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0" r:id="rId5"/>
    <p:sldMasterId id="2147483702" r:id="rId6"/>
  </p:sldMasterIdLst>
  <p:notesMasterIdLst>
    <p:notesMasterId r:id="rId30"/>
  </p:notesMasterIdLst>
  <p:handoutMasterIdLst>
    <p:handoutMasterId r:id="rId31"/>
  </p:handoutMasterIdLst>
  <p:sldIdLst>
    <p:sldId id="256" r:id="rId7"/>
    <p:sldId id="657" r:id="rId8"/>
    <p:sldId id="666" r:id="rId9"/>
    <p:sldId id="669" r:id="rId10"/>
    <p:sldId id="671" r:id="rId11"/>
    <p:sldId id="672" r:id="rId12"/>
    <p:sldId id="673" r:id="rId13"/>
    <p:sldId id="674" r:id="rId14"/>
    <p:sldId id="675" r:id="rId15"/>
    <p:sldId id="679" r:id="rId16"/>
    <p:sldId id="677" r:id="rId17"/>
    <p:sldId id="670" r:id="rId18"/>
    <p:sldId id="678" r:id="rId19"/>
    <p:sldId id="664" r:id="rId20"/>
    <p:sldId id="665" r:id="rId21"/>
    <p:sldId id="667" r:id="rId22"/>
    <p:sldId id="680" r:id="rId23"/>
    <p:sldId id="681" r:id="rId24"/>
    <p:sldId id="682" r:id="rId25"/>
    <p:sldId id="683" r:id="rId26"/>
    <p:sldId id="684" r:id="rId27"/>
    <p:sldId id="685" r:id="rId28"/>
    <p:sldId id="60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19B20F-8921-4AA8-86BB-4DFA64E70FB6}">
          <p14:sldIdLst>
            <p14:sldId id="256"/>
            <p14:sldId id="657"/>
            <p14:sldId id="666"/>
            <p14:sldId id="669"/>
            <p14:sldId id="671"/>
            <p14:sldId id="672"/>
            <p14:sldId id="673"/>
            <p14:sldId id="674"/>
            <p14:sldId id="675"/>
            <p14:sldId id="679"/>
            <p14:sldId id="677"/>
            <p14:sldId id="670"/>
            <p14:sldId id="678"/>
            <p14:sldId id="664"/>
            <p14:sldId id="665"/>
            <p14:sldId id="667"/>
            <p14:sldId id="680"/>
            <p14:sldId id="681"/>
            <p14:sldId id="682"/>
            <p14:sldId id="683"/>
            <p14:sldId id="684"/>
            <p14:sldId id="685"/>
            <p14:sldId id="6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Green" initials="PG" lastIdx="7" clrIdx="0">
    <p:extLst>
      <p:ext uri="{19B8F6BF-5375-455C-9EA6-DF929625EA0E}">
        <p15:presenceInfo xmlns:p15="http://schemas.microsoft.com/office/powerpoint/2012/main" userId="84a8dbd73bad1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9"/>
    <a:srgbClr val="003300"/>
    <a:srgbClr val="A07111"/>
    <a:srgbClr val="B18A38"/>
    <a:srgbClr val="1F2B7D"/>
    <a:srgbClr val="002060"/>
    <a:srgbClr val="19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250" autoAdjust="0"/>
  </p:normalViewPr>
  <p:slideViewPr>
    <p:cSldViewPr snapToGrid="0">
      <p:cViewPr varScale="1">
        <p:scale>
          <a:sx n="72" d="100"/>
          <a:sy n="72" d="100"/>
        </p:scale>
        <p:origin x="3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F0DFA0-81CF-B642-B0A1-F7681E2A2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05BC-3678-4E71-BE7E-CBB904C57919}" type="datetime1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77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36C-EB7E-42E0-BBBA-5032E7750C2E}" type="datetime1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13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AA22-9BF3-43D9-AEFF-2005AA2A7E40}" type="datetime1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78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3597-CDB1-4B3A-A5C9-D80A7D132F89}" type="datetime1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04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985D-36A0-4389-B5C9-24A0BB59A2C0}" type="datetime1">
              <a:rPr lang="en-GB" smtClean="0"/>
              <a:t>10/03/2021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868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D389-030C-4EF5-85F8-68B3C1072924}" type="datetime1">
              <a:rPr lang="en-GB" smtClean="0"/>
              <a:t>10/03/2021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246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3C8F-00EB-4A12-B3B1-B06A74E85F25}" type="datetime1">
              <a:rPr lang="en-GB" smtClean="0"/>
              <a:t>10/03/2021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904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9A6F-73EC-4887-8EA8-E6788CAB1DF4}" type="datetime1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12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E600-F7BB-467C-A83B-C76B86988EFA}" type="datetime1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80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1D51-4869-4F02-8CA2-B2CB1852F280}" type="datetime1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46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8EED-2596-4817-B3A5-7D72FF7F4AC7}" type="datetime1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50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F108-92BF-493E-B9A9-7CA49BE5AB42}" type="datetime1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944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ABD6-FD9B-4B70-8AF2-7A3BD55FAE6A}" type="datetime1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56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9F06-4582-48D5-96DC-EB766029E31C}" type="datetime1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4851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0BDD-B4C4-4F20-B3F3-2C26F980FA2E}" type="datetime1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256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8BBC-C30A-49B5-AF75-32E5347ADEC8}" type="datetime1">
              <a:rPr lang="en-GB" smtClean="0"/>
              <a:t>10/03/2021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5815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AE06-27F7-44D2-A0FC-5AB7908FB410}" type="datetime1">
              <a:rPr lang="en-GB" smtClean="0"/>
              <a:t>10/03/2021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40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A162-9D88-4613-8724-8CE1C00005DC}" type="datetime1">
              <a:rPr lang="en-GB" smtClean="0"/>
              <a:t>10/03/2021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91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1440" y="6356350"/>
            <a:ext cx="4251960" cy="365125"/>
          </a:xfrm>
        </p:spPr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B9DA-8EAA-42B4-A8AE-F24BED350CAD}" type="datetime1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8786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EF2E-7B4E-476D-995B-2B05CC625CAE}" type="datetime1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9399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45AF-315C-4B30-9234-937045A2E0E1}" type="datetime1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9892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762-B141-44A5-9FD5-7F40F96ECDCC}" type="datetime1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9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DIEGO ECHEVERRIA and SARINI JAYASINGHE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10/03/2021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10/03/2021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10/03/2021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56463" cy="365125"/>
          </a:xfrm>
        </p:spPr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53691" y="6356350"/>
            <a:ext cx="4199709" cy="365125"/>
          </a:xfrm>
        </p:spPr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3243A-EDD3-4561-B5FA-AA3A5A944F36}" type="datetime1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54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FE736-A140-4E41-A45D-A60AF21E3984}" type="datetime1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68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10/03/2021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/>
                <a:cs typeface="Arial"/>
              </a:rPr>
              <a:t>Diego Echeverria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/>
                <a:cs typeface="Arial"/>
              </a:rPr>
              <a:t>Sarini Jayasinghe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PETER L. GREEN, DIEGO ECHEVERRIA and SARINI JAYASINGHE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128F8F-2851-4536-A9C7-72A8F35850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10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2 (2020 to 2021, around N=11500)</a:t>
            </a:r>
            <a:endParaRPr lang="en-GB" sz="3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Open Sans"/>
            </a:endParaRPr>
          </a:p>
          <a:p>
            <a:r>
              <a:rPr lang="en-US" sz="1800" dirty="0">
                <a:latin typeface="Open Sans"/>
              </a:rPr>
              <a:t>MK4 data compared with ISRA 5D					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pic>
        <p:nvPicPr>
          <p:cNvPr id="9218" name="Picture 2" descr="C:\Users\HP\Desktop\Figure_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1" t="9572" r="8455" b="11307"/>
          <a:stretch/>
        </p:blipFill>
        <p:spPr bwMode="auto">
          <a:xfrm>
            <a:off x="1346201" y="1727200"/>
            <a:ext cx="8343899" cy="431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118100" y="3632200"/>
            <a:ext cx="1270000" cy="193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05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11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2 (2020 to 2021, around N=11500)</a:t>
            </a:r>
            <a:endParaRPr lang="en-GB" sz="3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Open Sans"/>
            </a:endParaRPr>
          </a:p>
          <a:p>
            <a:r>
              <a:rPr lang="en-US" sz="1800" dirty="0">
                <a:latin typeface="Open Sans"/>
              </a:rPr>
              <a:t>MK4 data compared with ISRA 5D (Zoomed in for 2020-10-01 to 2020-11-01)					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pic>
        <p:nvPicPr>
          <p:cNvPr id="12290" name="Picture 2" descr="C:\Users\HP\Desktop\Figure_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" t="9378" r="8454" b="10720"/>
          <a:stretch/>
        </p:blipFill>
        <p:spPr bwMode="auto">
          <a:xfrm>
            <a:off x="1816101" y="1739901"/>
            <a:ext cx="8191500" cy="425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49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12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2 (2020 to 2021, around N=11500)</a:t>
            </a:r>
            <a:endParaRPr lang="en-GB" sz="3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Open Sans"/>
            </a:endParaRPr>
          </a:p>
          <a:p>
            <a:r>
              <a:rPr lang="en-US" sz="1800" dirty="0">
                <a:latin typeface="Open Sans"/>
              </a:rPr>
              <a:t>Changing filtering parameters (cutoff frequency = 0.08) 					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pic>
        <p:nvPicPr>
          <p:cNvPr id="5124" name="Picture 4" descr="C:\Users\HP\Desktop\Figure_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2" t="8987" r="8135" b="8962"/>
          <a:stretch/>
        </p:blipFill>
        <p:spPr bwMode="auto">
          <a:xfrm>
            <a:off x="1778000" y="1714500"/>
            <a:ext cx="8343899" cy="441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71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13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2 (2020 to 2021, around N=11500)</a:t>
            </a:r>
            <a:endParaRPr lang="en-GB" sz="3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Open Sans"/>
            </a:endParaRPr>
          </a:p>
          <a:p>
            <a:r>
              <a:rPr lang="en-US" sz="1800" dirty="0">
                <a:latin typeface="Open Sans"/>
              </a:rPr>
              <a:t>Changing filtering parameters (cutoff frequency = 0.05) 					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pic>
        <p:nvPicPr>
          <p:cNvPr id="11266" name="Picture 2" descr="C:\Users\HP\Desktop\Figure_1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9" t="8987" r="8029" b="10330"/>
          <a:stretch/>
        </p:blipFill>
        <p:spPr bwMode="auto">
          <a:xfrm>
            <a:off x="1778001" y="1714501"/>
            <a:ext cx="8381999" cy="436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54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9542" y="6356350"/>
            <a:ext cx="4273858" cy="365125"/>
          </a:xfrm>
        </p:spPr>
        <p:txBody>
          <a:bodyPr/>
          <a:lstStyle/>
          <a:p>
            <a:r>
              <a:rPr lang="en-GB" dirty="0"/>
              <a:t>PETER L. GREEN, DIEGO ECHEVERRIA and </a:t>
            </a:r>
            <a:r>
              <a:rPr lang="en-GB" dirty="0" err="1"/>
              <a:t>and</a:t>
            </a:r>
            <a:r>
              <a:rPr lang="en-GB" dirty="0"/>
              <a:t> SARINI JAYASINGHE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14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Why (not) the Recursive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/>
              <p:nvPr/>
            </p:nvSpPr>
            <p:spPr>
              <a:xfrm>
                <a:off x="828040" y="1216937"/>
                <a:ext cx="10632440" cy="348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We assume that the current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GB" sz="2400" dirty="0"/>
                  <a:t>can be predicted from the other inputs: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40" y="1216937"/>
                <a:ext cx="10632440" cy="3481209"/>
              </a:xfrm>
              <a:prstGeom prst="rect">
                <a:avLst/>
              </a:prstGeo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2EE1A3-A4C3-410E-94C7-5D8C96F7E079}"/>
              </a:ext>
            </a:extLst>
          </p:cNvPr>
          <p:cNvCxnSpPr/>
          <p:nvPr/>
        </p:nvCxnSpPr>
        <p:spPr>
          <a:xfrm>
            <a:off x="5278120" y="3586480"/>
            <a:ext cx="147320" cy="3149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85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15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Why (not) the Recursive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/>
              <p:nvPr/>
            </p:nvSpPr>
            <p:spPr>
              <a:xfrm>
                <a:off x="828040" y="1216937"/>
                <a:ext cx="10632440" cy="348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We assume that the current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GB" sz="2400" dirty="0"/>
                  <a:t>can be predicted from the other inputs: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40" y="1216937"/>
                <a:ext cx="10632440" cy="3481209"/>
              </a:xfrm>
              <a:prstGeom prst="rect">
                <a:avLst/>
              </a:prstGeo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2EE1A3-A4C3-410E-94C7-5D8C96F7E079}"/>
              </a:ext>
            </a:extLst>
          </p:cNvPr>
          <p:cNvCxnSpPr/>
          <p:nvPr/>
        </p:nvCxnSpPr>
        <p:spPr>
          <a:xfrm>
            <a:off x="5278120" y="3586480"/>
            <a:ext cx="147320" cy="3149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530C718-88B5-4419-B132-EDBE49C20933}"/>
              </a:ext>
            </a:extLst>
          </p:cNvPr>
          <p:cNvSpPr/>
          <p:nvPr/>
        </p:nvSpPr>
        <p:spPr>
          <a:xfrm>
            <a:off x="4770120" y="2992120"/>
            <a:ext cx="27178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895A6-DBE5-4828-9666-682B51B82DDC}"/>
              </a:ext>
            </a:extLst>
          </p:cNvPr>
          <p:cNvSpPr txBox="1"/>
          <p:nvPr/>
        </p:nvSpPr>
        <p:spPr>
          <a:xfrm>
            <a:off x="782320" y="4585662"/>
            <a:ext cx="520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If this were true, one of the 2 inputs would have been removed because they are correlated! </a:t>
            </a:r>
          </a:p>
        </p:txBody>
      </p:sp>
    </p:spTree>
    <p:extLst>
      <p:ext uri="{BB962C8B-B14F-4D97-AF65-F5344CB8AC3E}">
        <p14:creationId xmlns:p14="http://schemas.microsoft.com/office/powerpoint/2010/main" val="344954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16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So how do we address future inputs?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/>
              <p:nvPr/>
            </p:nvSpPr>
            <p:spPr>
              <a:xfrm>
                <a:off x="828040" y="1216937"/>
                <a:ext cx="10632440" cy="343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Sometimes these are actually known (i.e. directly controlled).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Line speed and cullet ratio (I think!) are examples of these.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We need to identify these inputs and treat them as ‘known into the future’. </a:t>
                </a: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40" y="1216937"/>
                <a:ext cx="10632440" cy="3432543"/>
              </a:xfrm>
              <a:prstGeom prst="rect">
                <a:avLst/>
              </a:prstGeom>
              <a:blipFill>
                <a:blip r:embed="rId2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58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17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So how do we address future inputs?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/>
              <p:nvPr/>
            </p:nvSpPr>
            <p:spPr>
              <a:xfrm>
                <a:off x="828040" y="1216937"/>
                <a:ext cx="10632440" cy="4171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Others, will need to be estimated.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I think this is the approach used by the Japanese team; map from control-room inputs to furnace properties first, then map from furnace properties to fault density.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An easy next-step for us; assume that we know the future furnace properties and map from furnace properties to fault density.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40" y="1216937"/>
                <a:ext cx="10632440" cy="4171206"/>
              </a:xfrm>
              <a:prstGeom prst="rect">
                <a:avLst/>
              </a:prstGeom>
              <a:blipFill>
                <a:blip r:embed="rId2"/>
                <a:stretch>
                  <a:fillRect l="-803" r="-688" b="-23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424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18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So how do we address future inputs?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/>
              <p:nvPr/>
            </p:nvSpPr>
            <p:spPr>
              <a:xfrm>
                <a:off x="828040" y="1216937"/>
                <a:ext cx="10632440" cy="3834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…</a:t>
                </a:r>
              </a:p>
              <a:p>
                <a:endParaRPr lang="en-GB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In fact, a quick experiment seems to show that we’re better off without the auto-regressive input…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E66576-E798-4381-8CC0-766361F10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40" y="1216937"/>
                <a:ext cx="10632440" cy="3834319"/>
              </a:xfrm>
              <a:prstGeom prst="rect">
                <a:avLst/>
              </a:prstGeom>
              <a:blipFill>
                <a:blip r:embed="rId2"/>
                <a:stretch>
                  <a:fillRect l="-917" t="-318" b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1A25A7-7890-403B-80C0-429356E420BB}"/>
              </a:ext>
            </a:extLst>
          </p:cNvPr>
          <p:cNvCxnSpPr/>
          <p:nvPr/>
        </p:nvCxnSpPr>
        <p:spPr>
          <a:xfrm flipV="1">
            <a:off x="8016240" y="1285240"/>
            <a:ext cx="375920" cy="195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9B1AF3-8251-4279-959D-54668EAA30E3}"/>
              </a:ext>
            </a:extLst>
          </p:cNvPr>
          <p:cNvCxnSpPr>
            <a:cxnSpLocks/>
          </p:cNvCxnSpPr>
          <p:nvPr/>
        </p:nvCxnSpPr>
        <p:spPr>
          <a:xfrm flipH="1" flipV="1">
            <a:off x="7919720" y="1216938"/>
            <a:ext cx="690880" cy="20241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635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19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So how do we address future inputs?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4CBEB-7FC5-47F9-A269-31567D943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454" y="894564"/>
            <a:ext cx="9371091" cy="54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Open Sans"/>
            </a:endParaRPr>
          </a:p>
          <a:p>
            <a:pPr marL="0" indent="0">
              <a:buNone/>
            </a:pPr>
            <a:endParaRPr lang="en-US" sz="1800" dirty="0">
              <a:latin typeface="Open Sans"/>
            </a:endParaRPr>
          </a:p>
          <a:p>
            <a:pPr marL="0" indent="0">
              <a:buNone/>
            </a:pPr>
            <a:r>
              <a:rPr lang="en-US" sz="1800" dirty="0">
                <a:latin typeface="Open Sans"/>
              </a:rPr>
              <a:t>MK4 data					ISRA 5D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1 (2019-09-21, around N=2400)</a:t>
            </a:r>
            <a:endParaRPr lang="en-GB" sz="34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264192"/>
            <a:ext cx="4508501" cy="300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199" y="2264192"/>
            <a:ext cx="4533901" cy="3018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588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20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So how do we address future inputs?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4CD81F-D289-4859-B790-9B6702718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99" y="990862"/>
            <a:ext cx="6640561" cy="3994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B009F6-3087-4EB7-B5A0-ABC4CB05DCA9}"/>
              </a:ext>
            </a:extLst>
          </p:cNvPr>
          <p:cNvSpPr txBox="1"/>
          <p:nvPr/>
        </p:nvSpPr>
        <p:spPr>
          <a:xfrm>
            <a:off x="828040" y="1216937"/>
            <a:ext cx="10632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Once we’re happy with this model, we then need to work out how we will estimate future furnace properties. </a:t>
            </a:r>
          </a:p>
        </p:txBody>
      </p:sp>
    </p:spTree>
    <p:extLst>
      <p:ext uri="{BB962C8B-B14F-4D97-AF65-F5344CB8AC3E}">
        <p14:creationId xmlns:p14="http://schemas.microsoft.com/office/powerpoint/2010/main" val="1894255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21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So how do we address future inputs?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E66576-E798-4381-8CC0-766361F10017}"/>
              </a:ext>
            </a:extLst>
          </p:cNvPr>
          <p:cNvSpPr txBox="1"/>
          <p:nvPr/>
        </p:nvSpPr>
        <p:spPr>
          <a:xfrm>
            <a:off x="828040" y="1216937"/>
            <a:ext cx="106324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can try to estimate furnace properties from control inputs (similar to the Japanese approach).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Alternatively we can propose a separate model for how these furnace properties change over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Approach 2 might not be as bad as it sounds; frameworks for doing this (with uncertainty quantification already exits):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/>
              <a:t>Linear:</a:t>
            </a:r>
            <a:r>
              <a:rPr lang="en-GB" sz="2400" dirty="0"/>
              <a:t> Kalman filter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/>
              <a:t>Nonlinear:</a:t>
            </a:r>
            <a:r>
              <a:rPr lang="en-GB" sz="2400" dirty="0"/>
              <a:t> Extended Kalman filter / Particle filter</a:t>
            </a:r>
          </a:p>
        </p:txBody>
      </p:sp>
    </p:spTree>
    <p:extLst>
      <p:ext uri="{BB962C8B-B14F-4D97-AF65-F5344CB8AC3E}">
        <p14:creationId xmlns:p14="http://schemas.microsoft.com/office/powerpoint/2010/main" val="3249896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22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Future Work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E66576-E798-4381-8CC0-766361F10017}"/>
              </a:ext>
            </a:extLst>
          </p:cNvPr>
          <p:cNvSpPr txBox="1"/>
          <p:nvPr/>
        </p:nvSpPr>
        <p:spPr>
          <a:xfrm>
            <a:off x="828040" y="1216937"/>
            <a:ext cx="10632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Focus on improving this model (estimating the time lags randomly, tuning regularisation coefficient, removing non-relevant inputs, nonlinear model structures).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Then have a close look at the inputs that we believe are most relevant.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Establish whether or not they are directly controlled / need to be predicted.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Establish strategy for those that need to be predicted.</a:t>
            </a:r>
          </a:p>
        </p:txBody>
      </p:sp>
    </p:spTree>
    <p:extLst>
      <p:ext uri="{BB962C8B-B14F-4D97-AF65-F5344CB8AC3E}">
        <p14:creationId xmlns:p14="http://schemas.microsoft.com/office/powerpoint/2010/main" val="4189064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PETER L. GREEN, DIEGO ECHEVERRIA and SARINI JAYASINGHE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128F8F-2851-4536-A9C7-72A8F35850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44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Open Sans"/>
            </a:endParaRPr>
          </a:p>
          <a:p>
            <a:pPr marL="0" indent="0">
              <a:buNone/>
            </a:pPr>
            <a:endParaRPr lang="en-US" sz="1800" dirty="0">
              <a:latin typeface="Open Sans"/>
            </a:endParaRPr>
          </a:p>
          <a:p>
            <a:pPr marL="0" indent="0">
              <a:buNone/>
            </a:pPr>
            <a:r>
              <a:rPr lang="en-US" sz="1800" dirty="0">
                <a:latin typeface="Open Sans"/>
              </a:rPr>
              <a:t>MK4 data					ISRA 5D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2 (2020 to 2021, around N=11500)</a:t>
            </a:r>
            <a:endParaRPr lang="en-GB" sz="34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993900"/>
            <a:ext cx="49657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2019300"/>
            <a:ext cx="49657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25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1 (2019-09-21, around N=2400)</a:t>
            </a:r>
            <a:endParaRPr lang="en-GB" sz="3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Open Sans"/>
            </a:endParaRPr>
          </a:p>
          <a:p>
            <a:r>
              <a:rPr lang="en-US" sz="1800" dirty="0">
                <a:latin typeface="Open Sans"/>
              </a:rPr>
              <a:t>MK4 data compared with ISRA 5D					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pic>
        <p:nvPicPr>
          <p:cNvPr id="3076" name="Picture 4" descr="C:\Users\HP\Desktop\Figure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" t="8756" r="7181" b="8685"/>
          <a:stretch/>
        </p:blipFill>
        <p:spPr bwMode="auto">
          <a:xfrm>
            <a:off x="1803401" y="1651000"/>
            <a:ext cx="8276336" cy="430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12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5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1 (2019-09-21, around N=2400)</a:t>
            </a:r>
            <a:endParaRPr lang="en-GB" sz="3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Open Sans"/>
            </a:endParaRPr>
          </a:p>
          <a:p>
            <a:r>
              <a:rPr lang="en-US" sz="1800" dirty="0">
                <a:latin typeface="Open Sans"/>
              </a:rPr>
              <a:t>Changing filtering parameters (cutoff frequency = 0.08)					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pic>
        <p:nvPicPr>
          <p:cNvPr id="6146" name="Picture 2" descr="C:\Users\HP\Desktop\Figure_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" t="9768" r="7815" b="9547"/>
          <a:stretch/>
        </p:blipFill>
        <p:spPr bwMode="auto">
          <a:xfrm>
            <a:off x="1917701" y="1714501"/>
            <a:ext cx="8166099" cy="425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56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1 (2019-09-21, around N=2400)</a:t>
            </a:r>
            <a:endParaRPr lang="en-GB" sz="3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Open Sans"/>
            </a:endParaRPr>
          </a:p>
          <a:p>
            <a:r>
              <a:rPr lang="en-US" sz="1800" dirty="0">
                <a:latin typeface="Open Sans"/>
              </a:rPr>
              <a:t>Changing filtering parameters (cutoff frequency = 0.05)					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pic>
        <p:nvPicPr>
          <p:cNvPr id="7170" name="Picture 2" descr="C:\Users\HP\Desktop\Figure_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2" t="10550" r="7922" b="10525"/>
          <a:stretch/>
        </p:blipFill>
        <p:spPr bwMode="auto">
          <a:xfrm>
            <a:off x="1841501" y="1752602"/>
            <a:ext cx="8229599" cy="418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03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7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2 (2020 to 2021, around N=11500)</a:t>
            </a:r>
            <a:endParaRPr lang="en-GB" sz="3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Open Sans"/>
            </a:endParaRPr>
          </a:p>
          <a:p>
            <a:r>
              <a:rPr lang="en-US" sz="1800" dirty="0">
                <a:latin typeface="Open Sans"/>
              </a:rPr>
              <a:t>MK4 data compared with ISRA 5D					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pic>
        <p:nvPicPr>
          <p:cNvPr id="9218" name="Picture 2" descr="C:\Users\HP\Desktop\Figure_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1" t="9572" r="8455" b="11307"/>
          <a:stretch/>
        </p:blipFill>
        <p:spPr bwMode="auto">
          <a:xfrm>
            <a:off x="1346201" y="1727200"/>
            <a:ext cx="8343899" cy="431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48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8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2 (2020 to 2021, around N=11500)</a:t>
            </a:r>
            <a:endParaRPr lang="en-GB" sz="3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Open Sans"/>
            </a:endParaRPr>
          </a:p>
          <a:p>
            <a:r>
              <a:rPr lang="en-US" sz="1800" dirty="0">
                <a:latin typeface="Open Sans"/>
              </a:rPr>
              <a:t>Changing filtering parameters (cutoff frequency = 0.08)					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pic>
        <p:nvPicPr>
          <p:cNvPr id="8194" name="Picture 2" descr="C:\Users\HP\Desktop\Figure_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" t="10159" r="8667" b="10915"/>
          <a:stretch/>
        </p:blipFill>
        <p:spPr bwMode="auto">
          <a:xfrm>
            <a:off x="1422401" y="1775708"/>
            <a:ext cx="8178800" cy="425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48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2 (2020 to 2021, around N=11500)</a:t>
            </a:r>
            <a:endParaRPr lang="en-GB" sz="3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Open Sans"/>
            </a:endParaRPr>
          </a:p>
          <a:p>
            <a:r>
              <a:rPr lang="en-US" sz="1800" dirty="0">
                <a:latin typeface="Open Sans"/>
              </a:rPr>
              <a:t>Changing filtering parameters (cutoff frequency = 0.05)					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pic>
        <p:nvPicPr>
          <p:cNvPr id="10242" name="Picture 2" descr="C:\Users\HP\Desktop\Figure_1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" t="9378" r="8028" b="9920"/>
          <a:stretch/>
        </p:blipFill>
        <p:spPr bwMode="auto">
          <a:xfrm>
            <a:off x="1416050" y="1759084"/>
            <a:ext cx="8267699" cy="436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14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54465209625D4CB369453FB2E2B467" ma:contentTypeVersion="0" ma:contentTypeDescription="Create a new document." ma:contentTypeScope="" ma:versionID="a3215f298ad1c255c63ae20c7a6b26f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49DF4B-3BA3-4372-804A-3BF851B9F0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1EC74E-BCA9-4ADE-8A96-153DC1193A2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D010B93-87E6-479C-972F-A28E96F064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1101</Words>
  <Application>Microsoft Office PowerPoint</Application>
  <PresentationFormat>Widescreen</PresentationFormat>
  <Paragraphs>207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Open Sans</vt:lpstr>
      <vt:lpstr>Office Theme</vt:lpstr>
      <vt:lpstr>1_Office Theme</vt:lpstr>
      <vt:lpstr>2_Office Theme</vt:lpstr>
      <vt:lpstr>NSG Pilkington – University of Liverpool Machine Learning Project:  10/03/2021</vt:lpstr>
      <vt:lpstr>Dataset 1 (2019-09-21, around N=2400)</vt:lpstr>
      <vt:lpstr>Dataset 2 (2020 to 2021, around N=11500)</vt:lpstr>
      <vt:lpstr>Dataset 1 (2019-09-21, around N=2400)</vt:lpstr>
      <vt:lpstr>Dataset 1 (2019-09-21, around N=2400)</vt:lpstr>
      <vt:lpstr>Dataset 1 (2019-09-21, around N=2400)</vt:lpstr>
      <vt:lpstr>Dataset 2 (2020 to 2021, around N=11500)</vt:lpstr>
      <vt:lpstr>Dataset 2 (2020 to 2021, around N=11500)</vt:lpstr>
      <vt:lpstr>Dataset 2 (2020 to 2021, around N=11500)</vt:lpstr>
      <vt:lpstr>Dataset 2 (2020 to 2021, around N=11500)</vt:lpstr>
      <vt:lpstr>Dataset 2 (2020 to 2021, around N=11500)</vt:lpstr>
      <vt:lpstr>Dataset 2 (2020 to 2021, around N=11500)</vt:lpstr>
      <vt:lpstr>Dataset 2 (2020 to 2021, around N=11500)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attention.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25/11/2020</dc:title>
  <dc:creator>Diego Echeverria</dc:creator>
  <cp:lastModifiedBy>Diego Echeverria</cp:lastModifiedBy>
  <cp:revision>490</cp:revision>
  <dcterms:created xsi:type="dcterms:W3CDTF">2020-12-01T17:36:12Z</dcterms:created>
  <dcterms:modified xsi:type="dcterms:W3CDTF">2021-03-10T09:27:23Z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0x0101005754465209625D4CB369453FB2E2B467</vt:lpwstr>
  </property>
</Properties>
</file>