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  <p:sldMasterId id="2147483702" r:id="rId5"/>
  </p:sldMasterIdLst>
  <p:notesMasterIdLst>
    <p:notesMasterId r:id="rId31"/>
  </p:notesMasterIdLst>
  <p:handoutMasterIdLst>
    <p:handoutMasterId r:id="rId32"/>
  </p:handoutMasterIdLst>
  <p:sldIdLst>
    <p:sldId id="256" r:id="rId6"/>
    <p:sldId id="689" r:id="rId7"/>
    <p:sldId id="690" r:id="rId8"/>
    <p:sldId id="691" r:id="rId9"/>
    <p:sldId id="692" r:id="rId10"/>
    <p:sldId id="693" r:id="rId11"/>
    <p:sldId id="694" r:id="rId12"/>
    <p:sldId id="696" r:id="rId13"/>
    <p:sldId id="702" r:id="rId14"/>
    <p:sldId id="701" r:id="rId15"/>
    <p:sldId id="703" r:id="rId16"/>
    <p:sldId id="704" r:id="rId17"/>
    <p:sldId id="706" r:id="rId18"/>
    <p:sldId id="707" r:id="rId19"/>
    <p:sldId id="708" r:id="rId20"/>
    <p:sldId id="709" r:id="rId21"/>
    <p:sldId id="710" r:id="rId22"/>
    <p:sldId id="711" r:id="rId23"/>
    <p:sldId id="712" r:id="rId24"/>
    <p:sldId id="705" r:id="rId25"/>
    <p:sldId id="713" r:id="rId26"/>
    <p:sldId id="714" r:id="rId27"/>
    <p:sldId id="715" r:id="rId28"/>
    <p:sldId id="716" r:id="rId29"/>
    <p:sldId id="60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19B20F-8921-4AA8-86BB-4DFA64E70FB6}">
          <p14:sldIdLst>
            <p14:sldId id="256"/>
            <p14:sldId id="689"/>
            <p14:sldId id="690"/>
            <p14:sldId id="691"/>
            <p14:sldId id="692"/>
            <p14:sldId id="693"/>
            <p14:sldId id="694"/>
            <p14:sldId id="696"/>
            <p14:sldId id="702"/>
            <p14:sldId id="701"/>
            <p14:sldId id="703"/>
            <p14:sldId id="704"/>
            <p14:sldId id="706"/>
            <p14:sldId id="707"/>
            <p14:sldId id="708"/>
            <p14:sldId id="709"/>
            <p14:sldId id="710"/>
            <p14:sldId id="711"/>
            <p14:sldId id="712"/>
            <p14:sldId id="705"/>
            <p14:sldId id="713"/>
            <p14:sldId id="714"/>
            <p14:sldId id="715"/>
            <p14:sldId id="716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Green" initials="PG" lastIdx="7" clrIdx="0">
    <p:extLst>
      <p:ext uri="{19B8F6BF-5375-455C-9EA6-DF929625EA0E}">
        <p15:presenceInfo xmlns:p15="http://schemas.microsoft.com/office/powerpoint/2012/main" userId="84a8dbd73bad1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9"/>
    <a:srgbClr val="003300"/>
    <a:srgbClr val="A07111"/>
    <a:srgbClr val="B18A38"/>
    <a:srgbClr val="1F2B7D"/>
    <a:srgbClr val="002060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0DFA0-81CF-B642-B0A1-F7681E2A2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BC-3678-4E71-BE7E-CBB904C57919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1D51-4869-4F02-8CA2-B2CB1852F280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8EED-2596-4817-B3A5-7D72FF7F4AC7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5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F108-92BF-493E-B9A9-7CA49BE5AB42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4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BD6-FD9B-4B70-8AF2-7A3BD55FAE6A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9F06-4582-48D5-96DC-EB766029E31C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8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0BDD-B4C4-4F20-B3F3-2C26F980FA2E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2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8BBC-C30A-49B5-AF75-32E5347ADEC8}" type="datetime1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8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AE06-27F7-44D2-A0FC-5AB7908FB410}" type="datetime1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0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162-9D88-4613-8724-8CE1C00005DC}" type="datetime1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11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B9DA-8EAA-42B4-A8AE-F24BED350CAD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36C-EB7E-42E0-BBBA-5032E7750C2E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3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EF2E-7B4E-476D-995B-2B05CC625CAE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39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45AF-315C-4B30-9234-937045A2E0E1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89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762-B141-44A5-9FD5-7F40F96ECDCC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9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AA22-9BF3-43D9-AEFF-2005AA2A7E40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7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3597-CDB1-4B3A-A5C9-D80A7D132F89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0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985D-36A0-4389-B5C9-24A0BB59A2C0}" type="datetime1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D389-030C-4EF5-85F8-68B3C1072924}" type="datetime1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4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3C8F-00EB-4A12-B3B1-B06A74E85F25}" type="datetime1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9A6F-73EC-4887-8EA8-E6788CAB1DF4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2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E600-F7BB-467C-A83B-C76B86988EFA}" type="datetime1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243A-EDD3-4561-B5FA-AA3A5A944F36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736-A140-4E41-A45D-A60AF21E3984}" type="datetime1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24/03/2021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Diego Echeverria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/>
                <a:cs typeface="Arial"/>
              </a:rPr>
              <a:t>Sarini Jayasinghe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10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 8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3hrs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3075" name="Picture 3" descr="C:\Users\HP\Desktop\Figure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9119" r="8634" b="6721"/>
          <a:stretch/>
        </p:blipFill>
        <p:spPr bwMode="auto">
          <a:xfrm>
            <a:off x="1048512" y="2243329"/>
            <a:ext cx="9960864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11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&lt;12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3hrs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1029" name="Picture 5" descr="C:\Users\HP\Desktop\Figure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10229" r="8802" b="7555"/>
          <a:stretch/>
        </p:blipFill>
        <p:spPr bwMode="auto">
          <a:xfrm>
            <a:off x="1133857" y="2292097"/>
            <a:ext cx="9863328" cy="3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12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 10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3hrs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4099" name="Picture 3" descr="C:\Users\HP\Desktop\Figure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8285" r="8699" b="7277"/>
          <a:stretch/>
        </p:blipFill>
        <p:spPr bwMode="auto">
          <a:xfrm>
            <a:off x="1109473" y="2206753"/>
            <a:ext cx="9899904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6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 10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0.16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2hrs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7170" name="Picture 2" descr="C:\Users\HP\Desktop\Figure_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8285" r="8256" b="7277"/>
          <a:stretch/>
        </p:blipFill>
        <p:spPr bwMode="auto">
          <a:xfrm>
            <a:off x="1060704" y="2206753"/>
            <a:ext cx="9997440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754880" y="3974592"/>
            <a:ext cx="280416" cy="25603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04176" y="3834385"/>
            <a:ext cx="280416" cy="25603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14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High pass filtering</a:t>
            </a:r>
            <a:r>
              <a:rPr lang="en-US" sz="1600" dirty="0">
                <a:latin typeface="Open Sans"/>
              </a:rPr>
              <a:t>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8194" name="Picture 2" descr="C:\Users\HP\Desktop\Figure_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r="8564"/>
          <a:stretch/>
        </p:blipFill>
        <p:spPr bwMode="auto">
          <a:xfrm>
            <a:off x="1353312" y="1535875"/>
            <a:ext cx="9692640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572000" y="4565904"/>
            <a:ext cx="475488" cy="353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19416" y="4803648"/>
            <a:ext cx="502920" cy="40843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95472" y="4858512"/>
            <a:ext cx="475488" cy="353568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15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without the high pass filter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 10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3hrs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9218" name="Picture 2" descr="C:\Users\HP\Desktop\Figure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9119" r="8564" b="7277"/>
          <a:stretch/>
        </p:blipFill>
        <p:spPr bwMode="auto">
          <a:xfrm>
            <a:off x="1097280" y="2255521"/>
            <a:ext cx="9924288" cy="3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1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16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Min-Max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10617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f_segoe-ui_normal"/>
              </a:rPr>
              <a:t> </a:t>
            </a:r>
            <a:r>
              <a:rPr lang="en-GB" sz="2400" b="0" i="0" dirty="0">
                <a:effectLst/>
                <a:latin typeface="wf_segoe-ui_normal"/>
              </a:rPr>
              <a:t>We found that inputs outside of the ‘engineering limits’ were actually being allowed through the data processing pipeline.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65000"/>
                </a:schemeClr>
              </a:solidFill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Do we really want to ‘throw away’ signals that are outside of this range?</a:t>
            </a:r>
            <a:endParaRPr lang="en-US" sz="2400" b="0" i="0" dirty="0">
              <a:effectLst/>
              <a:latin typeface="wf_segoe-ui_normal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43895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E09B5-D8CE-48CC-849D-61518E00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991F-FB15-4704-A772-E49AD51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2D0AF-7DD5-45C2-9313-87580666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" y="142241"/>
            <a:ext cx="2685916" cy="217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BEC9E-8544-4057-BD82-EA871615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44" y="132650"/>
            <a:ext cx="2650280" cy="219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2E544-FB3E-421A-A5BD-98040CDC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53" y="173414"/>
            <a:ext cx="2679718" cy="2198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544FD-585F-463E-91D3-65E5B6CA7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15610"/>
            <a:ext cx="2743200" cy="2314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86F96D-E106-4F4C-9F73-FEAC5A820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4" y="2246102"/>
            <a:ext cx="2797750" cy="2280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7F95DF-7B62-4D1D-A84B-9B449AE4E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639" y="2331151"/>
            <a:ext cx="2783599" cy="2271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970FF4-27BB-420E-97D7-9FB5CB986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19" y="2319599"/>
            <a:ext cx="2743200" cy="2218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0E5834-5CE7-4395-BF20-3D217A9EF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4080" y="2429720"/>
            <a:ext cx="2554273" cy="20406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018EEF-9821-4BD4-A128-FE0BAC4690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65" y="4517258"/>
            <a:ext cx="2728320" cy="2198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164CF8-4105-46BE-96B3-6CAFA2D582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5616" y="4622230"/>
            <a:ext cx="2625909" cy="20224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C2C66D-7E41-4D83-938A-71585D74A2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0714" y="4556621"/>
            <a:ext cx="2783599" cy="21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18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Min-Max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589788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f_segoe-ui_normal"/>
              </a:rPr>
              <a:t> </a:t>
            </a:r>
            <a:r>
              <a:rPr lang="en-GB" sz="2400" b="0" i="0" dirty="0">
                <a:effectLst/>
                <a:latin typeface="wf_segoe-ui_normal"/>
              </a:rPr>
              <a:t>For this type of signal we will need to be able to address the issue </a:t>
            </a:r>
            <a:r>
              <a:rPr lang="en-GB" sz="2400" b="0" i="0" u="sng" dirty="0">
                <a:effectLst/>
                <a:latin typeface="wf_segoe-ui_normal"/>
              </a:rPr>
              <a:t>online</a:t>
            </a:r>
            <a:r>
              <a:rPr lang="en-GB" sz="2400" b="0" i="0" dirty="0">
                <a:effectLst/>
                <a:latin typeface="wf_segoe-ui_norm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This highlights a key development that we will need to make – </a:t>
            </a:r>
            <a:r>
              <a:rPr lang="en-GB" sz="2400" b="0" i="0" u="sng" dirty="0">
                <a:effectLst/>
                <a:latin typeface="wf_segoe-ui_normal"/>
              </a:rPr>
              <a:t>moving the data processing pipeline online</a:t>
            </a:r>
            <a:r>
              <a:rPr lang="en-GB" sz="2400" b="0" i="0" dirty="0">
                <a:effectLst/>
                <a:latin typeface="wf_segoe-ui_normal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One obvious strategy would be to simply keep the signal equal to its previous value if it moves outside of this range.</a:t>
            </a:r>
            <a:endParaRPr lang="en-US" sz="2400" b="0" i="0" dirty="0">
              <a:effectLst/>
              <a:latin typeface="wf_segoe-ui_normal"/>
            </a:endParaRPr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77CBE-E89A-4C57-94CB-D4B8342B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48" y="604520"/>
            <a:ext cx="5597222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Min-Max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589788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f_segoe-ui_normal"/>
              </a:rPr>
              <a:t> </a:t>
            </a:r>
            <a:r>
              <a:rPr lang="en-GB" sz="2400" b="0" i="0" dirty="0">
                <a:effectLst/>
                <a:latin typeface="wf_segoe-ui_normal"/>
              </a:rPr>
              <a:t>We will have to clearly highlight to the user that the model is doing this.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This could help to indicate when sensors are giving strange readings. </a:t>
            </a:r>
            <a:endParaRPr lang="en-US" sz="2400" b="0" i="0" dirty="0">
              <a:effectLst/>
              <a:latin typeface="wf_segoe-ui_normal"/>
            </a:endParaRPr>
          </a:p>
          <a:p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56922-7E1C-4435-8CE9-D9D5C86B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91" y="258941"/>
            <a:ext cx="3918286" cy="3095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76FD-F59F-4575-A9A1-EBC237F8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03" y="3354146"/>
            <a:ext cx="3898079" cy="30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994299" y="1331650"/>
            <a:ext cx="101294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currently have different files corresponding to different time periods.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327B6-6CEC-4267-95B4-E8158B69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5" t="67314" r="31626" b="4207"/>
          <a:stretch/>
        </p:blipFill>
        <p:spPr>
          <a:xfrm>
            <a:off x="1927207" y="1880368"/>
            <a:ext cx="8461874" cy="24271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83900F-18B6-494F-A489-BDC8FAAD3357}"/>
              </a:ext>
            </a:extLst>
          </p:cNvPr>
          <p:cNvSpPr/>
          <p:nvPr/>
        </p:nvSpPr>
        <p:spPr>
          <a:xfrm>
            <a:off x="2006353" y="1944206"/>
            <a:ext cx="3435659" cy="736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Min-Max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701040" y="1305341"/>
            <a:ext cx="5897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wf_segoe-ui_normal"/>
              </a:rPr>
              <a:t> </a:t>
            </a:r>
            <a:r>
              <a:rPr lang="en-GB" sz="2400" b="0" i="0" dirty="0">
                <a:effectLst/>
                <a:latin typeface="wf_segoe-ui_normal"/>
              </a:rPr>
              <a:t>Finally – clearly we need to tune the limits on this signal (or should it be removed?</a:t>
            </a:r>
            <a:r>
              <a:rPr lang="en-GB" sz="2400" dirty="0">
                <a:latin typeface="wf_segoe-ui_normal"/>
              </a:rPr>
              <a:t>)</a:t>
            </a:r>
            <a:endParaRPr lang="en-US" sz="2400" b="0" i="0" dirty="0">
              <a:effectLst/>
              <a:latin typeface="wf_segoe-ui_normal"/>
            </a:endParaRPr>
          </a:p>
          <a:p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36AA0-C497-4004-9A2C-4665F60E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19" y="1334518"/>
            <a:ext cx="4837541" cy="3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7995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Expanding on last week’s online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4D23-8606-4B2E-AE46-8236BBB2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90" y="1211447"/>
            <a:ext cx="8416290" cy="4730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3BB22-02E2-449E-93E6-2DDC76B7C8C3}"/>
              </a:ext>
            </a:extLst>
          </p:cNvPr>
          <p:cNvSpPr txBox="1"/>
          <p:nvPr/>
        </p:nvSpPr>
        <p:spPr>
          <a:xfrm>
            <a:off x="203200" y="5121502"/>
            <a:ext cx="34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(Month-Day-Hour)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D23745-A40C-4D98-B313-AFFE395DFFA7}"/>
              </a:ext>
            </a:extLst>
          </p:cNvPr>
          <p:cNvCxnSpPr>
            <a:cxnSpLocks/>
          </p:cNvCxnSpPr>
          <p:nvPr/>
        </p:nvCxnSpPr>
        <p:spPr>
          <a:xfrm>
            <a:off x="1614980" y="5490834"/>
            <a:ext cx="685800" cy="287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6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7995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Expanding on last week’s online predictions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1CDE2-93D6-458C-9A58-3BF419EA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7" y="1155740"/>
            <a:ext cx="7430464" cy="4946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537F2C-44A1-49F9-B3E1-414BFEFBF880}"/>
              </a:ext>
            </a:extLst>
          </p:cNvPr>
          <p:cNvSpPr txBox="1"/>
          <p:nvPr/>
        </p:nvSpPr>
        <p:spPr>
          <a:xfrm>
            <a:off x="8343900" y="1333500"/>
            <a:ext cx="318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Obviously a very complex picture – can restrict the image to signals whose absolute value was larger than a constant over this date range. </a:t>
            </a:r>
          </a:p>
        </p:txBody>
      </p:sp>
    </p:spTree>
    <p:extLst>
      <p:ext uri="{BB962C8B-B14F-4D97-AF65-F5344CB8AC3E}">
        <p14:creationId xmlns:p14="http://schemas.microsoft.com/office/powerpoint/2010/main" val="177430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23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0" y="436864"/>
            <a:ext cx="7995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Expanding on last week’s online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6D0A1-2164-49F7-B0BF-B13E95E6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8" y="993906"/>
            <a:ext cx="8195532" cy="487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1F8B21-5C30-410B-834B-DD4B686D1DFC}"/>
              </a:ext>
            </a:extLst>
          </p:cNvPr>
          <p:cNvSpPr txBox="1"/>
          <p:nvPr/>
        </p:nvSpPr>
        <p:spPr>
          <a:xfrm>
            <a:off x="8534400" y="1377950"/>
            <a:ext cx="3187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 the limit equal to 1…</a:t>
            </a:r>
          </a:p>
          <a:p>
            <a:endParaRPr lang="en-GB" dirty="0"/>
          </a:p>
          <a:p>
            <a:r>
              <a:rPr lang="en-GB" dirty="0"/>
              <a:t>Results are also saved to a spreadsheet but this code requires verification before sharing this. </a:t>
            </a:r>
          </a:p>
        </p:txBody>
      </p:sp>
    </p:spTree>
    <p:extLst>
      <p:ext uri="{BB962C8B-B14F-4D97-AF65-F5344CB8AC3E}">
        <p14:creationId xmlns:p14="http://schemas.microsoft.com/office/powerpoint/2010/main" val="298831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84DB9-4D16-4512-9CF5-94EF199D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GREEN, DIEGO ECHEVERRIA and SARINI JAYASINGHE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8AAC-ADD1-4A84-A2B7-5C50D8B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24</a:t>
            </a:fld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654F5-42F1-45C2-970E-80372B3B5617}"/>
              </a:ext>
            </a:extLst>
          </p:cNvPr>
          <p:cNvSpPr txBox="1"/>
          <p:nvPr/>
        </p:nvSpPr>
        <p:spPr>
          <a:xfrm>
            <a:off x="1066801" y="436864"/>
            <a:ext cx="6047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A07111"/>
                </a:solidFill>
              </a:rPr>
              <a:t>Three Key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EA9D-4498-418F-B751-6151868B45AA}"/>
              </a:ext>
            </a:extLst>
          </p:cNvPr>
          <p:cNvSpPr txBox="1"/>
          <p:nvPr/>
        </p:nvSpPr>
        <p:spPr>
          <a:xfrm>
            <a:off x="695960" y="1095791"/>
            <a:ext cx="1080008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Online</a:t>
            </a:r>
            <a:r>
              <a:rPr lang="en-GB" sz="2400" b="0" i="0" dirty="0">
                <a:effectLst/>
                <a:latin typeface="wf_segoe-ui_normal"/>
              </a:rPr>
              <a:t> strategy for addressing spikes in Furnace Faults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We are working on an approach together but there’s also the potential for the model to learn a definition of outlier.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This may require 1 or 2 weeks depending on </a:t>
            </a:r>
            <a:r>
              <a:rPr lang="en-GB" sz="2400" dirty="0">
                <a:latin typeface="wf_segoe-ui_normal"/>
              </a:rPr>
              <a:t>how well the tasks can be divided between us; depends whether or not we think we’ll need it. </a:t>
            </a:r>
            <a:endParaRPr lang="en-GB" sz="2400" b="0" i="0" dirty="0">
              <a:effectLst/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Realising future predictions with unknown furnace properties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We have proposed an approach (linear dynamical system)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This is fairly involved and might need up to 2 weeks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wf_segoe-ui_normal"/>
              </a:rPr>
              <a:t> Online strategy for the data-processing pipeline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For now this just involves dealing with inputs outside of their engineering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wf_segoe-ui_normal"/>
              </a:rPr>
              <a:t> We will have to start learning about how Sequoia will deliver the online data</a:t>
            </a:r>
            <a:endParaRPr lang="en-GB" sz="2400" b="0" i="0" dirty="0">
              <a:effectLst/>
              <a:latin typeface="wf_segoe-ui_norm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2400" dirty="0">
              <a:latin typeface="wf_segoe-ui_normal"/>
            </a:endParaRPr>
          </a:p>
          <a:p>
            <a:pPr algn="l"/>
            <a:endParaRPr lang="en-GB" sz="2400" dirty="0">
              <a:latin typeface="wf_segoe-ui_normal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0153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PETER L. GREEN, DIEGO ECHEVERRIA and SARINI JAYASINGHE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28F8F-2851-4536-A9C7-72A8F35850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4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42C61D-B70A-4FEF-8DB1-AB9B0AC13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50" r="24927" b="3199"/>
          <a:stretch/>
        </p:blipFill>
        <p:spPr>
          <a:xfrm>
            <a:off x="909960" y="1425271"/>
            <a:ext cx="9152878" cy="45434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846339" y="857280"/>
            <a:ext cx="101294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currently have different files corresponding to different time periods.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Within some files we have split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3900F-18B6-494F-A489-BDC8FAAD3357}"/>
              </a:ext>
            </a:extLst>
          </p:cNvPr>
          <p:cNvSpPr/>
          <p:nvPr/>
        </p:nvSpPr>
        <p:spPr>
          <a:xfrm>
            <a:off x="1473694" y="5704430"/>
            <a:ext cx="4927106" cy="296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4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994299" y="1331650"/>
            <a:ext cx="101294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Some sheets corresponding to different periods of time are in different formats.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B2DBF-DAFD-4EC5-91C6-4CBDE5669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068" r="85365" b="9931"/>
          <a:stretch/>
        </p:blipFill>
        <p:spPr>
          <a:xfrm>
            <a:off x="2858610" y="1748902"/>
            <a:ext cx="1784412" cy="4046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8BAA4-FDB4-4362-BE6A-EFA4FF000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50" r="87767" b="10448"/>
          <a:stretch/>
        </p:blipFill>
        <p:spPr>
          <a:xfrm>
            <a:off x="6178859" y="1748902"/>
            <a:ext cx="1491449" cy="40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1049444"/>
            <a:ext cx="101294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Some sheets corresponding to different periods of time are in different formats.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00F00-8310-4A80-BF20-5B482C69F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97" r="64248" b="3397"/>
          <a:stretch/>
        </p:blipFill>
        <p:spPr>
          <a:xfrm>
            <a:off x="6994863" y="1573731"/>
            <a:ext cx="4358936" cy="448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05502-B3F8-40E1-BFAD-8E78D77A3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80" r="51002" b="3199"/>
          <a:stretch/>
        </p:blipFill>
        <p:spPr>
          <a:xfrm>
            <a:off x="379151" y="1518994"/>
            <a:ext cx="5973932" cy="45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897692"/>
            <a:ext cx="10129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In order to develop code that can read between different scanners (MK4 or ISRA-5D) and time periods. We would like to have a single ‘Fault Scanner Data 20190801 to 20210218’ file that looks like this,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89297-7133-4273-87A6-F4763FEB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21" r="72913" b="3436"/>
          <a:stretch/>
        </p:blipFill>
        <p:spPr>
          <a:xfrm>
            <a:off x="4444752" y="1592480"/>
            <a:ext cx="3302493" cy="45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7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code and files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A0AB4-3C42-4A95-9F29-F14F2BA24126}"/>
              </a:ext>
            </a:extLst>
          </p:cNvPr>
          <p:cNvSpPr txBox="1"/>
          <p:nvPr/>
        </p:nvSpPr>
        <p:spPr>
          <a:xfrm>
            <a:off x="1031289" y="897692"/>
            <a:ext cx="10129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In order to develop code that can read between different scanners (MK4 or ISRA-5D) and time periods. We would like to have a single ‘Fault Scanner Data 20190801 to 20210218’ file that looks like this,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89297-7133-4273-87A6-F4763FEBA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21" r="72913" b="3436"/>
          <a:stretch/>
        </p:blipFill>
        <p:spPr>
          <a:xfrm>
            <a:off x="4444752" y="1592480"/>
            <a:ext cx="3302493" cy="4536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4869A-A6AB-4832-ACCE-A20773D00209}"/>
              </a:ext>
            </a:extLst>
          </p:cNvPr>
          <p:cNvSpPr txBox="1"/>
          <p:nvPr/>
        </p:nvSpPr>
        <p:spPr>
          <a:xfrm>
            <a:off x="1031289" y="2019899"/>
            <a:ext cx="28549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already did this manually and there were no problems with the MK4 data. However, the ISRA -5D were in different formats for the different time periods.</a:t>
            </a:r>
          </a:p>
          <a:p>
            <a:pPr algn="l"/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If the ISRA-5D data is going to be used in the future, we can use this general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59DC7-370E-4F98-ABA7-D029ED13DE65}"/>
              </a:ext>
            </a:extLst>
          </p:cNvPr>
          <p:cNvSpPr txBox="1"/>
          <p:nvPr/>
        </p:nvSpPr>
        <p:spPr>
          <a:xfrm>
            <a:off x="8349913" y="2019899"/>
            <a:ext cx="2854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An example file will be provided after this meeting</a:t>
            </a:r>
          </a:p>
        </p:txBody>
      </p:sp>
    </p:spTree>
    <p:extLst>
      <p:ext uri="{BB962C8B-B14F-4D97-AF65-F5344CB8AC3E}">
        <p14:creationId xmlns:p14="http://schemas.microsoft.com/office/powerpoint/2010/main" val="296359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  <a:p>
            <a:pPr marL="0" indent="0">
              <a:buNone/>
            </a:pPr>
            <a:endParaRPr lang="en-US" sz="2200" dirty="0">
              <a:latin typeface="Open San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time lags randomly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CA0AB4-3C42-4A95-9F29-F14F2BA24126}"/>
                  </a:ext>
                </a:extLst>
              </p:cNvPr>
              <p:cNvSpPr txBox="1"/>
              <p:nvPr/>
            </p:nvSpPr>
            <p:spPr>
              <a:xfrm>
                <a:off x="1031289" y="1163248"/>
                <a:ext cx="10129421" cy="4733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is how we generate N samples of the time lags.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𝑙𝑎𝑔𝑠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𝑙𝑎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𝑃𝑖𝑙𝑘𝑖𝑛𝑔𝑡𝑜𝑛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endParaRPr lang="en-US" sz="2000" dirty="0"/>
              </a:p>
              <a:p>
                <a:r>
                  <a:rPr lang="en-US" sz="2000" dirty="0"/>
                  <a:t>Were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a variable defined by the user that </a:t>
                </a:r>
                <a:r>
                  <a:rPr lang="en-US" sz="2000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controls the maximum time lags that can be sampled from, for instance,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Tag: 8122 Regenerator Base Temperature Port 1 LHS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Time lag provided = 36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Should we assume that it is possible that this tag can have a time lag = 72 hours?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If that is the case, then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=108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(units of time) 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(hours).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Should we restrict the sampled time lags to be always &gt;= than the time lags provided?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212121"/>
                  </a:solidFill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12121"/>
                    </a:solidFill>
                    <a:latin typeface="Calibri" panose="020F0502020204030204" pitchFamily="34" charset="0"/>
                  </a:rPr>
                  <a:t>This information will give us an idea of how many simulations we have to run to estimate the ‘best’ time lags.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CA0AB4-3C42-4A95-9F29-F14F2BA2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89" y="1163248"/>
                <a:ext cx="10129421" cy="4733925"/>
              </a:xfrm>
              <a:prstGeom prst="rect">
                <a:avLst/>
              </a:prstGeom>
              <a:blipFill>
                <a:blip r:embed="rId2"/>
                <a:stretch>
                  <a:fillRect l="-602" t="-773" r="-181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GREEN, DIEGO ECHEVERRIA and SARINI JAYASINGHE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9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965"/>
          </a:xfrm>
        </p:spPr>
        <p:txBody>
          <a:bodyPr>
            <a:normAutofit fontScale="90000"/>
          </a:bodyPr>
          <a:lstStyle/>
          <a:p>
            <a:r>
              <a:rPr lang="en-US" altLang="en-US" sz="3400" b="1" dirty="0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2 (2020 to 2021, around N=11500)</a:t>
            </a:r>
            <a:endParaRPr lang="en-GB" sz="3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5D0A42-E8F7-4298-A09E-DA4EB6F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196"/>
            <a:ext cx="10515600" cy="530695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Open Sans"/>
              </a:rPr>
              <a:t>MK4 data filtering (spike removal - 3 sigma from mean)</a:t>
            </a:r>
          </a:p>
          <a:p>
            <a:r>
              <a:rPr lang="en-US" sz="1400" dirty="0">
                <a:latin typeface="Open Sans"/>
              </a:rPr>
              <a:t>Mean and standard deviation calculated considering furnace faults &lt;10 </a:t>
            </a:r>
          </a:p>
          <a:p>
            <a:r>
              <a:rPr lang="en-US" sz="1400" dirty="0">
                <a:latin typeface="Open Sans"/>
              </a:rPr>
              <a:t>Low pass filter, cutoff-frequency </a:t>
            </a:r>
            <a:r>
              <a:rPr lang="en-GB" sz="1400" dirty="0"/>
              <a:t>W</a:t>
            </a:r>
            <a:r>
              <a:rPr lang="en-GB" sz="1400" baseline="-25000" dirty="0"/>
              <a:t>LC</a:t>
            </a:r>
            <a:r>
              <a:rPr lang="en-US" sz="1400" dirty="0">
                <a:latin typeface="Open Sans"/>
              </a:rPr>
              <a:t>= 0.1</a:t>
            </a:r>
            <a:r>
              <a:rPr lang="en-US" sz="1400" dirty="0">
                <a:latin typeface="Cambria Math"/>
                <a:ea typeface="Cambria Math"/>
              </a:rPr>
              <a:t>≈</a:t>
            </a:r>
            <a:r>
              <a:rPr lang="en-US" sz="1400" dirty="0">
                <a:latin typeface="Open Sans"/>
              </a:rPr>
              <a:t>3hrs </a:t>
            </a:r>
            <a:r>
              <a:rPr lang="en-US" sz="1600" dirty="0">
                <a:latin typeface="Open Sans"/>
              </a:rPr>
              <a:t>					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  <a:p>
            <a:pPr marL="0" indent="0">
              <a:buNone/>
            </a:pPr>
            <a:endParaRPr lang="en-US" sz="2000" dirty="0">
              <a:latin typeface="Open Sans"/>
            </a:endParaRPr>
          </a:p>
        </p:txBody>
      </p:sp>
      <p:pic>
        <p:nvPicPr>
          <p:cNvPr id="2053" name="Picture 5" descr="C:\Users\HP\Desktop\Figur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8840" r="8904" b="7555"/>
          <a:stretch/>
        </p:blipFill>
        <p:spPr bwMode="auto">
          <a:xfrm>
            <a:off x="1133857" y="2231137"/>
            <a:ext cx="9851136" cy="3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4465209625D4CB369453FB2E2B467" ma:contentTypeVersion="0" ma:contentTypeDescription="Create a new document." ma:contentTypeScope="" ma:versionID="a3215f298ad1c255c63ae20c7a6b26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1EC74E-BCA9-4ADE-8A96-153DC1193A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010B93-87E6-479C-972F-A28E96F06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C49DF4B-3BA3-4372-804A-3BF851B9F0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1363</Words>
  <Application>Microsoft Office PowerPoint</Application>
  <PresentationFormat>Widescreen</PresentationFormat>
  <Paragraphs>226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Open Sans</vt:lpstr>
      <vt:lpstr>wf_segoe-ui_normal</vt:lpstr>
      <vt:lpstr>1_Office Theme</vt:lpstr>
      <vt:lpstr>2_Office Theme</vt:lpstr>
      <vt:lpstr>NSG Pilkington – University of Liverpool Machine Learning Project:  24/03/2021</vt:lpstr>
      <vt:lpstr>Ordering code and files</vt:lpstr>
      <vt:lpstr>Ordering code and files</vt:lpstr>
      <vt:lpstr>Ordering code and files</vt:lpstr>
      <vt:lpstr>Ordering code and files</vt:lpstr>
      <vt:lpstr>Ordering code and files</vt:lpstr>
      <vt:lpstr>Ordering code and files</vt:lpstr>
      <vt:lpstr>Estimating time lags randomly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Dataset 2 (2020 to 2021, around N=11500)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25/11/2020</dc:title>
  <dc:creator>Diego Echeverria</dc:creator>
  <cp:lastModifiedBy>Diego Echeverria</cp:lastModifiedBy>
  <cp:revision>528</cp:revision>
  <dcterms:created xsi:type="dcterms:W3CDTF">2020-12-01T17:36:12Z</dcterms:created>
  <dcterms:modified xsi:type="dcterms:W3CDTF">2021-03-24T12:36:40Z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0x0101005754465209625D4CB369453FB2E2B467</vt:lpwstr>
  </property>
</Properties>
</file>