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49" r:id="rId3"/>
    <p:sldId id="347" r:id="rId4"/>
    <p:sldId id="348" r:id="rId5"/>
    <p:sldId id="350" r:id="rId6"/>
    <p:sldId id="352" r:id="rId7"/>
    <p:sldId id="353" r:id="rId8"/>
    <p:sldId id="354" r:id="rId9"/>
    <p:sldId id="356" r:id="rId10"/>
    <p:sldId id="355" r:id="rId11"/>
    <p:sldId id="346" r:id="rId12"/>
    <p:sldId id="33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B7D"/>
    <a:srgbClr val="A07111"/>
    <a:srgbClr val="B18A38"/>
    <a:srgbClr val="1919FF"/>
    <a:srgbClr val="002060"/>
    <a:srgbClr val="FF0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4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FB33F-63CF-4B72-90C0-4D55C6729EDA}" type="datetimeFigureOut">
              <a:rPr lang="en-GB" smtClean="0"/>
              <a:t>18/08/2020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DFF81-C815-4067-A30E-55F30CAE7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64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EB5CD-065B-4433-9B81-D7D3B9DAA944}" type="datetimeFigureOut">
              <a:rPr lang="en-GB" smtClean="0"/>
              <a:t>18/08/2020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14DAE-89E5-438C-B298-CCD8B2A43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6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020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0DFA0-81CF-B642-B0A1-F7681E2A223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0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79E-5E3D-41C9-800E-1600934D3B5B}" type="datetime1">
              <a:rPr lang="en-GB" smtClean="0"/>
              <a:t>18/08/2020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84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1B3B-3EDB-4B4A-9D63-4A2C7A8655AF}" type="datetime1">
              <a:rPr lang="en-GB" smtClean="0"/>
              <a:t>18/08/2020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63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4D89-8600-457A-9312-31C3A1B3DD5A}" type="datetime1">
              <a:rPr lang="en-GB" smtClean="0"/>
              <a:t>18/08/2020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45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81E4-01CD-49CA-8324-094CB1377618}" type="datetime1">
              <a:rPr lang="en-GB" smtClean="0"/>
              <a:t>18/08/2020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78883"/>
            <a:ext cx="1742951" cy="4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629-7D34-4DC8-99D4-496A35DFE7C5}" type="datetime1">
              <a:rPr lang="en-GB" smtClean="0"/>
              <a:t>18/08/2020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52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A05C-E864-4ED8-A427-D4DBD062D829}" type="datetime1">
              <a:rPr lang="en-GB" smtClean="0"/>
              <a:t>18/08/2020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AFC9-F0D9-4051-B392-8DEA9552777B}" type="datetime1">
              <a:rPr lang="en-GB" smtClean="0"/>
              <a:t>18/08/2020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91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F83D-D83C-455E-B673-6170CB98419F}" type="datetime1">
              <a:rPr lang="en-GB" smtClean="0"/>
              <a:t>18/08/2020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5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5CCE-1056-417C-8FD6-0ED3F56513F3}" type="datetime1">
              <a:rPr lang="en-GB" smtClean="0"/>
              <a:t>18/08/2020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06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807-9081-4E6C-B7B9-74B842A2B81C}" type="datetime1">
              <a:rPr lang="en-GB" smtClean="0"/>
              <a:t>18/08/2020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2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51A5-8A65-4398-8912-ADB622DE7C3C}" type="datetime1">
              <a:rPr lang="en-GB" smtClean="0"/>
              <a:t>18/08/2020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28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DC6C-0DFD-4701-BFA3-7047FF61282B}" type="datetime1">
              <a:rPr lang="en-GB" smtClean="0"/>
              <a:t>18/08/2020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41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08" y="534970"/>
            <a:ext cx="6333584" cy="2894030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NSG Pilkington – University of Liverpool Machine Learning Project: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18/08/2020</a:t>
            </a:r>
            <a:endParaRPr lang="en-GB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58260" y="3974265"/>
            <a:ext cx="3051142" cy="2331685"/>
          </a:xfrm>
        </p:spPr>
        <p:txBody>
          <a:bodyPr>
            <a:noAutofit/>
          </a:bodyPr>
          <a:lstStyle/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Peter Green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Diego Echeverria</a:t>
            </a:r>
          </a:p>
          <a:p>
            <a:pPr algn="just"/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Institute,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Engineering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664877" y="1056950"/>
            <a:ext cx="89267" cy="1601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2" y="4737970"/>
            <a:ext cx="4503161" cy="183832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65228"/>
            <a:ext cx="2743200" cy="365125"/>
          </a:xfrm>
        </p:spPr>
        <p:txBody>
          <a:bodyPr/>
          <a:lstStyle/>
          <a:p>
            <a:fld id="{08128F8F-2851-4536-A9C7-72A8F35850F7}" type="slidenum">
              <a:rPr lang="en-GB" smtClean="0"/>
              <a:t>1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0BEEA3-22AD-4E35-81B6-6F381F660EDE}"/>
              </a:ext>
            </a:extLst>
          </p:cNvPr>
          <p:cNvSpPr txBox="1"/>
          <p:nvPr/>
        </p:nvSpPr>
        <p:spPr>
          <a:xfrm>
            <a:off x="94270" y="6417084"/>
            <a:ext cx="2156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/08/2020</a:t>
            </a:r>
          </a:p>
        </p:txBody>
      </p:sp>
    </p:spTree>
    <p:extLst>
      <p:ext uri="{BB962C8B-B14F-4D97-AF65-F5344CB8AC3E}">
        <p14:creationId xmlns:p14="http://schemas.microsoft.com/office/powerpoint/2010/main" val="129623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regression: </a:t>
            </a:r>
            <a:r>
              <a:rPr lang="en-US" altLang="en-US" sz="3400" b="1" dirty="0" err="1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Regulasied</a:t>
            </a:r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Least Squares</a:t>
            </a:r>
            <a:endParaRPr lang="en-GB" sz="3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10</a:t>
            </a:fld>
            <a:endParaRPr lang="en-GB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64CF8BE9-DDD9-41B0-A5F2-1EE51AABE5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8" t="6024" r="2810" b="8554"/>
          <a:stretch/>
        </p:blipFill>
        <p:spPr>
          <a:xfrm>
            <a:off x="2648931" y="1423448"/>
            <a:ext cx="8087375" cy="45908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7DE3C4-3C83-492A-B576-93C8435C90A2}"/>
              </a:ext>
            </a:extLst>
          </p:cNvPr>
          <p:cNvSpPr txBox="1"/>
          <p:nvPr/>
        </p:nvSpPr>
        <p:spPr>
          <a:xfrm>
            <a:off x="556182" y="2305615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129 parameters associated with 129 inputs</a:t>
            </a:r>
          </a:p>
        </p:txBody>
      </p:sp>
    </p:spTree>
    <p:extLst>
      <p:ext uri="{BB962C8B-B14F-4D97-AF65-F5344CB8AC3E}">
        <p14:creationId xmlns:p14="http://schemas.microsoft.com/office/powerpoint/2010/main" val="3185632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11</a:t>
            </a:fld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003EBFB-1136-4EE7-8362-731A9984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b="1" kern="1200" dirty="0">
                <a:solidFill>
                  <a:srgbClr val="A07111"/>
                </a:solidFill>
                <a:latin typeface="+mj-lt"/>
                <a:ea typeface="+mj-ea"/>
                <a:cs typeface="+mj-cs"/>
              </a:rPr>
              <a:t>Conclusions</a:t>
            </a:r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5C7E483-11AA-4FF2-82A4-846F3D793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566"/>
            <a:ext cx="10515600" cy="448627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If the Regularised Least Squares parameters does not converge when increasing the training data, then we might be facing a regression problem with dynamic inputs.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Online Least Squares can update its parameters and thus capturing the dynamic behaviour of the inputs.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2307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B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19248" y="2816932"/>
            <a:ext cx="8712968" cy="1224136"/>
          </a:xfrm>
        </p:spPr>
        <p:txBody>
          <a:bodyPr>
            <a:noAutofit/>
          </a:bodyPr>
          <a:lstStyle/>
          <a:p>
            <a:pPr algn="ctr"/>
            <a:r>
              <a:rPr lang="en-GB" sz="3000" b="1" dirty="0">
                <a:solidFill>
                  <a:schemeClr val="bg1"/>
                </a:solidFill>
              </a:rPr>
              <a:t>Thank you for your attention.</a:t>
            </a:r>
            <a:br>
              <a:rPr lang="en-GB" sz="3000" b="1" dirty="0">
                <a:solidFill>
                  <a:schemeClr val="bg1"/>
                </a:solidFill>
              </a:rPr>
            </a:br>
            <a:br>
              <a:rPr lang="en-GB" sz="3000" b="1" dirty="0">
                <a:solidFill>
                  <a:srgbClr val="B18A38"/>
                </a:solidFill>
              </a:rPr>
            </a:br>
            <a:r>
              <a:rPr lang="en-GB" sz="3000" b="1" dirty="0">
                <a:solidFill>
                  <a:srgbClr val="B18A38"/>
                </a:solidFill>
                <a:latin typeface="Arial" pitchFamily="34" charset="0"/>
                <a:cs typeface="Arial" pitchFamily="34" charset="0"/>
              </a:rPr>
              <a:t>ANY QUESTIONS?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308227-E5E7-4186-BD4F-34C176D7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2A82F2-471F-417C-A344-04021FFD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15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/>
          <a:lstStyle/>
          <a:p>
            <a:r>
              <a:rPr lang="en-US" altLang="en-US" sz="4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</a:t>
            </a:fld>
            <a:endParaRPr lang="en-GB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59239F-611D-476D-8FD2-96D073478B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4" t="23368" r="6234" b="9278"/>
          <a:stretch/>
        </p:blipFill>
        <p:spPr>
          <a:xfrm>
            <a:off x="838200" y="1423448"/>
            <a:ext cx="10515600" cy="461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5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GB" dirty="0"/>
              <a:t>Machine Learning is a subarea of Artificial Intelligence.</a:t>
            </a:r>
          </a:p>
          <a:p>
            <a:endParaRPr lang="en-GB" dirty="0"/>
          </a:p>
          <a:p>
            <a:r>
              <a:rPr lang="en-GB" b="1" dirty="0"/>
              <a:t>AI: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The ability of a machine to perform tasks usually associated with intelligent beings. For instance,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device that perceives its environment and takes actions that maximize its chance of successfully achieving its goals.</a:t>
            </a: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The term AI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 often used to describe machines (or computers) that mimic "cognitive" functions that humans associate with the </a:t>
            </a:r>
            <a:r>
              <a:rPr lang="en-US" dirty="0">
                <a:latin typeface="Arial" panose="020B0604020202020204" pitchFamily="34" charset="0"/>
              </a:rPr>
              <a:t>human mind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such as "learning" and "problem solving“.</a:t>
            </a:r>
            <a:endParaRPr lang="en-GB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52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/>
          <a:lstStyle/>
          <a:p>
            <a:r>
              <a:rPr lang="en-US" altLang="en-US" sz="4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448"/>
            <a:ext cx="10515600" cy="475351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Machine Learning is a subarea of Artificial Intelligence.</a:t>
            </a:r>
          </a:p>
          <a:p>
            <a:endParaRPr lang="en-GB" dirty="0"/>
          </a:p>
          <a:p>
            <a:r>
              <a:rPr lang="en-GB" b="1" dirty="0"/>
              <a:t>Machine Learning: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It is an application of AI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that build a </a:t>
            </a:r>
            <a:r>
              <a:rPr lang="en-US" dirty="0">
                <a:latin typeface="Arial" panose="020B0604020202020204" pitchFamily="34" charset="0"/>
              </a:rPr>
              <a:t>mathematical model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based on sample data, known as "</a:t>
            </a:r>
            <a:r>
              <a:rPr lang="en-US" dirty="0">
                <a:latin typeface="Arial" panose="020B0604020202020204" pitchFamily="34" charset="0"/>
              </a:rPr>
              <a:t>training data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", in order to make predictions or decisions without being explicitly programmed to do so.</a:t>
            </a: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Montserrat"/>
              </a:rPr>
              <a:t>The primary aim is to allow the computers learn automatically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 without human intervention or assistance.</a:t>
            </a:r>
          </a:p>
          <a:p>
            <a:endParaRPr lang="en-US" dirty="0">
              <a:solidFill>
                <a:srgbClr val="333333"/>
              </a:solidFill>
              <a:latin typeface="Montserrat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The performance of different ML algorithms strongly depends on the </a:t>
            </a:r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size and structure of your data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.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089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using Machine Learning techniques</a:t>
            </a:r>
            <a:endParaRPr lang="en-GB" sz="3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5D0A42-E8F7-4298-A09E-DA4EB6FC52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3448"/>
                <a:ext cx="10515600" cy="4753516"/>
              </a:xfrm>
            </p:spPr>
            <p:txBody>
              <a:bodyPr>
                <a:normAutofit/>
              </a:bodyPr>
              <a:lstStyle/>
              <a:p>
                <a:r>
                  <a:rPr lang="en-US" b="0" i="0" dirty="0">
                    <a:effectLst/>
                    <a:latin typeface="Open Sans"/>
                  </a:rPr>
                  <a:t>Build a mathematical equation that defines </a:t>
                </a:r>
                <a14:m>
                  <m:oMath xmlns:m="http://schemas.openxmlformats.org/officeDocument/2006/math">
                    <m:r>
                      <a:rPr lang="en-GB" b="0" i="1" smtClean="0">
                        <a:effectLst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i="0" dirty="0">
                    <a:effectLst/>
                    <a:latin typeface="Open Sans"/>
                  </a:rPr>
                  <a:t> as a function of the </a:t>
                </a:r>
                <a14:m>
                  <m:oMath xmlns:m="http://schemas.openxmlformats.org/officeDocument/2006/math">
                    <m:r>
                      <a:rPr lang="en-GB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i="0" dirty="0">
                    <a:effectLst/>
                    <a:latin typeface="Open Sans"/>
                  </a:rPr>
                  <a:t> variables.</a:t>
                </a:r>
              </a:p>
              <a:p>
                <a:endParaRPr lang="en-US" b="0" i="0" dirty="0">
                  <a:effectLst/>
                  <a:latin typeface="Open Sans"/>
                </a:endParaRPr>
              </a:p>
              <a:p>
                <a:r>
                  <a:rPr lang="en-US" b="0" i="0" dirty="0">
                    <a:solidFill>
                      <a:srgbClr val="0A0A0A"/>
                    </a:solidFill>
                    <a:effectLst/>
                    <a:latin typeface="Merriweather"/>
                  </a:rPr>
                  <a:t>Build model dependencies and relationships between the target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rgbClr val="0A0A0A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0A0A0A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A0A0A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rgbClr val="0A0A0A"/>
                    </a:solidFill>
                    <a:effectLst/>
                    <a:latin typeface="Merriweather"/>
                  </a:rPr>
                  <a:t> and input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solidFill>
                              <a:srgbClr val="0A0A0A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solidFill>
                              <a:srgbClr val="0A0A0A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1" i="1" smtClean="0">
                            <a:solidFill>
                              <a:srgbClr val="0A0A0A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rgbClr val="0A0A0A"/>
                    </a:solidFill>
                    <a:effectLst/>
                    <a:latin typeface="Merriweather"/>
                  </a:rPr>
                  <a:t> to predict the value for new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solidFill>
                              <a:srgbClr val="0A0A0A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solidFill>
                              <a:srgbClr val="0A0A0A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1" i="1" smtClean="0">
                            <a:solidFill>
                              <a:srgbClr val="0A0A0A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𝒏𝒆𝒘</m:t>
                        </m:r>
                      </m:sub>
                    </m:sSub>
                  </m:oMath>
                </a14:m>
                <a:r>
                  <a:rPr lang="en-US" i="0" dirty="0">
                    <a:effectLst/>
                    <a:latin typeface="Arial" panose="020B0604020202020204" pitchFamily="34" charset="0"/>
                  </a:rPr>
                  <a:t>.</a:t>
                </a:r>
              </a:p>
              <a:p>
                <a:endParaRPr lang="en-US" i="0" dirty="0">
                  <a:effectLst/>
                  <a:latin typeface="Arial" panose="020B0604020202020204" pitchFamily="34" charset="0"/>
                </a:endParaRPr>
              </a:p>
              <a:p>
                <a:r>
                  <a:rPr lang="en-US" b="1" dirty="0">
                    <a:latin typeface="Arial" panose="020B0604020202020204" pitchFamily="34" charset="0"/>
                  </a:rPr>
                  <a:t>Least Squares method: </a:t>
                </a:r>
                <a:r>
                  <a:rPr lang="en-US" dirty="0">
                    <a:latin typeface="Arial" panose="020B0604020202020204" pitchFamily="34" charset="0"/>
                  </a:rPr>
                  <a:t>Find the dependencies between the inputs and the outputs by minimizing the square distance between the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1" i="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i="0" dirty="0">
                    <a:effectLst/>
                    <a:latin typeface="Arial" panose="020B0604020202020204" pitchFamily="34" charset="0"/>
                  </a:rPr>
                  <a:t>and the predictions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b="0" i="1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GB" b="1" i="0" smtClean="0"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i="0" dirty="0"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5D0A42-E8F7-4298-A09E-DA4EB6FC52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3448"/>
                <a:ext cx="10515600" cy="4753516"/>
              </a:xfrm>
              <a:blipFill>
                <a:blip r:embed="rId2"/>
                <a:stretch>
                  <a:fillRect l="-1043" t="-23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42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Regression: Lest Squares</a:t>
            </a:r>
            <a:endParaRPr lang="en-GB" sz="3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5D0A42-E8F7-4298-A09E-DA4EB6FC52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3448"/>
                <a:ext cx="10515600" cy="4753516"/>
              </a:xfrm>
            </p:spPr>
            <p:txBody>
              <a:bodyPr>
                <a:normAutofit/>
              </a:bodyPr>
              <a:lstStyle/>
              <a:p>
                <a:r>
                  <a:rPr lang="en-GB" b="0" i="0" dirty="0">
                    <a:effectLst/>
                    <a:latin typeface="Open Sans"/>
                  </a:rPr>
                  <a:t>It is called Linear </a:t>
                </a:r>
                <a:r>
                  <a:rPr lang="en-GB" dirty="0">
                    <a:latin typeface="Open Sans"/>
                  </a:rPr>
                  <a:t>R</a:t>
                </a:r>
                <a:r>
                  <a:rPr lang="en-GB" b="0" i="0" dirty="0">
                    <a:effectLst/>
                    <a:latin typeface="Open Sans"/>
                  </a:rPr>
                  <a:t>egression because the model is linear in the parameters that defines the regression model</a:t>
                </a:r>
                <a:r>
                  <a:rPr lang="en-US" b="0" i="0" dirty="0">
                    <a:effectLst/>
                    <a:latin typeface="Open Sans"/>
                  </a:rPr>
                  <a:t>.</a:t>
                </a:r>
              </a:p>
              <a:p>
                <a:endParaRPr lang="en-US" b="0" i="0" dirty="0">
                  <a:effectLst/>
                  <a:latin typeface="Open Sans"/>
                </a:endParaRPr>
              </a:p>
              <a:p>
                <a:pPr marL="0" indent="0">
                  <a:buNone/>
                </a:pPr>
                <a:endParaRPr lang="en-GB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  <a:p>
                <a:pPr marL="0" indent="0">
                  <a:buNone/>
                </a:pPr>
                <a:endParaRPr lang="en-GB" sz="2800" dirty="0"/>
              </a:p>
              <a:p>
                <a:pPr marL="0" indent="0">
                  <a:buNone/>
                </a:pPr>
                <a:endParaRPr lang="en-GB" sz="2800" dirty="0"/>
              </a:p>
              <a:p>
                <a:pPr marL="0" indent="0">
                  <a:buNone/>
                </a:pPr>
                <a:endParaRPr lang="en-GB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800" dirty="0"/>
                  <a:t>Can also write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2800" dirty="0"/>
              </a:p>
              <a:p>
                <a:pPr marL="0" indent="0">
                  <a:buNone/>
                </a:pPr>
                <a:endParaRPr lang="en-US" b="0" i="0" dirty="0">
                  <a:effectLst/>
                  <a:latin typeface="Open Sans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5D0A42-E8F7-4298-A09E-DA4EB6FC52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3448"/>
                <a:ext cx="10515600" cy="4753516"/>
              </a:xfrm>
              <a:blipFill>
                <a:blip r:embed="rId2"/>
                <a:stretch>
                  <a:fillRect l="-1043" t="-23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6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2B81F9-736A-4760-914B-9952DEB5646A}"/>
                  </a:ext>
                </a:extLst>
              </p:cNvPr>
              <p:cNvSpPr txBox="1"/>
              <p:nvPr/>
            </p:nvSpPr>
            <p:spPr>
              <a:xfrm>
                <a:off x="1177965" y="4282381"/>
                <a:ext cx="24482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rgbClr val="FF0000"/>
                    </a:solidFill>
                  </a:rPr>
                  <a:t>Total faults at time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2000" dirty="0" err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2B81F9-736A-4760-914B-9952DEB56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965" y="4282381"/>
                <a:ext cx="2448272" cy="400110"/>
              </a:xfrm>
              <a:prstGeom prst="rect">
                <a:avLst/>
              </a:prstGeom>
              <a:blipFill>
                <a:blip r:embed="rId3"/>
                <a:stretch>
                  <a:fillRect l="-2488" t="-7576" b="-25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CA0336-C4E3-4507-A8A9-43CB1E2FD56E}"/>
              </a:ext>
            </a:extLst>
          </p:cNvPr>
          <p:cNvCxnSpPr>
            <a:cxnSpLocks/>
          </p:cNvCxnSpPr>
          <p:nvPr/>
        </p:nvCxnSpPr>
        <p:spPr bwMode="auto">
          <a:xfrm flipV="1">
            <a:off x="2834149" y="3805044"/>
            <a:ext cx="792088" cy="4773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76F57B-49B1-4682-8A9C-AA814113EF7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213023" y="3800206"/>
            <a:ext cx="1825720" cy="4277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D14B72-EDB1-459A-A820-9FA2C495CD9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344239" y="3695307"/>
            <a:ext cx="738384" cy="5417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4FB935-9110-40B6-829E-526E1695AFE9}"/>
              </a:ext>
            </a:extLst>
          </p:cNvPr>
          <p:cNvCxnSpPr>
            <a:cxnSpLocks/>
          </p:cNvCxnSpPr>
          <p:nvPr/>
        </p:nvCxnSpPr>
        <p:spPr bwMode="auto">
          <a:xfrm flipV="1">
            <a:off x="7071063" y="3738019"/>
            <a:ext cx="1252805" cy="4899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F76E83-5A81-4493-B1CF-15B06F8535CF}"/>
                  </a:ext>
                </a:extLst>
              </p:cNvPr>
              <p:cNvSpPr txBox="1"/>
              <p:nvPr/>
            </p:nvSpPr>
            <p:spPr>
              <a:xfrm>
                <a:off x="6218525" y="4325070"/>
                <a:ext cx="24482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rgbClr val="0070C0"/>
                    </a:solidFill>
                  </a:rPr>
                  <a:t>Tag data at time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2000" dirty="0" err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F76E83-5A81-4493-B1CF-15B06F853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525" y="4325070"/>
                <a:ext cx="2448272" cy="400110"/>
              </a:xfrm>
              <a:prstGeom prst="rect">
                <a:avLst/>
              </a:prstGeom>
              <a:blipFill>
                <a:blip r:embed="rId4"/>
                <a:stretch>
                  <a:fillRect l="-2488" t="-7576" b="-25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69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using Machine Learning techniques</a:t>
            </a:r>
            <a:endParaRPr lang="en-GB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448"/>
            <a:ext cx="10515600" cy="4753516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Open Sans"/>
              </a:rPr>
              <a:t>As we give more information about the latent process (Furnace Faults), the relationship between the inputs and outputs would be clearer to the ML algorithm.</a:t>
            </a:r>
          </a:p>
          <a:p>
            <a:endParaRPr lang="en-US" b="0" i="0" dirty="0">
              <a:effectLst/>
              <a:latin typeface="Open Sans"/>
            </a:endParaRPr>
          </a:p>
          <a:p>
            <a:r>
              <a:rPr lang="en-US" b="0" i="0" dirty="0">
                <a:effectLst/>
                <a:latin typeface="Open Sans"/>
              </a:rPr>
              <a:t>Hence, incrementing the number of observations would e</a:t>
            </a:r>
            <a:r>
              <a:rPr lang="en-US" dirty="0">
                <a:latin typeface="Open Sans"/>
              </a:rPr>
              <a:t>ase the learning process.</a:t>
            </a:r>
          </a:p>
          <a:p>
            <a:endParaRPr lang="en-US" dirty="0">
              <a:latin typeface="Open Sans"/>
            </a:endParaRPr>
          </a:p>
          <a:p>
            <a:r>
              <a:rPr lang="en-US" dirty="0">
                <a:latin typeface="Open Sans"/>
              </a:rPr>
              <a:t>In other words, we should be able to see how the model converge to a solution as we increase the number of observations.</a:t>
            </a:r>
            <a:endParaRPr lang="en-US" b="0" i="0" dirty="0">
              <a:effectLst/>
              <a:latin typeface="Open Sans"/>
            </a:endParaRPr>
          </a:p>
          <a:p>
            <a:endParaRPr lang="en-US" b="0" i="0" dirty="0">
              <a:effectLst/>
              <a:latin typeface="Open San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128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regression: Least Squares</a:t>
            </a:r>
            <a:endParaRPr lang="en-GB" sz="3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8</a:t>
            </a:fld>
            <a:endParaRPr lang="en-GB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6B311466-A7E3-45CC-88DC-1B80D5134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838" y="1315628"/>
            <a:ext cx="6274324" cy="47057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59F8B2-D7D0-4D9A-AA1E-0F734761F0DD}"/>
              </a:ext>
            </a:extLst>
          </p:cNvPr>
          <p:cNvSpPr txBox="1"/>
          <p:nvPr/>
        </p:nvSpPr>
        <p:spPr>
          <a:xfrm>
            <a:off x="556182" y="2305615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One parameter associated with one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B61BDB-1581-42EA-9CBC-D4B5161ADAAE}"/>
              </a:ext>
            </a:extLst>
          </p:cNvPr>
          <p:cNvSpPr txBox="1"/>
          <p:nvPr/>
        </p:nvSpPr>
        <p:spPr>
          <a:xfrm>
            <a:off x="5363852" y="5757292"/>
            <a:ext cx="23755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N of observations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6797A8-DA38-4726-8E2E-E368D7D24701}"/>
              </a:ext>
            </a:extLst>
          </p:cNvPr>
          <p:cNvSpPr txBox="1"/>
          <p:nvPr/>
        </p:nvSpPr>
        <p:spPr>
          <a:xfrm rot="16200000">
            <a:off x="2097921" y="3522387"/>
            <a:ext cx="21728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Parameter / weight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533FA9-6349-4BE9-A1F4-07484DA7BF64}"/>
              </a:ext>
            </a:extLst>
          </p:cNvPr>
          <p:cNvSpPr txBox="1"/>
          <p:nvPr/>
        </p:nvSpPr>
        <p:spPr>
          <a:xfrm>
            <a:off x="9385562" y="1649187"/>
            <a:ext cx="24026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model identifies the optimum parameter (converge to a solution) as we increment the number of observations.</a:t>
            </a:r>
          </a:p>
        </p:txBody>
      </p:sp>
    </p:spTree>
    <p:extLst>
      <p:ext uri="{BB962C8B-B14F-4D97-AF65-F5344CB8AC3E}">
        <p14:creationId xmlns:p14="http://schemas.microsoft.com/office/powerpoint/2010/main" val="486326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regression: Least Squares</a:t>
            </a:r>
            <a:endParaRPr lang="en-GB" sz="3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9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B61BDB-1581-42EA-9CBC-D4B5161ADAAE}"/>
              </a:ext>
            </a:extLst>
          </p:cNvPr>
          <p:cNvSpPr txBox="1"/>
          <p:nvPr/>
        </p:nvSpPr>
        <p:spPr>
          <a:xfrm>
            <a:off x="5363852" y="5757292"/>
            <a:ext cx="23755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N of observations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6797A8-DA38-4726-8E2E-E368D7D24701}"/>
              </a:ext>
            </a:extLst>
          </p:cNvPr>
          <p:cNvSpPr txBox="1"/>
          <p:nvPr/>
        </p:nvSpPr>
        <p:spPr>
          <a:xfrm rot="16200000">
            <a:off x="2097921" y="3522387"/>
            <a:ext cx="21728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Parameter / weight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F34D648-CBFB-49F3-BC89-EF4BE406E6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7" t="7710" r="9459" b="4720"/>
          <a:stretch/>
        </p:blipFill>
        <p:spPr>
          <a:xfrm>
            <a:off x="2326964" y="1472268"/>
            <a:ext cx="8449330" cy="46543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16D90E-03A4-4F2D-8DDC-4396891A8D83}"/>
              </a:ext>
            </a:extLst>
          </p:cNvPr>
          <p:cNvSpPr txBox="1"/>
          <p:nvPr/>
        </p:nvSpPr>
        <p:spPr>
          <a:xfrm>
            <a:off x="556182" y="2305615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129 parameters associated with 129 inputs</a:t>
            </a:r>
          </a:p>
        </p:txBody>
      </p:sp>
    </p:spTree>
    <p:extLst>
      <p:ext uri="{BB962C8B-B14F-4D97-AF65-F5344CB8AC3E}">
        <p14:creationId xmlns:p14="http://schemas.microsoft.com/office/powerpoint/2010/main" val="1814320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610</Words>
  <Application>Microsoft Office PowerPoint</Application>
  <PresentationFormat>Widescreen</PresentationFormat>
  <Paragraphs>87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medium-content-serif-font</vt:lpstr>
      <vt:lpstr>Merriweather</vt:lpstr>
      <vt:lpstr>Montserrat</vt:lpstr>
      <vt:lpstr>Open Sans</vt:lpstr>
      <vt:lpstr>Office Theme</vt:lpstr>
      <vt:lpstr>NSG Pilkington – University of Liverpool Machine Learning Project:  18/08/2020</vt:lpstr>
      <vt:lpstr>Machine Learning</vt:lpstr>
      <vt:lpstr>Machine Learning</vt:lpstr>
      <vt:lpstr>Machine Learning</vt:lpstr>
      <vt:lpstr>Regression using Machine Learning techniques</vt:lpstr>
      <vt:lpstr>Linear Regression: Lest Squares</vt:lpstr>
      <vt:lpstr>Regression using Machine Learning techniques</vt:lpstr>
      <vt:lpstr>Linear regression: Least Squares</vt:lpstr>
      <vt:lpstr>Linear regression: Least Squares</vt:lpstr>
      <vt:lpstr>Linear regression: Regulasied Least Squares</vt:lpstr>
      <vt:lpstr>Conclusions</vt:lpstr>
      <vt:lpstr>Thank you for your attention.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NSG Pilkington – University of Liverpool Machine Learning Project:  18/08/2020</dc:title>
  <dc:creator>Diego Echeverria</dc:creator>
  <cp:lastModifiedBy>Diego Echeverria</cp:lastModifiedBy>
  <cp:revision>22</cp:revision>
  <dcterms:created xsi:type="dcterms:W3CDTF">2020-08-17T12:26:42Z</dcterms:created>
  <dcterms:modified xsi:type="dcterms:W3CDTF">2020-08-18T12:14:09Z</dcterms:modified>
</cp:coreProperties>
</file>