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41"/>
  </p:notesMasterIdLst>
  <p:handoutMasterIdLst>
    <p:handoutMasterId r:id="rId42"/>
  </p:handoutMasterIdLst>
  <p:sldIdLst>
    <p:sldId id="256" r:id="rId5"/>
    <p:sldId id="762" r:id="rId6"/>
    <p:sldId id="754" r:id="rId7"/>
    <p:sldId id="753" r:id="rId8"/>
    <p:sldId id="755" r:id="rId9"/>
    <p:sldId id="756" r:id="rId10"/>
    <p:sldId id="757" r:id="rId11"/>
    <p:sldId id="761" r:id="rId12"/>
    <p:sldId id="758" r:id="rId13"/>
    <p:sldId id="759" r:id="rId14"/>
    <p:sldId id="760" r:id="rId15"/>
    <p:sldId id="696" r:id="rId16"/>
    <p:sldId id="704" r:id="rId17"/>
    <p:sldId id="688" r:id="rId18"/>
    <p:sldId id="705" r:id="rId19"/>
    <p:sldId id="724" r:id="rId20"/>
    <p:sldId id="725" r:id="rId21"/>
    <p:sldId id="726" r:id="rId22"/>
    <p:sldId id="727" r:id="rId23"/>
    <p:sldId id="728" r:id="rId24"/>
    <p:sldId id="735" r:id="rId25"/>
    <p:sldId id="729" r:id="rId26"/>
    <p:sldId id="713" r:id="rId27"/>
    <p:sldId id="731" r:id="rId28"/>
    <p:sldId id="715" r:id="rId29"/>
    <p:sldId id="714" r:id="rId30"/>
    <p:sldId id="716" r:id="rId31"/>
    <p:sldId id="717" r:id="rId32"/>
    <p:sldId id="718" r:id="rId33"/>
    <p:sldId id="722" r:id="rId34"/>
    <p:sldId id="720" r:id="rId35"/>
    <p:sldId id="732" r:id="rId36"/>
    <p:sldId id="733" r:id="rId37"/>
    <p:sldId id="734" r:id="rId38"/>
    <p:sldId id="763" r:id="rId39"/>
    <p:sldId id="7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762"/>
            <p14:sldId id="754"/>
            <p14:sldId id="753"/>
            <p14:sldId id="755"/>
            <p14:sldId id="756"/>
            <p14:sldId id="757"/>
            <p14:sldId id="761"/>
            <p14:sldId id="758"/>
            <p14:sldId id="759"/>
            <p14:sldId id="760"/>
            <p14:sldId id="696"/>
            <p14:sldId id="704"/>
            <p14:sldId id="688"/>
            <p14:sldId id="705"/>
            <p14:sldId id="724"/>
            <p14:sldId id="725"/>
            <p14:sldId id="726"/>
            <p14:sldId id="727"/>
            <p14:sldId id="728"/>
            <p14:sldId id="735"/>
            <p14:sldId id="729"/>
            <p14:sldId id="713"/>
            <p14:sldId id="731"/>
            <p14:sldId id="715"/>
            <p14:sldId id="714"/>
            <p14:sldId id="716"/>
            <p14:sldId id="717"/>
            <p14:sldId id="718"/>
            <p14:sldId id="722"/>
            <p14:sldId id="720"/>
            <p14:sldId id="732"/>
            <p14:sldId id="733"/>
            <p14:sldId id="734"/>
            <p14:sldId id="763"/>
            <p14:sldId id="7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9"/>
    <a:srgbClr val="003300"/>
    <a:srgbClr val="A07111"/>
    <a:srgbClr val="B18A38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9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6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7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2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21/04/2021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Diego Echeverria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Sarini Jayasinghe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‘Module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B9C16-D149-4479-B12F-87500C0A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3" y="1838960"/>
            <a:ext cx="5062323" cy="3723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A4B4C2-DE8F-4EED-BEE2-BA7D54B4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22" y="1783537"/>
            <a:ext cx="5754678" cy="40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‘Module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FAC21-81F2-420A-AE02-02B627CF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3" y="1838960"/>
            <a:ext cx="5062323" cy="3723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8BD05-CAA7-4D94-AE74-6FA1B8C7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22" y="1783537"/>
            <a:ext cx="5754678" cy="40904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E410006-908E-4C81-93B4-C4D85975C77C}"/>
              </a:ext>
            </a:extLst>
          </p:cNvPr>
          <p:cNvSpPr/>
          <p:nvPr/>
        </p:nvSpPr>
        <p:spPr>
          <a:xfrm>
            <a:off x="929640" y="3733800"/>
            <a:ext cx="345440" cy="909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753943-46A4-439F-8139-74C66319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487" y="1630360"/>
            <a:ext cx="5656951" cy="41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4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163248"/>
            <a:ext cx="1012942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Tag 100026 is a combined signal from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7594 Regenerator Base Temperature Port 6 LHS</a:t>
            </a:r>
            <a:r>
              <a:rPr lang="en-GB" sz="2000" dirty="0"/>
              <a:t> and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7598 Regenerator Base Temperature Port 6 RHS.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2" descr="C:\Users\HP\Desktop\Figure_1.png">
            <a:extLst>
              <a:ext uri="{FF2B5EF4-FFF2-40B4-BE49-F238E27FC236}">
                <a16:creationId xmlns:a16="http://schemas.microsoft.com/office/drawing/2014/main" id="{52DBC6E0-9F43-4DE3-A1F1-DD6828F11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8596" b="11111"/>
          <a:stretch/>
        </p:blipFill>
        <p:spPr bwMode="auto">
          <a:xfrm>
            <a:off x="1470817" y="2014954"/>
            <a:ext cx="9250363" cy="39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F63196-96F9-44C2-90D9-4668ED757A0F}"/>
              </a:ext>
            </a:extLst>
          </p:cNvPr>
          <p:cNvSpPr/>
          <p:nvPr/>
        </p:nvSpPr>
        <p:spPr>
          <a:xfrm>
            <a:off x="8139684" y="2955771"/>
            <a:ext cx="2581496" cy="18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163248"/>
            <a:ext cx="1012942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Tag 100026 is a combined signal from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7594 Regenerator Base Temperature Port 6 LHS</a:t>
            </a:r>
            <a:r>
              <a:rPr lang="en-GB" sz="2000" dirty="0"/>
              <a:t> and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7598 Regenerator Base Temperature Port 6 RHS.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As indicated in the spreadsheet ‘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UK5 AI Furnace Model Input Pre-Processing’, tags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7594 and 7598 have been applied the </a:t>
            </a:r>
            <a:r>
              <a:rPr lang="en-GB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reversals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strategy and then both signals have been </a:t>
            </a:r>
            <a:r>
              <a:rPr lang="en-GB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combined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89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A17FFF-EEB9-4705-B552-57AEC5D16E8E}"/>
              </a:ext>
            </a:extLst>
          </p:cNvPr>
          <p:cNvCxnSpPr/>
          <p:nvPr/>
        </p:nvCxnSpPr>
        <p:spPr>
          <a:xfrm>
            <a:off x="2707684" y="4341181"/>
            <a:ext cx="0" cy="1802167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9011E-C9B4-4D57-935B-21795E7FE115}"/>
              </a:ext>
            </a:extLst>
          </p:cNvPr>
          <p:cNvSpPr txBox="1"/>
          <p:nvPr/>
        </p:nvSpPr>
        <p:spPr>
          <a:xfrm>
            <a:off x="504197" y="5399259"/>
            <a:ext cx="19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Pre-processing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CA79E-C63C-40C8-A037-AE549EC6F818}"/>
              </a:ext>
            </a:extLst>
          </p:cNvPr>
          <p:cNvSpPr txBox="1"/>
          <p:nvPr/>
        </p:nvSpPr>
        <p:spPr>
          <a:xfrm>
            <a:off x="9862766" y="4655016"/>
            <a:ext cx="19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Application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DEBD6-5D6B-442B-ACC4-1E8B273A7563}"/>
              </a:ext>
            </a:extLst>
          </p:cNvPr>
          <p:cNvSpPr/>
          <p:nvPr/>
        </p:nvSpPr>
        <p:spPr>
          <a:xfrm>
            <a:off x="6587232" y="2876365"/>
            <a:ext cx="1074197" cy="561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7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96DA57E-6F69-43E1-B016-1A870D3C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t="5088" r="10728" b="8093"/>
          <a:stretch/>
        </p:blipFill>
        <p:spPr>
          <a:xfrm>
            <a:off x="1278384" y="1012053"/>
            <a:ext cx="9605639" cy="50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1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AE85BFB2-E465-49A7-ACFA-6FEBE9D3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8900" r="10509" b="8125"/>
          <a:stretch/>
        </p:blipFill>
        <p:spPr>
          <a:xfrm>
            <a:off x="1269506" y="819151"/>
            <a:ext cx="9641149" cy="52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AE85BFB2-E465-49A7-ACFA-6FEBE9D3E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8900" r="10509" b="8125"/>
          <a:stretch/>
        </p:blipFill>
        <p:spPr>
          <a:xfrm>
            <a:off x="1269506" y="819151"/>
            <a:ext cx="9641149" cy="52690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ADE5A-397C-455D-A19D-49BE91B75095}"/>
              </a:ext>
            </a:extLst>
          </p:cNvPr>
          <p:cNvSpPr/>
          <p:nvPr/>
        </p:nvSpPr>
        <p:spPr>
          <a:xfrm>
            <a:off x="1680871" y="1319370"/>
            <a:ext cx="595986" cy="229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4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1E2472-5C50-46F1-99BB-437955C60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8384" r="9776" b="8042"/>
          <a:stretch/>
        </p:blipFill>
        <p:spPr>
          <a:xfrm>
            <a:off x="1261872" y="1051560"/>
            <a:ext cx="9738360" cy="5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5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1E2472-5C50-46F1-99BB-437955C60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8384" r="9776" b="8042"/>
          <a:stretch/>
        </p:blipFill>
        <p:spPr>
          <a:xfrm>
            <a:off x="1261872" y="1051560"/>
            <a:ext cx="9738360" cy="5041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E19E7-26CC-4E8B-94E3-041575FC7CB6}"/>
                  </a:ext>
                </a:extLst>
              </p:cNvPr>
              <p:cNvSpPr txBox="1"/>
              <p:nvPr/>
            </p:nvSpPr>
            <p:spPr>
              <a:xfrm>
                <a:off x="7440132" y="3380178"/>
                <a:ext cx="4702302" cy="19389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Search for the minimum value of the signal at the first 20 minutes to identify the point before the next firing.</a:t>
                </a:r>
                <a:endParaRPr lang="en-GB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500" dirty="0"/>
                  <a:t>Identify the maximum value within a 20-minute time period.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500" dirty="0"/>
                  <a:t>Get the signal values within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z="1500" dirty="0"/>
                  <a:t> around the maximum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500" dirty="0"/>
                  <a:t> where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500" dirty="0"/>
                  <a:t> is the standard deviation of the current 20 minutes of the raw signal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E19E7-26CC-4E8B-94E3-041575FC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132" y="3380178"/>
                <a:ext cx="4702302" cy="1938992"/>
              </a:xfrm>
              <a:prstGeom prst="rect">
                <a:avLst/>
              </a:prstGeom>
              <a:blipFill>
                <a:blip r:embed="rId3"/>
                <a:stretch>
                  <a:fillRect l="-389" t="-627" r="-907" b="-2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513080" y="1644429"/>
            <a:ext cx="9768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 MK4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Combined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lag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73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A17FFF-EEB9-4705-B552-57AEC5D16E8E}"/>
              </a:ext>
            </a:extLst>
          </p:cNvPr>
          <p:cNvCxnSpPr/>
          <p:nvPr/>
        </p:nvCxnSpPr>
        <p:spPr>
          <a:xfrm>
            <a:off x="2707684" y="4341181"/>
            <a:ext cx="0" cy="1802167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9011E-C9B4-4D57-935B-21795E7FE115}"/>
              </a:ext>
            </a:extLst>
          </p:cNvPr>
          <p:cNvSpPr txBox="1"/>
          <p:nvPr/>
        </p:nvSpPr>
        <p:spPr>
          <a:xfrm>
            <a:off x="504197" y="5399259"/>
            <a:ext cx="19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Pre-processing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CA79E-C63C-40C8-A037-AE549EC6F818}"/>
              </a:ext>
            </a:extLst>
          </p:cNvPr>
          <p:cNvSpPr txBox="1"/>
          <p:nvPr/>
        </p:nvSpPr>
        <p:spPr>
          <a:xfrm>
            <a:off x="9862766" y="4655016"/>
            <a:ext cx="19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Application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C3D3F-EF7C-4127-A8E5-5CB7C565AE92}"/>
              </a:ext>
            </a:extLst>
          </p:cNvPr>
          <p:cNvSpPr/>
          <p:nvPr/>
        </p:nvSpPr>
        <p:spPr>
          <a:xfrm>
            <a:off x="8639454" y="3011010"/>
            <a:ext cx="1028329" cy="291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2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08BBA23-059B-45B4-B4F3-474EF5D11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9701" r="10000" b="8093"/>
          <a:stretch/>
        </p:blipFill>
        <p:spPr>
          <a:xfrm>
            <a:off x="1248792" y="1144272"/>
            <a:ext cx="9694416" cy="47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08BBA23-059B-45B4-B4F3-474EF5D11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9701" r="10000" b="8093"/>
          <a:stretch/>
        </p:blipFill>
        <p:spPr>
          <a:xfrm>
            <a:off x="1248792" y="1144272"/>
            <a:ext cx="9694416" cy="4758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EC7B9C-0728-4A6E-9567-3E68A1A0C6EE}"/>
              </a:ext>
            </a:extLst>
          </p:cNvPr>
          <p:cNvSpPr/>
          <p:nvPr/>
        </p:nvSpPr>
        <p:spPr>
          <a:xfrm>
            <a:off x="1711230" y="1696497"/>
            <a:ext cx="440537" cy="229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6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D02A7-38CE-432A-95F2-F34BFB9B9543}"/>
              </a:ext>
            </a:extLst>
          </p:cNvPr>
          <p:cNvSpPr txBox="1"/>
          <p:nvPr/>
        </p:nvSpPr>
        <p:spPr>
          <a:xfrm>
            <a:off x="1626958" y="2353156"/>
            <a:ext cx="278295" cy="20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3CE4B12-ADCA-4963-8AF4-2DEF6C8FE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9557" r="9418" b="6869"/>
          <a:stretch/>
        </p:blipFill>
        <p:spPr>
          <a:xfrm>
            <a:off x="1226820" y="1049015"/>
            <a:ext cx="9738360" cy="49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8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D02A7-38CE-432A-95F2-F34BFB9B9543}"/>
              </a:ext>
            </a:extLst>
          </p:cNvPr>
          <p:cNvSpPr txBox="1"/>
          <p:nvPr/>
        </p:nvSpPr>
        <p:spPr>
          <a:xfrm>
            <a:off x="1626958" y="2353156"/>
            <a:ext cx="278295" cy="20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8174B677-3842-472D-A92C-83C72E180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t="9702" r="9491" b="7813"/>
          <a:stretch/>
        </p:blipFill>
        <p:spPr>
          <a:xfrm>
            <a:off x="1217720" y="1250804"/>
            <a:ext cx="9756560" cy="4545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FFC39A-53E0-4029-8FB6-21A476C6C8FD}"/>
              </a:ext>
            </a:extLst>
          </p:cNvPr>
          <p:cNvSpPr txBox="1"/>
          <p:nvPr/>
        </p:nvSpPr>
        <p:spPr>
          <a:xfrm>
            <a:off x="1626958" y="2388668"/>
            <a:ext cx="352762" cy="1588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163248"/>
            <a:ext cx="1012942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Tag 100026 is a combined signal from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7594 Regenerator Base Temperature Port 6 LHS</a:t>
            </a:r>
            <a:r>
              <a:rPr lang="en-GB" sz="2000" dirty="0"/>
              <a:t> and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7598 Regenerator Base Temperature Port 6 RHS.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As indicated in the spreadsheet ‘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UK5 AI Furnace Model Input Pre-Processing’, tags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7594 and 7598 have been applied the </a:t>
            </a:r>
            <a:r>
              <a:rPr lang="en-GB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reversals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strategy and then both signals have been </a:t>
            </a:r>
            <a:r>
              <a:rPr lang="en-GB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combined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We decided not to filter the combined signal, as we agreed that it is formed by real values.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70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A17FFF-EEB9-4705-B552-57AEC5D16E8E}"/>
              </a:ext>
            </a:extLst>
          </p:cNvPr>
          <p:cNvCxnSpPr/>
          <p:nvPr/>
        </p:nvCxnSpPr>
        <p:spPr>
          <a:xfrm>
            <a:off x="2707684" y="4341181"/>
            <a:ext cx="0" cy="1802167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9011E-C9B4-4D57-935B-21795E7FE115}"/>
              </a:ext>
            </a:extLst>
          </p:cNvPr>
          <p:cNvSpPr txBox="1"/>
          <p:nvPr/>
        </p:nvSpPr>
        <p:spPr>
          <a:xfrm>
            <a:off x="504197" y="5399259"/>
            <a:ext cx="19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Pre-processing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CA79E-C63C-40C8-A037-AE549EC6F818}"/>
              </a:ext>
            </a:extLst>
          </p:cNvPr>
          <p:cNvSpPr txBox="1"/>
          <p:nvPr/>
        </p:nvSpPr>
        <p:spPr>
          <a:xfrm>
            <a:off x="9862766" y="4655016"/>
            <a:ext cx="19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Application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C3D3F-EF7C-4127-A8E5-5CB7C565AE92}"/>
              </a:ext>
            </a:extLst>
          </p:cNvPr>
          <p:cNvSpPr/>
          <p:nvPr/>
        </p:nvSpPr>
        <p:spPr>
          <a:xfrm>
            <a:off x="1180698" y="4768787"/>
            <a:ext cx="1234005" cy="309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5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D02A7-38CE-432A-95F2-F34BFB9B9543}"/>
              </a:ext>
            </a:extLst>
          </p:cNvPr>
          <p:cNvSpPr txBox="1"/>
          <p:nvPr/>
        </p:nvSpPr>
        <p:spPr>
          <a:xfrm>
            <a:off x="1626958" y="2353156"/>
            <a:ext cx="278295" cy="20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842CC42-4FA7-46A5-BB44-D7545C38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7325" r="9490" b="6725"/>
          <a:stretch/>
        </p:blipFill>
        <p:spPr>
          <a:xfrm>
            <a:off x="1266545" y="927716"/>
            <a:ext cx="9765438" cy="51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4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D02A7-38CE-432A-95F2-F34BFB9B9543}"/>
              </a:ext>
            </a:extLst>
          </p:cNvPr>
          <p:cNvSpPr txBox="1"/>
          <p:nvPr/>
        </p:nvSpPr>
        <p:spPr>
          <a:xfrm>
            <a:off x="1626958" y="2353156"/>
            <a:ext cx="278295" cy="20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842CC42-4FA7-46A5-BB44-D7545C385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7325" r="9490" b="6725"/>
          <a:stretch/>
        </p:blipFill>
        <p:spPr>
          <a:xfrm>
            <a:off x="1266545" y="927716"/>
            <a:ext cx="9765438" cy="51915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2B9A98-A2D6-4C88-AABE-AD0326CAFF3C}"/>
              </a:ext>
            </a:extLst>
          </p:cNvPr>
          <p:cNvSpPr/>
          <p:nvPr/>
        </p:nvSpPr>
        <p:spPr>
          <a:xfrm>
            <a:off x="1808887" y="1660987"/>
            <a:ext cx="440537" cy="2396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96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D02A7-38CE-432A-95F2-F34BFB9B9543}"/>
              </a:ext>
            </a:extLst>
          </p:cNvPr>
          <p:cNvSpPr txBox="1"/>
          <p:nvPr/>
        </p:nvSpPr>
        <p:spPr>
          <a:xfrm>
            <a:off x="1626958" y="2353156"/>
            <a:ext cx="278295" cy="20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2F1D7D6-A204-4B23-80AF-C86F2C6D2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1" t="7325" r="9345" b="7954"/>
          <a:stretch/>
        </p:blipFill>
        <p:spPr>
          <a:xfrm>
            <a:off x="1186648" y="938813"/>
            <a:ext cx="9818703" cy="4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Removed the columns '</a:t>
            </a:r>
            <a:r>
              <a:rPr lang="en-GB" dirty="0" err="1"/>
              <a:t>DateTime</a:t>
            </a:r>
            <a:r>
              <a:rPr lang="en-GB" dirty="0"/>
              <a:t>', 'Area', '</a:t>
            </a:r>
            <a:r>
              <a:rPr lang="en-GB" dirty="0" err="1"/>
              <a:t>TotalFaults</a:t>
            </a:r>
            <a:r>
              <a:rPr lang="en-GB" dirty="0"/>
              <a:t>', '</a:t>
            </a:r>
            <a:r>
              <a:rPr lang="en-GB" dirty="0" err="1"/>
              <a:t>ProductID</a:t>
            </a:r>
            <a:r>
              <a:rPr lang="en-GB" dirty="0"/>
              <a:t>’, and ‘Product’.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Removed 'Class1Faults’ and 'Module0Faults’ as they only contained zeros.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494978-B884-4288-94B0-56200A1A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1" y="2032000"/>
            <a:ext cx="4660519" cy="34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0DEBB-214F-42B1-A6C2-A87361AC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55" y="2031999"/>
            <a:ext cx="5313465" cy="38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47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D02A7-38CE-432A-95F2-F34BFB9B9543}"/>
              </a:ext>
            </a:extLst>
          </p:cNvPr>
          <p:cNvSpPr txBox="1"/>
          <p:nvPr/>
        </p:nvSpPr>
        <p:spPr>
          <a:xfrm>
            <a:off x="1626958" y="2353156"/>
            <a:ext cx="278295" cy="20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AD160-40B5-492F-94BA-C38098BBB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" t="16182" r="2646" b="5324"/>
          <a:stretch/>
        </p:blipFill>
        <p:spPr>
          <a:xfrm>
            <a:off x="248575" y="1243444"/>
            <a:ext cx="11754035" cy="45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100026 Regenerator Base Temperature Port 6 (combined)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163248"/>
            <a:ext cx="1012942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Tag 100026 is a combined signal from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7594 Regenerator Base Temperature Port 6 LHS</a:t>
            </a:r>
            <a:r>
              <a:rPr lang="en-GB" sz="2000" dirty="0"/>
              <a:t> and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7598 Regenerator Base Temperature Port 6 RHS.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2" descr="C:\Users\HP\Desktop\Figure_1.png">
            <a:extLst>
              <a:ext uri="{FF2B5EF4-FFF2-40B4-BE49-F238E27FC236}">
                <a16:creationId xmlns:a16="http://schemas.microsoft.com/office/drawing/2014/main" id="{52DBC6E0-9F43-4DE3-A1F1-DD6828F11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8596" b="11111"/>
          <a:stretch/>
        </p:blipFill>
        <p:spPr bwMode="auto">
          <a:xfrm>
            <a:off x="112534" y="2148133"/>
            <a:ext cx="6634495" cy="39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F63196-96F9-44C2-90D9-4668ED757A0F}"/>
              </a:ext>
            </a:extLst>
          </p:cNvPr>
          <p:cNvSpPr/>
          <p:nvPr/>
        </p:nvSpPr>
        <p:spPr>
          <a:xfrm>
            <a:off x="4606362" y="3080060"/>
            <a:ext cx="2211689" cy="1780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BF3C4-E7BC-4205-A61F-62C037B5932D}"/>
              </a:ext>
            </a:extLst>
          </p:cNvPr>
          <p:cNvSpPr txBox="1"/>
          <p:nvPr/>
        </p:nvSpPr>
        <p:spPr>
          <a:xfrm>
            <a:off x="7288567" y="1935332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Pre-processed signal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8C33DE-CDB6-4E83-AAF7-815049DD0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t="11798" r="9710" b="5717"/>
          <a:stretch/>
        </p:blipFill>
        <p:spPr>
          <a:xfrm>
            <a:off x="6276512" y="2298553"/>
            <a:ext cx="5646199" cy="36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5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lags estimation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CA0AB4-3C42-4A95-9F29-F14F2BA24126}"/>
                  </a:ext>
                </a:extLst>
              </p:cNvPr>
              <p:cNvSpPr txBox="1"/>
              <p:nvPr/>
            </p:nvSpPr>
            <p:spPr>
              <a:xfrm>
                <a:off x="1031289" y="994572"/>
                <a:ext cx="10129421" cy="4849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run 5000 simulations where a Linear Regression (LR) model has been evaluated at observation points (N = 11620) with random time lags.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random time lags have been obtained from a Uniform distribution, with a lower bound equal to the time lags provided by NSG Pilkington and the upper bound equal to,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𝑈𝑝𝑝𝑒𝑟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𝐵𝑜𝑢𝑛𝑑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𝐿𝑜𝑤𝑒𝑟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𝐵𝑜𝑢𝑛𝑑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+60 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h𝑜𝑢𝑟𝑠</m:t>
                      </m:r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that,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𝑟𝑎𝑛𝑑𝑜𝑚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𝑙𝑎𝑔𝑠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𝐿𝑜𝑤𝑒𝑟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𝑏𝑜𝑢𝑛𝑑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𝑈𝑝𝑝𝑒𝑟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𝑏𝑜𝑢𝑛𝑑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allows us to get a maximum time lag of 4 days for the tags that have been assigned (by NSG Pilkington) with the maximum time lag (in this case 36 hours).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time lag configuration that provided the lowest Mean Square Error has been chosen.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CA0AB4-3C42-4A95-9F29-F14F2BA2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9" y="994572"/>
                <a:ext cx="10129421" cy="4849020"/>
              </a:xfrm>
              <a:prstGeom prst="rect">
                <a:avLst/>
              </a:prstGeom>
              <a:blipFill>
                <a:blip r:embed="rId2"/>
                <a:stretch>
                  <a:fillRect l="-481" t="-503" r="-722" b="-10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2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lags estimation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994572"/>
            <a:ext cx="10129421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plot shows the results of the LR model using the tags at the estimated time lags and evaluated at observed points (N = 11620)</a:t>
            </a:r>
            <a:endParaRPr lang="en-US"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1DB0D17-D4E3-490F-9D89-FE0A1D69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14182" r="9705" b="10971"/>
          <a:stretch>
            <a:fillRect/>
          </a:stretch>
        </p:blipFill>
        <p:spPr bwMode="auto">
          <a:xfrm>
            <a:off x="736846" y="1791047"/>
            <a:ext cx="10515599" cy="41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984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lags estimation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269781"/>
            <a:ext cx="10129421" cy="258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remarks of the regression performance with the estimated time lags,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The Linear Regression model now predicts only positive values of fault density.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The very slow trend has been captured.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Still struggles to follow the increases mentioned in the files UK5_FD1 and UK5_FD2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Some values of the estimated time lags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04E2C-A14E-49F8-82F1-4C8BC8657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87" r="58641" b="47702"/>
          <a:stretch/>
        </p:blipFill>
        <p:spPr>
          <a:xfrm>
            <a:off x="2809521" y="4284682"/>
            <a:ext cx="6572956" cy="1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6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269781"/>
            <a:ext cx="10129421" cy="203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else can we do to help with the fault density problem?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Looks like there is scope for improving the combined signals?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Dynamical System focuses on predictive uncertainty – is this the correct question? Should the question be: within what ranges do the furnace properties need to stay?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4908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Removed the columns '</a:t>
            </a:r>
            <a:r>
              <a:rPr lang="en-GB" dirty="0" err="1"/>
              <a:t>DateTime</a:t>
            </a:r>
            <a:r>
              <a:rPr lang="en-GB" dirty="0"/>
              <a:t>', 'Area', '</a:t>
            </a:r>
            <a:r>
              <a:rPr lang="en-GB" dirty="0" err="1"/>
              <a:t>TotalFaults</a:t>
            </a:r>
            <a:r>
              <a:rPr lang="en-GB" dirty="0"/>
              <a:t>', '</a:t>
            </a:r>
            <a:r>
              <a:rPr lang="en-GB" dirty="0" err="1"/>
              <a:t>ProductID</a:t>
            </a:r>
            <a:r>
              <a:rPr lang="en-GB" dirty="0"/>
              <a:t>’, and ‘Product’.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Removed 'Class1Faults’ and 'Module0Faults’ as they only contained zeros.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765470-DEC3-4776-A30B-AB8A5FC7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1" y="2032000"/>
            <a:ext cx="4660519" cy="34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F6742-E0DB-4AC2-A07C-80E60B75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55" y="2031999"/>
            <a:ext cx="5313465" cy="3841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01636-3BEB-488F-99B5-5E69B0F3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503" y="1595651"/>
            <a:ext cx="6154585" cy="455676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99CD210-5A17-4B51-835B-ABDA26BDB9A3}"/>
              </a:ext>
            </a:extLst>
          </p:cNvPr>
          <p:cNvSpPr/>
          <p:nvPr/>
        </p:nvSpPr>
        <p:spPr>
          <a:xfrm>
            <a:off x="1163320" y="3627120"/>
            <a:ext cx="330991" cy="85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0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‘Class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E7B7D-88EC-4BD5-8CB9-6D02FC27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33" y="1447800"/>
            <a:ext cx="8366147" cy="4745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B301B-2BF9-409E-A2DF-185237C492E7}"/>
              </a:ext>
            </a:extLst>
          </p:cNvPr>
          <p:cNvSpPr txBox="1"/>
          <p:nvPr/>
        </p:nvSpPr>
        <p:spPr>
          <a:xfrm>
            <a:off x="9763760" y="167132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(Same y axes)</a:t>
            </a:r>
          </a:p>
        </p:txBody>
      </p:sp>
    </p:spTree>
    <p:extLst>
      <p:ext uri="{BB962C8B-B14F-4D97-AF65-F5344CB8AC3E}">
        <p14:creationId xmlns:p14="http://schemas.microsoft.com/office/powerpoint/2010/main" val="17586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‘Class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B301B-2BF9-409E-A2DF-185237C492E7}"/>
              </a:ext>
            </a:extLst>
          </p:cNvPr>
          <p:cNvSpPr txBox="1"/>
          <p:nvPr/>
        </p:nvSpPr>
        <p:spPr>
          <a:xfrm>
            <a:off x="9763760" y="167132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(Auto y axes)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13692-D80A-4FE5-9471-31136B9D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8" y="1353665"/>
            <a:ext cx="8930312" cy="51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‘Class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D03E1-7BB3-4898-AB2F-52D56457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2" y="1696720"/>
            <a:ext cx="5437162" cy="378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DB2BD-4BAE-41EC-B664-96C9D2D4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88" y="1678512"/>
            <a:ext cx="5948760" cy="42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‘Class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E473B-1E52-4809-9F98-6152F20B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2" y="1696720"/>
            <a:ext cx="5437162" cy="378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06220-B400-4E76-A6E9-E87C048F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88" y="1678512"/>
            <a:ext cx="5948760" cy="4249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34092-6310-4567-BB7A-7641189D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23" y="1454346"/>
            <a:ext cx="5910198" cy="42693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91061DC-6019-4E00-BE3D-51099C7A8A72}"/>
              </a:ext>
            </a:extLst>
          </p:cNvPr>
          <p:cNvSpPr/>
          <p:nvPr/>
        </p:nvSpPr>
        <p:spPr>
          <a:xfrm>
            <a:off x="889000" y="3322320"/>
            <a:ext cx="475364" cy="985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84A55-541C-422B-B236-B868F9A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E303-88EA-42C0-8C51-27E4C9B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DAE38-48BA-4149-933C-EC175E1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MK4 Fault Data</a:t>
            </a:r>
            <a:endParaRPr lang="en-GB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EDA4C-7FBC-49C1-93E8-C2DFFCB81D91}"/>
              </a:ext>
            </a:extLst>
          </p:cNvPr>
          <p:cNvSpPr txBox="1"/>
          <p:nvPr/>
        </p:nvSpPr>
        <p:spPr>
          <a:xfrm>
            <a:off x="472440" y="984029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focusing only on ‘Module Faults’.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B9CC2-B374-48F2-9E62-A08BC13F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3" y="1438910"/>
            <a:ext cx="8524964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133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4465209625D4CB369453FB2E2B467" ma:contentTypeVersion="6" ma:contentTypeDescription="Create a new document." ma:contentTypeScope="" ma:versionID="f2f955f05461eb9b22d7b185a228daa3">
  <xsd:schema xmlns:xsd="http://www.w3.org/2001/XMLSchema" xmlns:xs="http://www.w3.org/2001/XMLSchema" xmlns:p="http://schemas.microsoft.com/office/2006/metadata/properties" xmlns:ns2="c6535d9a-7d45-4ead-bb0b-dea21fd11d16" targetNamespace="http://schemas.microsoft.com/office/2006/metadata/properties" ma:root="true" ma:fieldsID="7e7f3b8bac52a1123316c2ba2a559409" ns2:_="">
    <xsd:import namespace="c6535d9a-7d45-4ead-bb0b-dea21fd11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5d9a-7d45-4ead-bb0b-dea21fd11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49DF4B-3BA3-4372-804A-3BF851B9F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EC74E-BCA9-4ADE-8A96-153DC1193A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A7CF59-A7AF-476B-A3D2-2ABD24B0B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535d9a-7d45-4ead-bb0b-dea21fd11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Widescreen</PresentationFormat>
  <Paragraphs>239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Open Sans</vt:lpstr>
      <vt:lpstr>2_Office Theme</vt:lpstr>
      <vt:lpstr>NSG Pilkington – University of Liverpool Machine Learning Project:  21/04/2021</vt:lpstr>
      <vt:lpstr>Today</vt:lpstr>
      <vt:lpstr>MK4 Fault Data</vt:lpstr>
      <vt:lpstr>MK4 Fault Data</vt:lpstr>
      <vt:lpstr>MK4 Fault Data</vt:lpstr>
      <vt:lpstr>MK4 Fault Data</vt:lpstr>
      <vt:lpstr>MK4 Fault Data</vt:lpstr>
      <vt:lpstr>MK4 Fault Data</vt:lpstr>
      <vt:lpstr>MK4 Fault Data</vt:lpstr>
      <vt:lpstr>MK4 Fault Data</vt:lpstr>
      <vt:lpstr>MK4 Fault Data</vt:lpstr>
      <vt:lpstr>100026 Regenerator Base Temperature Port 6 (combined)</vt:lpstr>
      <vt:lpstr>100026 Regenerator Base Temperature Port 6 (combined)</vt:lpstr>
      <vt:lpstr>PowerPoint Presentation</vt:lpstr>
      <vt:lpstr>100026 Regenerator Base Temperature Port 6 (combined)</vt:lpstr>
      <vt:lpstr>100026 Regenerator Base Temperature Port 6 (combined)</vt:lpstr>
      <vt:lpstr>100026 Regenerator Base Temperature Port 6 (combined)</vt:lpstr>
      <vt:lpstr>100026 Regenerator Base Temperature Port 6 (combined)</vt:lpstr>
      <vt:lpstr>100026 Regenerator Base Temperature Port 6 (combined)</vt:lpstr>
      <vt:lpstr>PowerPoint Presentation</vt:lpstr>
      <vt:lpstr>100026 Regenerator Base Temperature Port 6 (combined)</vt:lpstr>
      <vt:lpstr>100026 Regenerator Base Temperature Port 6 (combined)</vt:lpstr>
      <vt:lpstr>100026 Regenerator Base Temperature Port 6 (combined)</vt:lpstr>
      <vt:lpstr>100026 Regenerator Base Temperature Port 6 (combined)</vt:lpstr>
      <vt:lpstr>100026 Regenerator Base Temperature Port 6 (combined)</vt:lpstr>
      <vt:lpstr>PowerPoint Presentation</vt:lpstr>
      <vt:lpstr>100026 Regenerator Base Temperature Port 6 (combined)</vt:lpstr>
      <vt:lpstr>100026 Regenerator Base Temperature Port 6 (combined)</vt:lpstr>
      <vt:lpstr>100026 Regenerator Base Temperature Port 6 (combined)</vt:lpstr>
      <vt:lpstr>100026 Regenerator Base Temperature Port 6 (combined)</vt:lpstr>
      <vt:lpstr>100026 Regenerator Base Temperature Port 6 (combined)</vt:lpstr>
      <vt:lpstr>Time lags estimation</vt:lpstr>
      <vt:lpstr>Time lags estimation</vt:lpstr>
      <vt:lpstr>Time lags estimation</vt:lpstr>
      <vt:lpstr>Future Work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Peter Green</cp:lastModifiedBy>
  <cp:revision>1027</cp:revision>
  <dcterms:created xsi:type="dcterms:W3CDTF">2020-12-01T17:36:12Z</dcterms:created>
  <dcterms:modified xsi:type="dcterms:W3CDTF">2021-04-21T09:46:03Z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0x0101005754465209625D4CB369453FB2E2B467</vt:lpwstr>
  </property>
</Properties>
</file>