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handoutMasterIdLst>
    <p:handoutMasterId r:id="rId19"/>
  </p:handoutMasterIdLst>
  <p:sldIdLst>
    <p:sldId id="256" r:id="rId2"/>
    <p:sldId id="347" r:id="rId3"/>
    <p:sldId id="351" r:id="rId4"/>
    <p:sldId id="352" r:id="rId5"/>
    <p:sldId id="353" r:id="rId6"/>
    <p:sldId id="354" r:id="rId7"/>
    <p:sldId id="355" r:id="rId8"/>
    <p:sldId id="350" r:id="rId9"/>
    <p:sldId id="348" r:id="rId10"/>
    <p:sldId id="349" r:id="rId11"/>
    <p:sldId id="360" r:id="rId12"/>
    <p:sldId id="356" r:id="rId13"/>
    <p:sldId id="359" r:id="rId14"/>
    <p:sldId id="357" r:id="rId15"/>
    <p:sldId id="361" r:id="rId16"/>
    <p:sldId id="33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FF"/>
    <a:srgbClr val="1F2B7D"/>
    <a:srgbClr val="A07111"/>
    <a:srgbClr val="B18A38"/>
    <a:srgbClr val="002060"/>
    <a:srgbClr val="FF0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68" d="100"/>
          <a:sy n="68" d="100"/>
        </p:scale>
        <p:origin x="540" y="52"/>
      </p:cViewPr>
      <p:guideLst/>
    </p:cSldViewPr>
  </p:slideViewPr>
  <p:notesTextViewPr>
    <p:cViewPr>
      <p:scale>
        <a:sx n="1" d="1"/>
        <a:sy n="1" d="1"/>
      </p:scale>
      <p:origin x="0" y="0"/>
    </p:cViewPr>
  </p:notesTextViewPr>
  <p:notesViewPr>
    <p:cSldViewPr snapToGrid="0">
      <p:cViewPr varScale="1">
        <p:scale>
          <a:sx n="55" d="100"/>
          <a:sy n="55" d="100"/>
        </p:scale>
        <p:origin x="2604"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AFB33F-63CF-4B72-90C0-4D55C6729EDA}" type="datetimeFigureOut">
              <a:rPr lang="en-GB" smtClean="0"/>
              <a:t>21/08/2020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0DFF81-C815-4067-A30E-55F30CAE72F9}" type="slidenum">
              <a:rPr lang="en-GB" smtClean="0"/>
              <a:t>‹#›</a:t>
            </a:fld>
            <a:endParaRPr lang="en-GB"/>
          </a:p>
        </p:txBody>
      </p:sp>
    </p:spTree>
    <p:extLst>
      <p:ext uri="{BB962C8B-B14F-4D97-AF65-F5344CB8AC3E}">
        <p14:creationId xmlns:p14="http://schemas.microsoft.com/office/powerpoint/2010/main" val="41306449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EB5CD-065B-4433-9B81-D7D3B9DAA944}" type="datetimeFigureOut">
              <a:rPr lang="en-GB" smtClean="0"/>
              <a:t>21/08/2020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14DAE-89E5-438C-B298-CCD8B2A436BE}" type="slidenum">
              <a:rPr lang="en-GB" smtClean="0"/>
              <a:t>‹#›</a:t>
            </a:fld>
            <a:endParaRPr lang="en-GB"/>
          </a:p>
        </p:txBody>
      </p:sp>
    </p:spTree>
    <p:extLst>
      <p:ext uri="{BB962C8B-B14F-4D97-AF65-F5344CB8AC3E}">
        <p14:creationId xmlns:p14="http://schemas.microsoft.com/office/powerpoint/2010/main" val="107460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F0DFA0-81CF-B642-B0A1-F7681E2A2237}" type="slidenum">
              <a:rPr lang="en-US" smtClean="0"/>
              <a:t>16</a:t>
            </a:fld>
            <a:endParaRPr lang="en-US" dirty="0"/>
          </a:p>
        </p:txBody>
      </p:sp>
    </p:spTree>
    <p:extLst>
      <p:ext uri="{BB962C8B-B14F-4D97-AF65-F5344CB8AC3E}">
        <p14:creationId xmlns:p14="http://schemas.microsoft.com/office/powerpoint/2010/main" val="2140402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4D8679E-5E3D-41C9-800E-1600934D3B5B}" type="datetime1">
              <a:rPr lang="en-GB" smtClean="0"/>
              <a:t>21/08/2020</a:t>
            </a:fld>
            <a:endParaRPr lang="en-GB"/>
          </a:p>
        </p:txBody>
      </p:sp>
      <p:sp>
        <p:nvSpPr>
          <p:cNvPr id="5" name="Footer Placeholder 4"/>
          <p:cNvSpPr>
            <a:spLocks noGrp="1"/>
          </p:cNvSpPr>
          <p:nvPr>
            <p:ph type="ftr" sz="quarter" idx="11"/>
          </p:nvPr>
        </p:nvSpPr>
        <p:spPr/>
        <p:txBody>
          <a:bodyPr/>
          <a:lstStyle/>
          <a:p>
            <a:r>
              <a:rPr lang="en-GB"/>
              <a:t>PETER L. GREEN and DIEGO ECHEVERRIA</a:t>
            </a:r>
          </a:p>
        </p:txBody>
      </p:sp>
      <p:sp>
        <p:nvSpPr>
          <p:cNvPr id="6" name="Slide Number Placeholder 5"/>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421284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941B3B-3EDB-4B4A-9D63-4A2C7A8655AF}" type="datetime1">
              <a:rPr lang="en-GB" smtClean="0"/>
              <a:t>21/08/2020</a:t>
            </a:fld>
            <a:endParaRPr lang="en-GB"/>
          </a:p>
        </p:txBody>
      </p:sp>
      <p:sp>
        <p:nvSpPr>
          <p:cNvPr id="5" name="Footer Placeholder 4"/>
          <p:cNvSpPr>
            <a:spLocks noGrp="1"/>
          </p:cNvSpPr>
          <p:nvPr>
            <p:ph type="ftr" sz="quarter" idx="11"/>
          </p:nvPr>
        </p:nvSpPr>
        <p:spPr/>
        <p:txBody>
          <a:bodyPr/>
          <a:lstStyle/>
          <a:p>
            <a:r>
              <a:rPr lang="en-GB"/>
              <a:t>PETER L. GREEN and DIEGO ECHEVERRIA</a:t>
            </a:r>
          </a:p>
        </p:txBody>
      </p:sp>
      <p:sp>
        <p:nvSpPr>
          <p:cNvPr id="6" name="Slide Number Placeholder 5"/>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224563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2424D89-8600-457A-9312-31C3A1B3DD5A}" type="datetime1">
              <a:rPr lang="en-GB" smtClean="0"/>
              <a:t>21/08/2020</a:t>
            </a:fld>
            <a:endParaRPr lang="en-GB"/>
          </a:p>
        </p:txBody>
      </p:sp>
      <p:sp>
        <p:nvSpPr>
          <p:cNvPr id="5" name="Footer Placeholder 4"/>
          <p:cNvSpPr>
            <a:spLocks noGrp="1"/>
          </p:cNvSpPr>
          <p:nvPr>
            <p:ph type="ftr" sz="quarter" idx="11"/>
          </p:nvPr>
        </p:nvSpPr>
        <p:spPr/>
        <p:txBody>
          <a:bodyPr/>
          <a:lstStyle/>
          <a:p>
            <a:r>
              <a:rPr lang="en-GB"/>
              <a:t>PETER L. GREEN and DIEGO ECHEVERRIA</a:t>
            </a:r>
          </a:p>
        </p:txBody>
      </p:sp>
      <p:sp>
        <p:nvSpPr>
          <p:cNvPr id="6" name="Slide Number Placeholder 5"/>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172745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59CE81E4-01CD-49CA-8324-094CB1377618}" type="datetime1">
              <a:rPr lang="en-GB" smtClean="0"/>
              <a:t>21/08/2020</a:t>
            </a:fld>
            <a:endParaRPr lang="en-GB"/>
          </a:p>
        </p:txBody>
      </p:sp>
      <p:sp>
        <p:nvSpPr>
          <p:cNvPr id="5" name="Footer Placeholder 4"/>
          <p:cNvSpPr>
            <a:spLocks noGrp="1"/>
          </p:cNvSpPr>
          <p:nvPr>
            <p:ph type="ftr" sz="quarter" idx="11"/>
          </p:nvPr>
        </p:nvSpPr>
        <p:spPr/>
        <p:txBody>
          <a:bodyPr/>
          <a:lstStyle/>
          <a:p>
            <a:r>
              <a:rPr lang="en-GB" dirty="0"/>
              <a:t>PETER L. GREEN and DIEGO ECHEVERRIA</a:t>
            </a:r>
          </a:p>
        </p:txBody>
      </p:sp>
      <p:sp>
        <p:nvSpPr>
          <p:cNvPr id="6" name="Slide Number Placeholder 5"/>
          <p:cNvSpPr>
            <a:spLocks noGrp="1"/>
          </p:cNvSpPr>
          <p:nvPr>
            <p:ph type="sldNum" sz="quarter" idx="12"/>
          </p:nvPr>
        </p:nvSpPr>
        <p:spPr/>
        <p:txBody>
          <a:bodyPr/>
          <a:lstStyle/>
          <a:p>
            <a:fld id="{08128F8F-2851-4536-A9C7-72A8F35850F7}"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6278883"/>
            <a:ext cx="1742951" cy="442592"/>
          </a:xfrm>
          <a:prstGeom prst="rect">
            <a:avLst/>
          </a:prstGeom>
        </p:spPr>
      </p:pic>
    </p:spTree>
    <p:extLst>
      <p:ext uri="{BB962C8B-B14F-4D97-AF65-F5344CB8AC3E}">
        <p14:creationId xmlns:p14="http://schemas.microsoft.com/office/powerpoint/2010/main" val="7870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4A629-7D34-4DC8-99D4-496A35DFE7C5}" type="datetime1">
              <a:rPr lang="en-GB" smtClean="0"/>
              <a:t>21/08/2020</a:t>
            </a:fld>
            <a:endParaRPr lang="en-GB"/>
          </a:p>
        </p:txBody>
      </p:sp>
      <p:sp>
        <p:nvSpPr>
          <p:cNvPr id="5" name="Footer Placeholder 4"/>
          <p:cNvSpPr>
            <a:spLocks noGrp="1"/>
          </p:cNvSpPr>
          <p:nvPr>
            <p:ph type="ftr" sz="quarter" idx="11"/>
          </p:nvPr>
        </p:nvSpPr>
        <p:spPr/>
        <p:txBody>
          <a:bodyPr/>
          <a:lstStyle/>
          <a:p>
            <a:r>
              <a:rPr lang="en-GB"/>
              <a:t>PETER L. GREEN and DIEGO ECHEVERRIA</a:t>
            </a:r>
          </a:p>
        </p:txBody>
      </p:sp>
      <p:sp>
        <p:nvSpPr>
          <p:cNvPr id="6" name="Slide Number Placeholder 5"/>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418352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08AA05C-E864-4ED8-A427-D4DBD062D829}" type="datetime1">
              <a:rPr lang="en-GB" smtClean="0"/>
              <a:t>21/08/2020</a:t>
            </a:fld>
            <a:endParaRPr lang="en-GB"/>
          </a:p>
        </p:txBody>
      </p:sp>
      <p:sp>
        <p:nvSpPr>
          <p:cNvPr id="6" name="Footer Placeholder 5"/>
          <p:cNvSpPr>
            <a:spLocks noGrp="1"/>
          </p:cNvSpPr>
          <p:nvPr>
            <p:ph type="ftr" sz="quarter" idx="11"/>
          </p:nvPr>
        </p:nvSpPr>
        <p:spPr/>
        <p:txBody>
          <a:bodyPr/>
          <a:lstStyle/>
          <a:p>
            <a:r>
              <a:rPr lang="en-GB"/>
              <a:t>PETER L. GREEN and DIEGO ECHEVERRIA</a:t>
            </a:r>
          </a:p>
        </p:txBody>
      </p:sp>
      <p:sp>
        <p:nvSpPr>
          <p:cNvPr id="7" name="Slide Number Placeholder 6"/>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14659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626AFC9-F0D9-4051-B392-8DEA9552777B}" type="datetime1">
              <a:rPr lang="en-GB" smtClean="0"/>
              <a:t>21/08/2020</a:t>
            </a:fld>
            <a:endParaRPr lang="en-GB"/>
          </a:p>
        </p:txBody>
      </p:sp>
      <p:sp>
        <p:nvSpPr>
          <p:cNvPr id="8" name="Footer Placeholder 7"/>
          <p:cNvSpPr>
            <a:spLocks noGrp="1"/>
          </p:cNvSpPr>
          <p:nvPr>
            <p:ph type="ftr" sz="quarter" idx="11"/>
          </p:nvPr>
        </p:nvSpPr>
        <p:spPr/>
        <p:txBody>
          <a:bodyPr/>
          <a:lstStyle/>
          <a:p>
            <a:r>
              <a:rPr lang="en-GB"/>
              <a:t>PETER L. GREEN and DIEGO ECHEVERRIA</a:t>
            </a:r>
          </a:p>
        </p:txBody>
      </p:sp>
      <p:sp>
        <p:nvSpPr>
          <p:cNvPr id="9" name="Slide Number Placeholder 8"/>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1381912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363F83D-D83C-455E-B673-6170CB98419F}" type="datetime1">
              <a:rPr lang="en-GB" smtClean="0"/>
              <a:t>21/08/2020</a:t>
            </a:fld>
            <a:endParaRPr lang="en-GB"/>
          </a:p>
        </p:txBody>
      </p:sp>
      <p:sp>
        <p:nvSpPr>
          <p:cNvPr id="4" name="Footer Placeholder 3"/>
          <p:cNvSpPr>
            <a:spLocks noGrp="1"/>
          </p:cNvSpPr>
          <p:nvPr>
            <p:ph type="ftr" sz="quarter" idx="11"/>
          </p:nvPr>
        </p:nvSpPr>
        <p:spPr/>
        <p:txBody>
          <a:bodyPr/>
          <a:lstStyle/>
          <a:p>
            <a:r>
              <a:rPr lang="en-GB"/>
              <a:t>PETER L. GREEN and DIEGO ECHEVERRIA</a:t>
            </a:r>
          </a:p>
        </p:txBody>
      </p:sp>
      <p:sp>
        <p:nvSpPr>
          <p:cNvPr id="5" name="Slide Number Placeholder 4"/>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18065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D5CCE-1056-417C-8FD6-0ED3F56513F3}" type="datetime1">
              <a:rPr lang="en-GB" smtClean="0"/>
              <a:t>21/08/2020</a:t>
            </a:fld>
            <a:endParaRPr lang="en-GB"/>
          </a:p>
        </p:txBody>
      </p:sp>
      <p:sp>
        <p:nvSpPr>
          <p:cNvPr id="3" name="Footer Placeholder 2"/>
          <p:cNvSpPr>
            <a:spLocks noGrp="1"/>
          </p:cNvSpPr>
          <p:nvPr>
            <p:ph type="ftr" sz="quarter" idx="11"/>
          </p:nvPr>
        </p:nvSpPr>
        <p:spPr/>
        <p:txBody>
          <a:bodyPr/>
          <a:lstStyle/>
          <a:p>
            <a:r>
              <a:rPr lang="en-GB"/>
              <a:t>PETER L. GREEN and DIEGO ECHEVERRIA</a:t>
            </a:r>
          </a:p>
        </p:txBody>
      </p:sp>
      <p:sp>
        <p:nvSpPr>
          <p:cNvPr id="4" name="Slide Number Placeholder 3"/>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361106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DD807-9081-4E6C-B7B9-74B842A2B81C}" type="datetime1">
              <a:rPr lang="en-GB" smtClean="0"/>
              <a:t>21/08/2020</a:t>
            </a:fld>
            <a:endParaRPr lang="en-GB"/>
          </a:p>
        </p:txBody>
      </p:sp>
      <p:sp>
        <p:nvSpPr>
          <p:cNvPr id="6" name="Footer Placeholder 5"/>
          <p:cNvSpPr>
            <a:spLocks noGrp="1"/>
          </p:cNvSpPr>
          <p:nvPr>
            <p:ph type="ftr" sz="quarter" idx="11"/>
          </p:nvPr>
        </p:nvSpPr>
        <p:spPr/>
        <p:txBody>
          <a:bodyPr/>
          <a:lstStyle/>
          <a:p>
            <a:r>
              <a:rPr lang="en-GB"/>
              <a:t>PETER L. GREEN and DIEGO ECHEVERRIA</a:t>
            </a:r>
          </a:p>
        </p:txBody>
      </p:sp>
      <p:sp>
        <p:nvSpPr>
          <p:cNvPr id="7" name="Slide Number Placeholder 6"/>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423282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2B51A5-8A65-4398-8912-ADB622DE7C3C}" type="datetime1">
              <a:rPr lang="en-GB" smtClean="0"/>
              <a:t>21/08/2020</a:t>
            </a:fld>
            <a:endParaRPr lang="en-GB"/>
          </a:p>
        </p:txBody>
      </p:sp>
      <p:sp>
        <p:nvSpPr>
          <p:cNvPr id="6" name="Footer Placeholder 5"/>
          <p:cNvSpPr>
            <a:spLocks noGrp="1"/>
          </p:cNvSpPr>
          <p:nvPr>
            <p:ph type="ftr" sz="quarter" idx="11"/>
          </p:nvPr>
        </p:nvSpPr>
        <p:spPr/>
        <p:txBody>
          <a:bodyPr/>
          <a:lstStyle/>
          <a:p>
            <a:r>
              <a:rPr lang="en-GB"/>
              <a:t>PETER L. GREEN and DIEGO ECHEVERRIA</a:t>
            </a:r>
          </a:p>
        </p:txBody>
      </p:sp>
      <p:sp>
        <p:nvSpPr>
          <p:cNvPr id="7" name="Slide Number Placeholder 6"/>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241128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5DC6C-0DFD-4701-BFA3-7047FF61282B}" type="datetime1">
              <a:rPr lang="en-GB" smtClean="0"/>
              <a:t>21/08/2020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PETER L. GREEN and DIEGO ECHEVERRIA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28F8F-2851-4536-A9C7-72A8F35850F7}" type="slidenum">
              <a:rPr lang="en-GB" smtClean="0"/>
              <a:t>‹#›</a:t>
            </a:fld>
            <a:endParaRPr lang="en-GB"/>
          </a:p>
        </p:txBody>
      </p:sp>
    </p:spTree>
    <p:extLst>
      <p:ext uri="{BB962C8B-B14F-4D97-AF65-F5344CB8AC3E}">
        <p14:creationId xmlns:p14="http://schemas.microsoft.com/office/powerpoint/2010/main" val="22274172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1808" y="534970"/>
            <a:ext cx="6333584" cy="2894030"/>
          </a:xfrm>
        </p:spPr>
        <p:txBody>
          <a:bodyPr>
            <a:noAutofit/>
          </a:bodyPr>
          <a:lstStyle/>
          <a:p>
            <a:pPr algn="l"/>
            <a:r>
              <a:rPr lang="en-US" sz="4400" dirty="0">
                <a:solidFill>
                  <a:schemeClr val="bg1"/>
                </a:solidFill>
              </a:rPr>
              <a:t>NSG Pilkington – University of Liverpool Machine Learning Project: </a:t>
            </a:r>
            <a:br>
              <a:rPr lang="en-US" sz="4400" dirty="0">
                <a:solidFill>
                  <a:schemeClr val="bg1"/>
                </a:solidFill>
              </a:rPr>
            </a:br>
            <a:r>
              <a:rPr lang="en-US" sz="4400" dirty="0">
                <a:solidFill>
                  <a:schemeClr val="bg1"/>
                </a:solidFill>
              </a:rPr>
              <a:t>18/08/2020</a:t>
            </a:r>
            <a:endParaRPr lang="en-GB" sz="44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758260" y="3974265"/>
            <a:ext cx="3051142" cy="2331685"/>
          </a:xfrm>
        </p:spPr>
        <p:txBody>
          <a:bodyPr>
            <a:noAutofit/>
          </a:bodyPr>
          <a:lstStyle/>
          <a:p>
            <a:pPr algn="just"/>
            <a:r>
              <a:rPr lang="en-US" altLang="en-US" sz="1800" dirty="0">
                <a:solidFill>
                  <a:schemeClr val="bg1"/>
                </a:solidFill>
                <a:latin typeface="Arial" panose="020B0604020202020204" pitchFamily="34" charset="0"/>
                <a:cs typeface="Arial" panose="020B0604020202020204" pitchFamily="34" charset="0"/>
              </a:rPr>
              <a:t>Dr. Peter Green</a:t>
            </a:r>
          </a:p>
          <a:p>
            <a:pPr algn="just"/>
            <a:r>
              <a:rPr lang="en-US" altLang="en-US" sz="1800" dirty="0">
                <a:solidFill>
                  <a:schemeClr val="bg1"/>
                </a:solidFill>
                <a:latin typeface="Arial" panose="020B0604020202020204" pitchFamily="34" charset="0"/>
                <a:cs typeface="Arial" panose="020B0604020202020204" pitchFamily="34" charset="0"/>
              </a:rPr>
              <a:t>Diego Echeverria</a:t>
            </a:r>
          </a:p>
          <a:p>
            <a:pPr algn="just"/>
            <a:endParaRPr lang="en-US" altLang="en-US" sz="1800" dirty="0">
              <a:solidFill>
                <a:schemeClr val="bg1"/>
              </a:solidFill>
              <a:latin typeface="Arial" panose="020B0604020202020204" pitchFamily="34" charset="0"/>
              <a:cs typeface="Arial" panose="020B0604020202020204" pitchFamily="34" charset="0"/>
            </a:endParaRPr>
          </a:p>
          <a:p>
            <a:pPr algn="just"/>
            <a:r>
              <a:rPr lang="en-US" altLang="en-US" sz="1800" dirty="0">
                <a:solidFill>
                  <a:schemeClr val="bg1"/>
                </a:solidFill>
                <a:latin typeface="Arial" panose="020B0604020202020204" pitchFamily="34" charset="0"/>
                <a:cs typeface="Arial" panose="020B0604020202020204" pitchFamily="34" charset="0"/>
              </a:rPr>
              <a:t>Risk Institute,</a:t>
            </a:r>
          </a:p>
          <a:p>
            <a:pPr algn="just"/>
            <a:r>
              <a:rPr lang="en-US" altLang="en-US" sz="1800" dirty="0">
                <a:solidFill>
                  <a:schemeClr val="bg1"/>
                </a:solidFill>
                <a:latin typeface="Arial" panose="020B0604020202020204" pitchFamily="34" charset="0"/>
                <a:cs typeface="Arial" panose="020B0604020202020204" pitchFamily="34" charset="0"/>
              </a:rPr>
              <a:t>School of Engineering</a:t>
            </a:r>
          </a:p>
        </p:txBody>
      </p:sp>
      <p:sp>
        <p:nvSpPr>
          <p:cNvPr id="6" name="Rectangle 5"/>
          <p:cNvSpPr/>
          <p:nvPr/>
        </p:nvSpPr>
        <p:spPr>
          <a:xfrm>
            <a:off x="664877" y="1056950"/>
            <a:ext cx="89267" cy="1601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artisticPhotocopy/>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13802" y="4737970"/>
            <a:ext cx="4503161" cy="1838324"/>
          </a:xfrm>
          <a:prstGeom prst="rect">
            <a:avLst/>
          </a:prstGeom>
        </p:spPr>
      </p:pic>
      <p:sp>
        <p:nvSpPr>
          <p:cNvPr id="4" name="Footer Placeholder 3"/>
          <p:cNvSpPr>
            <a:spLocks noGrp="1"/>
          </p:cNvSpPr>
          <p:nvPr>
            <p:ph type="ftr" sz="quarter" idx="11"/>
          </p:nvPr>
        </p:nvSpPr>
        <p:spPr/>
        <p:txBody>
          <a:bodyPr/>
          <a:lstStyle/>
          <a:p>
            <a:r>
              <a:rPr lang="en-GB"/>
              <a:t>PETER L. GREEN and DIEGO ECHEVERRIA</a:t>
            </a:r>
          </a:p>
        </p:txBody>
      </p:sp>
      <p:sp>
        <p:nvSpPr>
          <p:cNvPr id="5" name="Slide Number Placeholder 4"/>
          <p:cNvSpPr>
            <a:spLocks noGrp="1"/>
          </p:cNvSpPr>
          <p:nvPr>
            <p:ph type="sldNum" sz="quarter" idx="12"/>
          </p:nvPr>
        </p:nvSpPr>
        <p:spPr>
          <a:xfrm>
            <a:off x="8610600" y="6365228"/>
            <a:ext cx="2743200" cy="365125"/>
          </a:xfrm>
        </p:spPr>
        <p:txBody>
          <a:bodyPr/>
          <a:lstStyle/>
          <a:p>
            <a:fld id="{08128F8F-2851-4536-A9C7-72A8F35850F7}" type="slidenum">
              <a:rPr lang="en-GB" smtClean="0"/>
              <a:t>1</a:t>
            </a:fld>
            <a:endParaRPr lang="en-GB"/>
          </a:p>
        </p:txBody>
      </p:sp>
      <p:sp>
        <p:nvSpPr>
          <p:cNvPr id="9" name="TextBox 8">
            <a:extLst>
              <a:ext uri="{FF2B5EF4-FFF2-40B4-BE49-F238E27FC236}">
                <a16:creationId xmlns:a16="http://schemas.microsoft.com/office/drawing/2014/main" id="{920BEEA3-22AD-4E35-81B6-6F381F660EDE}"/>
              </a:ext>
            </a:extLst>
          </p:cNvPr>
          <p:cNvSpPr txBox="1"/>
          <p:nvPr/>
        </p:nvSpPr>
        <p:spPr>
          <a:xfrm>
            <a:off x="94270" y="6417084"/>
            <a:ext cx="2156381" cy="369332"/>
          </a:xfrm>
          <a:prstGeom prst="rect">
            <a:avLst/>
          </a:prstGeom>
          <a:noFill/>
        </p:spPr>
        <p:txBody>
          <a:bodyPr wrap="square">
            <a:spAutoFit/>
          </a:bodyPr>
          <a:lstStyle/>
          <a:p>
            <a:pPr algn="just"/>
            <a:r>
              <a:rPr lang="en-US" altLang="en-US" dirty="0">
                <a:solidFill>
                  <a:schemeClr val="bg1"/>
                </a:solidFill>
                <a:latin typeface="Arial" panose="020B0604020202020204" pitchFamily="34" charset="0"/>
                <a:cs typeface="Arial" panose="020B0604020202020204" pitchFamily="34" charset="0"/>
              </a:rPr>
              <a:t>11</a:t>
            </a:r>
            <a:r>
              <a:rPr lang="en-US" altLang="en-US" sz="1800" dirty="0">
                <a:solidFill>
                  <a:schemeClr val="bg1"/>
                </a:solidFill>
                <a:latin typeface="Arial" panose="020B0604020202020204" pitchFamily="34" charset="0"/>
                <a:cs typeface="Arial" panose="020B0604020202020204" pitchFamily="34" charset="0"/>
              </a:rPr>
              <a:t>/08/2020</a:t>
            </a:r>
          </a:p>
        </p:txBody>
      </p:sp>
    </p:spTree>
    <p:extLst>
      <p:ext uri="{BB962C8B-B14F-4D97-AF65-F5344CB8AC3E}">
        <p14:creationId xmlns:p14="http://schemas.microsoft.com/office/powerpoint/2010/main" val="129623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1BE-F3F6-4B05-883D-DA8E2BDE60DE}"/>
              </a:ext>
            </a:extLst>
          </p:cNvPr>
          <p:cNvSpPr>
            <a:spLocks noGrp="1"/>
          </p:cNvSpPr>
          <p:nvPr>
            <p:ph type="title"/>
          </p:nvPr>
        </p:nvSpPr>
        <p:spPr>
          <a:xfrm>
            <a:off x="838200" y="365126"/>
            <a:ext cx="10515600" cy="832078"/>
          </a:xfrm>
        </p:spPr>
        <p:txBody>
          <a:bodyPr/>
          <a:lstStyle/>
          <a:p>
            <a:r>
              <a:rPr lang="en-US" altLang="en-US" sz="4400" b="1" dirty="0">
                <a:solidFill>
                  <a:srgbClr val="B18A38"/>
                </a:solidFill>
                <a:latin typeface="Arial" panose="020B0604020202020204" pitchFamily="34" charset="0"/>
                <a:cs typeface="Arial" panose="020B0604020202020204" pitchFamily="34" charset="0"/>
              </a:rPr>
              <a:t>Feature analysis with no time-lag</a:t>
            </a:r>
            <a:endParaRPr lang="en-GB" dirty="0"/>
          </a:p>
        </p:txBody>
      </p:sp>
      <p:sp>
        <p:nvSpPr>
          <p:cNvPr id="4" name="Footer Placeholder 3">
            <a:extLst>
              <a:ext uri="{FF2B5EF4-FFF2-40B4-BE49-F238E27FC236}">
                <a16:creationId xmlns:a16="http://schemas.microsoft.com/office/drawing/2014/main" id="{35563E99-D225-4D42-9D94-59EEAC0C4F4A}"/>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4C60D8C7-2E28-4C34-86C8-5A0501EBC1AF}"/>
              </a:ext>
            </a:extLst>
          </p:cNvPr>
          <p:cNvSpPr>
            <a:spLocks noGrp="1"/>
          </p:cNvSpPr>
          <p:nvPr>
            <p:ph type="sldNum" sz="quarter" idx="12"/>
          </p:nvPr>
        </p:nvSpPr>
        <p:spPr/>
        <p:txBody>
          <a:bodyPr/>
          <a:lstStyle/>
          <a:p>
            <a:fld id="{08128F8F-2851-4536-A9C7-72A8F35850F7}" type="slidenum">
              <a:rPr lang="en-GB" smtClean="0"/>
              <a:t>10</a:t>
            </a:fld>
            <a:endParaRPr lang="en-GB"/>
          </a:p>
        </p:txBody>
      </p:sp>
      <p:sp>
        <p:nvSpPr>
          <p:cNvPr id="8" name="Content Placeholder 3">
            <a:extLst>
              <a:ext uri="{FF2B5EF4-FFF2-40B4-BE49-F238E27FC236}">
                <a16:creationId xmlns:a16="http://schemas.microsoft.com/office/drawing/2014/main" id="{CB905997-DB3B-4A16-81AB-5F6D061BFCDB}"/>
              </a:ext>
            </a:extLst>
          </p:cNvPr>
          <p:cNvSpPr>
            <a:spLocks noGrp="1"/>
          </p:cNvSpPr>
          <p:nvPr>
            <p:ph idx="1"/>
          </p:nvPr>
        </p:nvSpPr>
        <p:spPr>
          <a:xfrm>
            <a:off x="838200" y="1255236"/>
            <a:ext cx="9681839" cy="365125"/>
          </a:xfrm>
        </p:spPr>
        <p:txBody>
          <a:bodyPr>
            <a:normAutofit fontScale="85000" lnSpcReduction="20000"/>
          </a:bodyPr>
          <a:lstStyle/>
          <a:p>
            <a:pPr marL="0" indent="0">
              <a:buNone/>
            </a:pPr>
            <a:r>
              <a:rPr lang="en-GB" altLang="en-US" sz="2800" b="1" dirty="0">
                <a:solidFill>
                  <a:srgbClr val="1F2B7D"/>
                </a:solidFill>
              </a:rPr>
              <a:t>After eliminating highly correlated inputs:</a:t>
            </a:r>
          </a:p>
          <a:p>
            <a:endParaRPr lang="en-GB" dirty="0"/>
          </a:p>
        </p:txBody>
      </p:sp>
      <p:pic>
        <p:nvPicPr>
          <p:cNvPr id="9" name="Picture 8" descr="A screenshot of a cell phone&#10;&#10;Description automatically generated">
            <a:extLst>
              <a:ext uri="{FF2B5EF4-FFF2-40B4-BE49-F238E27FC236}">
                <a16:creationId xmlns:a16="http://schemas.microsoft.com/office/drawing/2014/main" id="{48337601-A3C0-4763-A1F3-1F1E745607C4}"/>
              </a:ext>
            </a:extLst>
          </p:cNvPr>
          <p:cNvPicPr>
            <a:picLocks noChangeAspect="1"/>
          </p:cNvPicPr>
          <p:nvPr/>
        </p:nvPicPr>
        <p:blipFill rotWithShape="1">
          <a:blip r:embed="rId2">
            <a:extLst>
              <a:ext uri="{28A0092B-C50C-407E-A947-70E740481C1C}">
                <a14:useLocalDpi xmlns:a14="http://schemas.microsoft.com/office/drawing/2010/main" val="0"/>
              </a:ext>
            </a:extLst>
          </a:blip>
          <a:srcRect l="9584" t="9738" r="15500" b="5949"/>
          <a:stretch/>
        </p:blipFill>
        <p:spPr>
          <a:xfrm>
            <a:off x="2115969" y="1620361"/>
            <a:ext cx="7960062" cy="4478781"/>
          </a:xfrm>
          <a:prstGeom prst="rect">
            <a:avLst/>
          </a:prstGeom>
        </p:spPr>
      </p:pic>
    </p:spTree>
    <p:extLst>
      <p:ext uri="{BB962C8B-B14F-4D97-AF65-F5344CB8AC3E}">
        <p14:creationId xmlns:p14="http://schemas.microsoft.com/office/powerpoint/2010/main" val="281276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1BE-F3F6-4B05-883D-DA8E2BDE60DE}"/>
              </a:ext>
            </a:extLst>
          </p:cNvPr>
          <p:cNvSpPr>
            <a:spLocks noGrp="1"/>
          </p:cNvSpPr>
          <p:nvPr>
            <p:ph type="title"/>
          </p:nvPr>
        </p:nvSpPr>
        <p:spPr>
          <a:xfrm>
            <a:off x="838200" y="365126"/>
            <a:ext cx="10515600" cy="832078"/>
          </a:xfrm>
        </p:spPr>
        <p:txBody>
          <a:bodyPr>
            <a:normAutofit fontScale="90000"/>
          </a:bodyPr>
          <a:lstStyle/>
          <a:p>
            <a:r>
              <a:rPr lang="en-US" altLang="en-US" sz="4400" b="1" dirty="0">
                <a:solidFill>
                  <a:srgbClr val="B18A38"/>
                </a:solidFill>
                <a:latin typeface="Arial" panose="020B0604020202020204" pitchFamily="34" charset="0"/>
                <a:cs typeface="Arial" panose="020B0604020202020204" pitchFamily="34" charset="0"/>
              </a:rPr>
              <a:t>Feature analysis with different time lags</a:t>
            </a:r>
            <a:endParaRPr lang="en-GB" dirty="0"/>
          </a:p>
        </p:txBody>
      </p:sp>
      <p:sp>
        <p:nvSpPr>
          <p:cNvPr id="4" name="Footer Placeholder 3">
            <a:extLst>
              <a:ext uri="{FF2B5EF4-FFF2-40B4-BE49-F238E27FC236}">
                <a16:creationId xmlns:a16="http://schemas.microsoft.com/office/drawing/2014/main" id="{35563E99-D225-4D42-9D94-59EEAC0C4F4A}"/>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4C60D8C7-2E28-4C34-86C8-5A0501EBC1AF}"/>
              </a:ext>
            </a:extLst>
          </p:cNvPr>
          <p:cNvSpPr>
            <a:spLocks noGrp="1"/>
          </p:cNvSpPr>
          <p:nvPr>
            <p:ph type="sldNum" sz="quarter" idx="12"/>
          </p:nvPr>
        </p:nvSpPr>
        <p:spPr/>
        <p:txBody>
          <a:bodyPr/>
          <a:lstStyle/>
          <a:p>
            <a:fld id="{08128F8F-2851-4536-A9C7-72A8F35850F7}" type="slidenum">
              <a:rPr lang="en-GB" smtClean="0"/>
              <a:t>11</a:t>
            </a:fld>
            <a:endParaRPr lang="en-GB"/>
          </a:p>
        </p:txBody>
      </p:sp>
      <mc:AlternateContent xmlns:mc="http://schemas.openxmlformats.org/markup-compatibility/2006" xmlns:a14="http://schemas.microsoft.com/office/drawing/2010/main">
        <mc:Choice Requires="a14">
          <p:sp>
            <p:nvSpPr>
              <p:cNvPr id="9" name="Content Placeholder 12">
                <a:extLst>
                  <a:ext uri="{FF2B5EF4-FFF2-40B4-BE49-F238E27FC236}">
                    <a16:creationId xmlns:a16="http://schemas.microsoft.com/office/drawing/2014/main" id="{19309B67-E0B4-47ED-8D8A-A5D2A77D3ECA}"/>
                  </a:ext>
                </a:extLst>
              </p:cNvPr>
              <p:cNvSpPr txBox="1">
                <a:spLocks/>
              </p:cNvSpPr>
              <p:nvPr/>
            </p:nvSpPr>
            <p:spPr>
              <a:xfrm>
                <a:off x="838200" y="1393794"/>
                <a:ext cx="10515600" cy="4492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current feature analysis reflects the correlations between the inputs and the outputs at different time lags </a:t>
                </a:r>
                <a14:m>
                  <m:oMath xmlns:m="http://schemas.openxmlformats.org/officeDocument/2006/math">
                    <m:r>
                      <a:rPr lang="en-GB"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𝑛</m:t>
                    </m:r>
                  </m:oMath>
                </a14:m>
                <a:endParaRPr lang="en-GB" dirty="0"/>
              </a:p>
              <a:p>
                <a:endParaRPr lang="en-GB" dirty="0"/>
              </a:p>
              <a:p>
                <a:r>
                  <a:rPr lang="en-GB" dirty="0"/>
                  <a:t>No inputs shown a correlation </a:t>
                </a:r>
                <a14:m>
                  <m:oMath xmlns:m="http://schemas.openxmlformats.org/officeDocument/2006/math">
                    <m:r>
                      <a:rPr lang="en-GB" i="1" smtClean="0">
                        <a:latin typeface="Cambria Math" panose="02040503050406030204" pitchFamily="18" charset="0"/>
                      </a:rPr>
                      <m:t>&gt;0.5</m:t>
                    </m:r>
                  </m:oMath>
                </a14:m>
                <a:r>
                  <a:rPr lang="en-GB" dirty="0"/>
                  <a:t> or </a:t>
                </a:r>
                <a14:m>
                  <m:oMath xmlns:m="http://schemas.openxmlformats.org/officeDocument/2006/math">
                    <m:r>
                      <a:rPr lang="en-GB" i="1" smtClean="0">
                        <a:latin typeface="Cambria Math" panose="02040503050406030204" pitchFamily="18" charset="0"/>
                      </a:rPr>
                      <m:t>&lt;−0.5</m:t>
                    </m:r>
                  </m:oMath>
                </a14:m>
                <a:endParaRPr lang="en-GB" dirty="0"/>
              </a:p>
              <a:p>
                <a:pPr marL="0" indent="0">
                  <a:buNone/>
                </a:pPr>
                <a:endParaRPr lang="en-GB" dirty="0"/>
              </a:p>
              <a:p>
                <a:r>
                  <a:rPr lang="en-GB" dirty="0"/>
                  <a:t>The next figure shows inputs that shown correlations </a:t>
                </a:r>
                <a14:m>
                  <m:oMath xmlns:m="http://schemas.openxmlformats.org/officeDocument/2006/math">
                    <m:r>
                      <a:rPr lang="en-GB" i="1" smtClean="0">
                        <a:latin typeface="Cambria Math" panose="02040503050406030204" pitchFamily="18" charset="0"/>
                      </a:rPr>
                      <m:t>&gt;0.35</m:t>
                    </m:r>
                  </m:oMath>
                </a14:m>
                <a:r>
                  <a:rPr lang="en-GB" dirty="0"/>
                  <a:t> or </a:t>
                </a:r>
                <a14:m>
                  <m:oMath xmlns:m="http://schemas.openxmlformats.org/officeDocument/2006/math">
                    <m:r>
                      <a:rPr lang="en-GB" i="1" smtClean="0">
                        <a:latin typeface="Cambria Math" panose="02040503050406030204" pitchFamily="18" charset="0"/>
                      </a:rPr>
                      <m:t>&lt;−0.35</m:t>
                    </m:r>
                  </m:oMath>
                </a14:m>
                <a:endParaRPr lang="en-GB" dirty="0"/>
              </a:p>
              <a:p>
                <a:endParaRPr lang="en-GB" dirty="0"/>
              </a:p>
              <a:p>
                <a:pPr marL="0" indent="0">
                  <a:buFont typeface="Arial" panose="020B0604020202020204" pitchFamily="34" charset="0"/>
                  <a:buNone/>
                </a:pPr>
                <a:endParaRPr lang="en-GB" dirty="0"/>
              </a:p>
            </p:txBody>
          </p:sp>
        </mc:Choice>
        <mc:Fallback xmlns="">
          <p:sp>
            <p:nvSpPr>
              <p:cNvPr id="9" name="Content Placeholder 12">
                <a:extLst>
                  <a:ext uri="{FF2B5EF4-FFF2-40B4-BE49-F238E27FC236}">
                    <a16:creationId xmlns:a16="http://schemas.microsoft.com/office/drawing/2014/main" id="{19309B67-E0B4-47ED-8D8A-A5D2A77D3ECA}"/>
                  </a:ext>
                </a:extLst>
              </p:cNvPr>
              <p:cNvSpPr txBox="1">
                <a:spLocks noRot="1" noChangeAspect="1" noMove="1" noResize="1" noEditPoints="1" noAdjustHandles="1" noChangeArrowheads="1" noChangeShapeType="1" noTextEdit="1"/>
              </p:cNvSpPr>
              <p:nvPr/>
            </p:nvSpPr>
            <p:spPr>
              <a:xfrm>
                <a:off x="838200" y="1393794"/>
                <a:ext cx="10515600" cy="4492101"/>
              </a:xfrm>
              <a:prstGeom prst="rect">
                <a:avLst/>
              </a:prstGeom>
              <a:blipFill>
                <a:blip r:embed="rId2"/>
                <a:stretch>
                  <a:fillRect l="-1043" t="-2307"/>
                </a:stretch>
              </a:blipFill>
            </p:spPr>
            <p:txBody>
              <a:bodyPr/>
              <a:lstStyle/>
              <a:p>
                <a:r>
                  <a:rPr lang="en-GB">
                    <a:noFill/>
                  </a:rPr>
                  <a:t> </a:t>
                </a:r>
              </a:p>
            </p:txBody>
          </p:sp>
        </mc:Fallback>
      </mc:AlternateContent>
    </p:spTree>
    <p:extLst>
      <p:ext uri="{BB962C8B-B14F-4D97-AF65-F5344CB8AC3E}">
        <p14:creationId xmlns:p14="http://schemas.microsoft.com/office/powerpoint/2010/main" val="3986306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1BE-F3F6-4B05-883D-DA8E2BDE60DE}"/>
              </a:ext>
            </a:extLst>
          </p:cNvPr>
          <p:cNvSpPr>
            <a:spLocks noGrp="1"/>
          </p:cNvSpPr>
          <p:nvPr>
            <p:ph type="title"/>
          </p:nvPr>
        </p:nvSpPr>
        <p:spPr>
          <a:xfrm>
            <a:off x="838200" y="365126"/>
            <a:ext cx="10515600" cy="520994"/>
          </a:xfrm>
        </p:spPr>
        <p:txBody>
          <a:bodyPr>
            <a:normAutofit fontScale="90000"/>
          </a:bodyPr>
          <a:lstStyle/>
          <a:p>
            <a:r>
              <a:rPr lang="en-US" altLang="en-US" sz="4400" b="1" dirty="0">
                <a:solidFill>
                  <a:srgbClr val="B18A38"/>
                </a:solidFill>
                <a:latin typeface="Arial" panose="020B0604020202020204" pitchFamily="34" charset="0"/>
                <a:cs typeface="Arial" panose="020B0604020202020204" pitchFamily="34" charset="0"/>
              </a:rPr>
              <a:t>Feature analysis with time lag = 4 hours</a:t>
            </a:r>
            <a:endParaRPr lang="en-GB" dirty="0"/>
          </a:p>
        </p:txBody>
      </p:sp>
      <p:sp>
        <p:nvSpPr>
          <p:cNvPr id="4" name="Footer Placeholder 3">
            <a:extLst>
              <a:ext uri="{FF2B5EF4-FFF2-40B4-BE49-F238E27FC236}">
                <a16:creationId xmlns:a16="http://schemas.microsoft.com/office/drawing/2014/main" id="{35563E99-D225-4D42-9D94-59EEAC0C4F4A}"/>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4C60D8C7-2E28-4C34-86C8-5A0501EBC1AF}"/>
              </a:ext>
            </a:extLst>
          </p:cNvPr>
          <p:cNvSpPr>
            <a:spLocks noGrp="1"/>
          </p:cNvSpPr>
          <p:nvPr>
            <p:ph type="sldNum" sz="quarter" idx="12"/>
          </p:nvPr>
        </p:nvSpPr>
        <p:spPr/>
        <p:txBody>
          <a:bodyPr/>
          <a:lstStyle/>
          <a:p>
            <a:fld id="{08128F8F-2851-4536-A9C7-72A8F35850F7}" type="slidenum">
              <a:rPr lang="en-GB" smtClean="0"/>
              <a:t>12</a:t>
            </a:fld>
            <a:endParaRPr lang="en-GB"/>
          </a:p>
        </p:txBody>
      </p:sp>
      <p:pic>
        <p:nvPicPr>
          <p:cNvPr id="9" name="Picture 8" descr="A picture containing drawing&#10;&#10;Description automatically generated">
            <a:extLst>
              <a:ext uri="{FF2B5EF4-FFF2-40B4-BE49-F238E27FC236}">
                <a16:creationId xmlns:a16="http://schemas.microsoft.com/office/drawing/2014/main" id="{7B863E4E-3D2C-47AD-945E-BBD7AF70A21E}"/>
              </a:ext>
            </a:extLst>
          </p:cNvPr>
          <p:cNvPicPr>
            <a:picLocks noChangeAspect="1"/>
          </p:cNvPicPr>
          <p:nvPr/>
        </p:nvPicPr>
        <p:blipFill rotWithShape="1">
          <a:blip r:embed="rId2">
            <a:extLst>
              <a:ext uri="{28A0092B-C50C-407E-A947-70E740481C1C}">
                <a14:useLocalDpi xmlns:a14="http://schemas.microsoft.com/office/drawing/2010/main" val="0"/>
              </a:ext>
            </a:extLst>
          </a:blip>
          <a:srcRect l="4176" t="11698" r="16727" b="155"/>
          <a:stretch/>
        </p:blipFill>
        <p:spPr>
          <a:xfrm>
            <a:off x="1760394" y="1181475"/>
            <a:ext cx="8671212" cy="4871875"/>
          </a:xfrm>
          <a:prstGeom prst="rect">
            <a:avLst/>
          </a:prstGeom>
        </p:spPr>
      </p:pic>
    </p:spTree>
    <p:extLst>
      <p:ext uri="{BB962C8B-B14F-4D97-AF65-F5344CB8AC3E}">
        <p14:creationId xmlns:p14="http://schemas.microsoft.com/office/powerpoint/2010/main" val="3128234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1BE-F3F6-4B05-883D-DA8E2BDE60DE}"/>
              </a:ext>
            </a:extLst>
          </p:cNvPr>
          <p:cNvSpPr>
            <a:spLocks noGrp="1"/>
          </p:cNvSpPr>
          <p:nvPr>
            <p:ph type="title"/>
          </p:nvPr>
        </p:nvSpPr>
        <p:spPr>
          <a:xfrm>
            <a:off x="838200" y="365126"/>
            <a:ext cx="10515600" cy="363259"/>
          </a:xfrm>
        </p:spPr>
        <p:txBody>
          <a:bodyPr>
            <a:normAutofit fontScale="90000"/>
          </a:bodyPr>
          <a:lstStyle/>
          <a:p>
            <a:r>
              <a:rPr lang="en-US" altLang="en-US" sz="4400" b="1" dirty="0">
                <a:solidFill>
                  <a:srgbClr val="B18A38"/>
                </a:solidFill>
                <a:latin typeface="Arial" panose="020B0604020202020204" pitchFamily="34" charset="0"/>
                <a:cs typeface="Arial" panose="020B0604020202020204" pitchFamily="34" charset="0"/>
              </a:rPr>
              <a:t>Feature analysis with time lag = 15 hours</a:t>
            </a:r>
            <a:endParaRPr lang="en-GB" dirty="0"/>
          </a:p>
        </p:txBody>
      </p:sp>
      <p:sp>
        <p:nvSpPr>
          <p:cNvPr id="4" name="Footer Placeholder 3">
            <a:extLst>
              <a:ext uri="{FF2B5EF4-FFF2-40B4-BE49-F238E27FC236}">
                <a16:creationId xmlns:a16="http://schemas.microsoft.com/office/drawing/2014/main" id="{35563E99-D225-4D42-9D94-59EEAC0C4F4A}"/>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4C60D8C7-2E28-4C34-86C8-5A0501EBC1AF}"/>
              </a:ext>
            </a:extLst>
          </p:cNvPr>
          <p:cNvSpPr>
            <a:spLocks noGrp="1"/>
          </p:cNvSpPr>
          <p:nvPr>
            <p:ph type="sldNum" sz="quarter" idx="12"/>
          </p:nvPr>
        </p:nvSpPr>
        <p:spPr/>
        <p:txBody>
          <a:bodyPr/>
          <a:lstStyle/>
          <a:p>
            <a:fld id="{08128F8F-2851-4536-A9C7-72A8F35850F7}" type="slidenum">
              <a:rPr lang="en-GB" smtClean="0"/>
              <a:t>13</a:t>
            </a:fld>
            <a:endParaRPr lang="en-GB"/>
          </a:p>
        </p:txBody>
      </p:sp>
      <p:pic>
        <p:nvPicPr>
          <p:cNvPr id="9" name="Picture 8" descr="A picture containing drawing&#10;&#10;Description automatically generated">
            <a:extLst>
              <a:ext uri="{FF2B5EF4-FFF2-40B4-BE49-F238E27FC236}">
                <a16:creationId xmlns:a16="http://schemas.microsoft.com/office/drawing/2014/main" id="{F7A505AC-0942-4F79-A883-D7006CE50B7B}"/>
              </a:ext>
            </a:extLst>
          </p:cNvPr>
          <p:cNvPicPr>
            <a:picLocks noChangeAspect="1"/>
          </p:cNvPicPr>
          <p:nvPr/>
        </p:nvPicPr>
        <p:blipFill rotWithShape="1">
          <a:blip r:embed="rId2">
            <a:extLst>
              <a:ext uri="{28A0092B-C50C-407E-A947-70E740481C1C}">
                <a14:useLocalDpi xmlns:a14="http://schemas.microsoft.com/office/drawing/2010/main" val="0"/>
              </a:ext>
            </a:extLst>
          </a:blip>
          <a:srcRect l="4097" t="12005" r="16418" b="-312"/>
          <a:stretch/>
        </p:blipFill>
        <p:spPr>
          <a:xfrm>
            <a:off x="1671859" y="1208986"/>
            <a:ext cx="8848281" cy="4956144"/>
          </a:xfrm>
          <a:prstGeom prst="rect">
            <a:avLst/>
          </a:prstGeom>
        </p:spPr>
      </p:pic>
    </p:spTree>
    <p:extLst>
      <p:ext uri="{BB962C8B-B14F-4D97-AF65-F5344CB8AC3E}">
        <p14:creationId xmlns:p14="http://schemas.microsoft.com/office/powerpoint/2010/main" val="43512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1BE-F3F6-4B05-883D-DA8E2BDE60DE}"/>
              </a:ext>
            </a:extLst>
          </p:cNvPr>
          <p:cNvSpPr>
            <a:spLocks noGrp="1"/>
          </p:cNvSpPr>
          <p:nvPr>
            <p:ph type="title"/>
          </p:nvPr>
        </p:nvSpPr>
        <p:spPr>
          <a:xfrm>
            <a:off x="838200" y="365126"/>
            <a:ext cx="10515600" cy="365125"/>
          </a:xfrm>
        </p:spPr>
        <p:txBody>
          <a:bodyPr>
            <a:normAutofit fontScale="90000"/>
          </a:bodyPr>
          <a:lstStyle/>
          <a:p>
            <a:r>
              <a:rPr lang="en-US" altLang="en-US" sz="4400" b="1" dirty="0">
                <a:solidFill>
                  <a:srgbClr val="B18A38"/>
                </a:solidFill>
                <a:latin typeface="Arial" panose="020B0604020202020204" pitchFamily="34" charset="0"/>
                <a:cs typeface="Arial" panose="020B0604020202020204" pitchFamily="34" charset="0"/>
              </a:rPr>
              <a:t>Feature analysis with time lag = 24 hours</a:t>
            </a:r>
            <a:endParaRPr lang="en-GB" dirty="0"/>
          </a:p>
        </p:txBody>
      </p:sp>
      <p:sp>
        <p:nvSpPr>
          <p:cNvPr id="4" name="Footer Placeholder 3">
            <a:extLst>
              <a:ext uri="{FF2B5EF4-FFF2-40B4-BE49-F238E27FC236}">
                <a16:creationId xmlns:a16="http://schemas.microsoft.com/office/drawing/2014/main" id="{35563E99-D225-4D42-9D94-59EEAC0C4F4A}"/>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4C60D8C7-2E28-4C34-86C8-5A0501EBC1AF}"/>
              </a:ext>
            </a:extLst>
          </p:cNvPr>
          <p:cNvSpPr>
            <a:spLocks noGrp="1"/>
          </p:cNvSpPr>
          <p:nvPr>
            <p:ph type="sldNum" sz="quarter" idx="12"/>
          </p:nvPr>
        </p:nvSpPr>
        <p:spPr/>
        <p:txBody>
          <a:bodyPr/>
          <a:lstStyle/>
          <a:p>
            <a:fld id="{08128F8F-2851-4536-A9C7-72A8F35850F7}" type="slidenum">
              <a:rPr lang="en-GB" smtClean="0"/>
              <a:t>14</a:t>
            </a:fld>
            <a:endParaRPr lang="en-GB"/>
          </a:p>
        </p:txBody>
      </p:sp>
      <p:pic>
        <p:nvPicPr>
          <p:cNvPr id="9" name="Picture 8" descr="A picture containing drawing&#10;&#10;Description automatically generated">
            <a:extLst>
              <a:ext uri="{FF2B5EF4-FFF2-40B4-BE49-F238E27FC236}">
                <a16:creationId xmlns:a16="http://schemas.microsoft.com/office/drawing/2014/main" id="{54445C23-9D38-49C2-8682-D4F2E39532C7}"/>
              </a:ext>
            </a:extLst>
          </p:cNvPr>
          <p:cNvPicPr>
            <a:picLocks noChangeAspect="1"/>
          </p:cNvPicPr>
          <p:nvPr/>
        </p:nvPicPr>
        <p:blipFill rotWithShape="1">
          <a:blip r:embed="rId2">
            <a:extLst>
              <a:ext uri="{28A0092B-C50C-407E-A947-70E740481C1C}">
                <a14:useLocalDpi xmlns:a14="http://schemas.microsoft.com/office/drawing/2010/main" val="0"/>
              </a:ext>
            </a:extLst>
          </a:blip>
          <a:srcRect l="4331" t="12158" r="16726" b="155"/>
          <a:stretch/>
        </p:blipFill>
        <p:spPr>
          <a:xfrm>
            <a:off x="1727742" y="1234912"/>
            <a:ext cx="8736516" cy="4892511"/>
          </a:xfrm>
          <a:prstGeom prst="rect">
            <a:avLst/>
          </a:prstGeom>
        </p:spPr>
      </p:pic>
    </p:spTree>
    <p:extLst>
      <p:ext uri="{BB962C8B-B14F-4D97-AF65-F5344CB8AC3E}">
        <p14:creationId xmlns:p14="http://schemas.microsoft.com/office/powerpoint/2010/main" val="1493856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1BE-F3F6-4B05-883D-DA8E2BDE60DE}"/>
              </a:ext>
            </a:extLst>
          </p:cNvPr>
          <p:cNvSpPr>
            <a:spLocks noGrp="1"/>
          </p:cNvSpPr>
          <p:nvPr>
            <p:ph type="title"/>
          </p:nvPr>
        </p:nvSpPr>
        <p:spPr>
          <a:xfrm>
            <a:off x="838200" y="365126"/>
            <a:ext cx="10515600" cy="832078"/>
          </a:xfrm>
        </p:spPr>
        <p:txBody>
          <a:bodyPr>
            <a:normAutofit fontScale="90000"/>
          </a:bodyPr>
          <a:lstStyle/>
          <a:p>
            <a:r>
              <a:rPr lang="en-US" altLang="en-US" sz="4400" b="1" dirty="0">
                <a:solidFill>
                  <a:srgbClr val="B18A38"/>
                </a:solidFill>
                <a:latin typeface="Arial" panose="020B0604020202020204" pitchFamily="34" charset="0"/>
                <a:cs typeface="Arial" panose="020B0604020202020204" pitchFamily="34" charset="0"/>
              </a:rPr>
              <a:t>Feature analysis with different time lags</a:t>
            </a:r>
            <a:endParaRPr lang="en-GB" dirty="0"/>
          </a:p>
        </p:txBody>
      </p:sp>
      <p:sp>
        <p:nvSpPr>
          <p:cNvPr id="4" name="Footer Placeholder 3">
            <a:extLst>
              <a:ext uri="{FF2B5EF4-FFF2-40B4-BE49-F238E27FC236}">
                <a16:creationId xmlns:a16="http://schemas.microsoft.com/office/drawing/2014/main" id="{35563E99-D225-4D42-9D94-59EEAC0C4F4A}"/>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4C60D8C7-2E28-4C34-86C8-5A0501EBC1AF}"/>
              </a:ext>
            </a:extLst>
          </p:cNvPr>
          <p:cNvSpPr>
            <a:spLocks noGrp="1"/>
          </p:cNvSpPr>
          <p:nvPr>
            <p:ph type="sldNum" sz="quarter" idx="12"/>
          </p:nvPr>
        </p:nvSpPr>
        <p:spPr/>
        <p:txBody>
          <a:bodyPr/>
          <a:lstStyle/>
          <a:p>
            <a:fld id="{08128F8F-2851-4536-A9C7-72A8F35850F7}" type="slidenum">
              <a:rPr lang="en-GB" smtClean="0"/>
              <a:t>15</a:t>
            </a:fld>
            <a:endParaRPr lang="en-GB"/>
          </a:p>
        </p:txBody>
      </p:sp>
      <mc:AlternateContent xmlns:mc="http://schemas.openxmlformats.org/markup-compatibility/2006" xmlns:a14="http://schemas.microsoft.com/office/drawing/2010/main">
        <mc:Choice Requires="a14">
          <p:sp>
            <p:nvSpPr>
              <p:cNvPr id="9" name="Content Placeholder 12">
                <a:extLst>
                  <a:ext uri="{FF2B5EF4-FFF2-40B4-BE49-F238E27FC236}">
                    <a16:creationId xmlns:a16="http://schemas.microsoft.com/office/drawing/2014/main" id="{19309B67-E0B4-47ED-8D8A-A5D2A77D3ECA}"/>
                  </a:ext>
                </a:extLst>
              </p:cNvPr>
              <p:cNvSpPr txBox="1">
                <a:spLocks/>
              </p:cNvSpPr>
              <p:nvPr/>
            </p:nvSpPr>
            <p:spPr>
              <a:xfrm>
                <a:off x="838200" y="1393794"/>
                <a:ext cx="10515600" cy="4492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Different time lags did not show significant changes in the correlation coefficient (changes </a:t>
                </a:r>
                <a14:m>
                  <m:oMath xmlns:m="http://schemas.openxmlformats.org/officeDocument/2006/math">
                    <m:r>
                      <a:rPr lang="en-GB" b="0" i="1" smtClean="0">
                        <a:latin typeface="Cambria Math" panose="02040503050406030204" pitchFamily="18" charset="0"/>
                      </a:rPr>
                      <m:t>≤</m:t>
                    </m:r>
                  </m:oMath>
                </a14:m>
                <a:r>
                  <a:rPr lang="en-GB" dirty="0"/>
                  <a:t> 0.01).</a:t>
                </a:r>
              </a:p>
              <a:p>
                <a:endParaRPr lang="en-GB" dirty="0"/>
              </a:p>
              <a:p>
                <a:r>
                  <a:rPr lang="en-GB" dirty="0"/>
                  <a:t>We were not able to identify the Tag sensor’s time lags through the “Feature identification analysis” (changing the time lags gives us the same sensors)</a:t>
                </a:r>
              </a:p>
              <a:p>
                <a:pPr marL="0" indent="0">
                  <a:buNone/>
                </a:pPr>
                <a:endParaRPr lang="en-GB" dirty="0"/>
              </a:p>
              <a:p>
                <a:r>
                  <a:rPr lang="en-GB" dirty="0"/>
                  <a:t>The highest inputs-output correlation is at a time lag equal to 15 hours. Which gives us the lowest error in the “Online linear regression analysis”.</a:t>
                </a:r>
              </a:p>
              <a:p>
                <a:pPr marL="0" indent="0">
                  <a:buFont typeface="Arial" panose="020B0604020202020204" pitchFamily="34" charset="0"/>
                  <a:buNone/>
                </a:pPr>
                <a:endParaRPr lang="en-GB" dirty="0"/>
              </a:p>
            </p:txBody>
          </p:sp>
        </mc:Choice>
        <mc:Fallback xmlns="">
          <p:sp>
            <p:nvSpPr>
              <p:cNvPr id="9" name="Content Placeholder 12">
                <a:extLst>
                  <a:ext uri="{FF2B5EF4-FFF2-40B4-BE49-F238E27FC236}">
                    <a16:creationId xmlns:a16="http://schemas.microsoft.com/office/drawing/2014/main" id="{19309B67-E0B4-47ED-8D8A-A5D2A77D3ECA}"/>
                  </a:ext>
                </a:extLst>
              </p:cNvPr>
              <p:cNvSpPr txBox="1">
                <a:spLocks noRot="1" noChangeAspect="1" noMove="1" noResize="1" noEditPoints="1" noAdjustHandles="1" noChangeArrowheads="1" noChangeShapeType="1" noTextEdit="1"/>
              </p:cNvSpPr>
              <p:nvPr/>
            </p:nvSpPr>
            <p:spPr>
              <a:xfrm>
                <a:off x="838200" y="1393794"/>
                <a:ext cx="10515600" cy="4492101"/>
              </a:xfrm>
              <a:prstGeom prst="rect">
                <a:avLst/>
              </a:prstGeom>
              <a:blipFill>
                <a:blip r:embed="rId2"/>
                <a:stretch>
                  <a:fillRect l="-1043" t="-2307" r="-1797" b="-2714"/>
                </a:stretch>
              </a:blipFill>
            </p:spPr>
            <p:txBody>
              <a:bodyPr/>
              <a:lstStyle/>
              <a:p>
                <a:r>
                  <a:rPr lang="en-GB">
                    <a:noFill/>
                  </a:rPr>
                  <a:t> </a:t>
                </a:r>
              </a:p>
            </p:txBody>
          </p:sp>
        </mc:Fallback>
      </mc:AlternateContent>
    </p:spTree>
    <p:extLst>
      <p:ext uri="{BB962C8B-B14F-4D97-AF65-F5344CB8AC3E}">
        <p14:creationId xmlns:p14="http://schemas.microsoft.com/office/powerpoint/2010/main" val="3032614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2B7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819248" y="2816932"/>
            <a:ext cx="8712968" cy="1224136"/>
          </a:xfrm>
        </p:spPr>
        <p:txBody>
          <a:bodyPr>
            <a:noAutofit/>
          </a:bodyPr>
          <a:lstStyle/>
          <a:p>
            <a:pPr algn="ctr"/>
            <a:r>
              <a:rPr lang="en-GB" sz="3000" b="1" dirty="0">
                <a:solidFill>
                  <a:schemeClr val="bg1"/>
                </a:solidFill>
              </a:rPr>
              <a:t>Thank you for your attention.</a:t>
            </a:r>
            <a:br>
              <a:rPr lang="en-GB" sz="3000" b="1" dirty="0">
                <a:solidFill>
                  <a:schemeClr val="bg1"/>
                </a:solidFill>
              </a:rPr>
            </a:br>
            <a:br>
              <a:rPr lang="en-GB" sz="3000" b="1" dirty="0">
                <a:solidFill>
                  <a:srgbClr val="B18A38"/>
                </a:solidFill>
              </a:rPr>
            </a:br>
            <a:r>
              <a:rPr lang="en-GB" sz="3000" b="1" dirty="0">
                <a:solidFill>
                  <a:srgbClr val="B18A38"/>
                </a:solidFill>
                <a:latin typeface="Arial" pitchFamily="34" charset="0"/>
                <a:cs typeface="Arial" pitchFamily="34" charset="0"/>
              </a:rPr>
              <a:t>ANY QUESTIONS?</a:t>
            </a:r>
          </a:p>
        </p:txBody>
      </p:sp>
      <p:sp>
        <p:nvSpPr>
          <p:cNvPr id="2" name="Footer Placeholder 1">
            <a:extLst>
              <a:ext uri="{FF2B5EF4-FFF2-40B4-BE49-F238E27FC236}">
                <a16:creationId xmlns:a16="http://schemas.microsoft.com/office/drawing/2014/main" id="{38308227-E5E7-4186-BD4F-34C176D7785A}"/>
              </a:ext>
            </a:extLst>
          </p:cNvPr>
          <p:cNvSpPr>
            <a:spLocks noGrp="1"/>
          </p:cNvSpPr>
          <p:nvPr>
            <p:ph type="ftr" sz="quarter" idx="11"/>
          </p:nvPr>
        </p:nvSpPr>
        <p:spPr/>
        <p:txBody>
          <a:bodyPr/>
          <a:lstStyle/>
          <a:p>
            <a:r>
              <a:rPr lang="en-GB"/>
              <a:t>PETER L. GREEN and DIEGO ECHEVERRIA</a:t>
            </a:r>
          </a:p>
        </p:txBody>
      </p:sp>
      <p:sp>
        <p:nvSpPr>
          <p:cNvPr id="3" name="Slide Number Placeholder 2">
            <a:extLst>
              <a:ext uri="{FF2B5EF4-FFF2-40B4-BE49-F238E27FC236}">
                <a16:creationId xmlns:a16="http://schemas.microsoft.com/office/drawing/2014/main" id="{1F2A82F2-471F-417C-A344-04021FFDA86D}"/>
              </a:ext>
            </a:extLst>
          </p:cNvPr>
          <p:cNvSpPr>
            <a:spLocks noGrp="1"/>
          </p:cNvSpPr>
          <p:nvPr>
            <p:ph type="sldNum" sz="quarter" idx="12"/>
          </p:nvPr>
        </p:nvSpPr>
        <p:spPr/>
        <p:txBody>
          <a:bodyPr/>
          <a:lstStyle/>
          <a:p>
            <a:fld id="{08128F8F-2851-4536-A9C7-72A8F35850F7}" type="slidenum">
              <a:rPr lang="en-GB" smtClean="0"/>
              <a:t>16</a:t>
            </a:fld>
            <a:endParaRPr lang="en-GB"/>
          </a:p>
        </p:txBody>
      </p:sp>
    </p:spTree>
    <p:extLst>
      <p:ext uri="{BB962C8B-B14F-4D97-AF65-F5344CB8AC3E}">
        <p14:creationId xmlns:p14="http://schemas.microsoft.com/office/powerpoint/2010/main" val="218415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1BE-F3F6-4B05-883D-DA8E2BDE60DE}"/>
              </a:ext>
            </a:extLst>
          </p:cNvPr>
          <p:cNvSpPr>
            <a:spLocks noGrp="1"/>
          </p:cNvSpPr>
          <p:nvPr>
            <p:ph type="title"/>
          </p:nvPr>
        </p:nvSpPr>
        <p:spPr>
          <a:xfrm>
            <a:off x="838200" y="365126"/>
            <a:ext cx="10515600" cy="832078"/>
          </a:xfrm>
        </p:spPr>
        <p:txBody>
          <a:bodyPr>
            <a:normAutofit/>
          </a:bodyPr>
          <a:lstStyle/>
          <a:p>
            <a:r>
              <a:rPr lang="en-US" altLang="en-US" sz="3600" b="1" dirty="0">
                <a:solidFill>
                  <a:srgbClr val="B18A38"/>
                </a:solidFill>
                <a:latin typeface="Arial" panose="020B0604020202020204" pitchFamily="34" charset="0"/>
                <a:cs typeface="Arial" panose="020B0604020202020204" pitchFamily="34" charset="0"/>
              </a:rPr>
              <a:t>Conclusions from the 18/08/2020 meeting</a:t>
            </a:r>
            <a:endParaRPr lang="en-GB" sz="3600" dirty="0"/>
          </a:p>
        </p:txBody>
      </p:sp>
      <p:sp>
        <p:nvSpPr>
          <p:cNvPr id="4" name="Footer Placeholder 3">
            <a:extLst>
              <a:ext uri="{FF2B5EF4-FFF2-40B4-BE49-F238E27FC236}">
                <a16:creationId xmlns:a16="http://schemas.microsoft.com/office/drawing/2014/main" id="{35563E99-D225-4D42-9D94-59EEAC0C4F4A}"/>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4C60D8C7-2E28-4C34-86C8-5A0501EBC1AF}"/>
              </a:ext>
            </a:extLst>
          </p:cNvPr>
          <p:cNvSpPr>
            <a:spLocks noGrp="1"/>
          </p:cNvSpPr>
          <p:nvPr>
            <p:ph type="sldNum" sz="quarter" idx="12"/>
          </p:nvPr>
        </p:nvSpPr>
        <p:spPr/>
        <p:txBody>
          <a:bodyPr/>
          <a:lstStyle/>
          <a:p>
            <a:fld id="{08128F8F-2851-4536-A9C7-72A8F35850F7}" type="slidenum">
              <a:rPr lang="en-GB" smtClean="0"/>
              <a:t>2</a:t>
            </a:fld>
            <a:endParaRPr lang="en-GB"/>
          </a:p>
        </p:txBody>
      </p:sp>
      <p:sp>
        <p:nvSpPr>
          <p:cNvPr id="9" name="Content Placeholder 12">
            <a:extLst>
              <a:ext uri="{FF2B5EF4-FFF2-40B4-BE49-F238E27FC236}">
                <a16:creationId xmlns:a16="http://schemas.microsoft.com/office/drawing/2014/main" id="{19309B67-E0B4-47ED-8D8A-A5D2A77D3ECA}"/>
              </a:ext>
            </a:extLst>
          </p:cNvPr>
          <p:cNvSpPr txBox="1">
            <a:spLocks/>
          </p:cNvSpPr>
          <p:nvPr/>
        </p:nvSpPr>
        <p:spPr>
          <a:xfrm>
            <a:off x="838200" y="1393794"/>
            <a:ext cx="10515600" cy="47147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Regularised Least Squares parameter convergence: Some input parameters diverged as we increased the number of observations.</a:t>
            </a:r>
          </a:p>
          <a:p>
            <a:endParaRPr lang="en-GB" dirty="0"/>
          </a:p>
          <a:p>
            <a:r>
              <a:rPr lang="en-GB" dirty="0"/>
              <a:t>Giving a closer look to the inputs, we could identify that some of them were not relevant for the furnace process, for instance:</a:t>
            </a:r>
          </a:p>
          <a:p>
            <a:pPr lvl="1"/>
            <a:r>
              <a:rPr lang="en-GB" b="0" i="0" dirty="0">
                <a:solidFill>
                  <a:srgbClr val="212121"/>
                </a:solidFill>
                <a:effectLst/>
                <a:latin typeface="Calibri" panose="020F0502020204030204" pitchFamily="34" charset="0"/>
              </a:rPr>
              <a:t>Pollution plant</a:t>
            </a:r>
          </a:p>
          <a:p>
            <a:pPr lvl="1"/>
            <a:r>
              <a:rPr lang="en-GB" dirty="0"/>
              <a:t>UK6 data</a:t>
            </a:r>
          </a:p>
          <a:p>
            <a:endParaRPr lang="en-GB" dirty="0"/>
          </a:p>
          <a:p>
            <a:r>
              <a:rPr lang="en-GB" dirty="0"/>
              <a:t>This suggested a closer input analysis were the team will identify the furnace labels that we should look when the “pre-processing” task is carried on. From the “</a:t>
            </a:r>
            <a:r>
              <a:rPr lang="en-US" dirty="0"/>
              <a:t>UK5 Data Set Definitions and Data Sets” excel file, “Tag definitions” tab and “</a:t>
            </a:r>
            <a:r>
              <a:rPr lang="en-US" dirty="0" err="1"/>
              <a:t>FactoryAreaName</a:t>
            </a:r>
            <a:r>
              <a:rPr lang="en-US" dirty="0"/>
              <a:t>” column, select, for instance:</a:t>
            </a:r>
            <a:endParaRPr lang="en-GB" dirty="0"/>
          </a:p>
          <a:p>
            <a:pPr lvl="1"/>
            <a:r>
              <a:rPr lang="en-US" b="0" i="0" dirty="0">
                <a:solidFill>
                  <a:srgbClr val="212121"/>
                </a:solidFill>
                <a:effectLst/>
                <a:latin typeface="Calibri" panose="020F0502020204030204" pitchFamily="34" charset="0"/>
              </a:rPr>
              <a:t>Furnace </a:t>
            </a:r>
          </a:p>
          <a:p>
            <a:pPr lvl="1"/>
            <a:r>
              <a:rPr lang="en-US" b="0" i="0" dirty="0">
                <a:solidFill>
                  <a:srgbClr val="212121"/>
                </a:solidFill>
                <a:effectLst/>
                <a:latin typeface="Calibri" panose="020F0502020204030204" pitchFamily="34" charset="0"/>
              </a:rPr>
              <a:t>“Some” Bath</a:t>
            </a:r>
          </a:p>
          <a:p>
            <a:pPr lvl="1"/>
            <a:r>
              <a:rPr lang="en-US" dirty="0">
                <a:solidFill>
                  <a:srgbClr val="212121"/>
                </a:solidFill>
                <a:latin typeface="Calibri" panose="020F0502020204030204" pitchFamily="34" charset="0"/>
              </a:rPr>
              <a:t>“Some” </a:t>
            </a:r>
            <a:r>
              <a:rPr lang="en-US" b="0" i="0" dirty="0">
                <a:solidFill>
                  <a:srgbClr val="212121"/>
                </a:solidFill>
                <a:effectLst/>
                <a:latin typeface="Calibri" panose="020F0502020204030204" pitchFamily="34" charset="0"/>
              </a:rPr>
              <a:t>Services</a:t>
            </a:r>
            <a:endParaRPr lang="en-GB"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27752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1BE-F3F6-4B05-883D-DA8E2BDE60DE}"/>
              </a:ext>
            </a:extLst>
          </p:cNvPr>
          <p:cNvSpPr>
            <a:spLocks noGrp="1"/>
          </p:cNvSpPr>
          <p:nvPr>
            <p:ph type="title"/>
          </p:nvPr>
        </p:nvSpPr>
        <p:spPr>
          <a:xfrm>
            <a:off x="838200" y="365126"/>
            <a:ext cx="10515600" cy="832078"/>
          </a:xfrm>
        </p:spPr>
        <p:txBody>
          <a:bodyPr>
            <a:normAutofit/>
          </a:bodyPr>
          <a:lstStyle/>
          <a:p>
            <a:r>
              <a:rPr lang="en-US" altLang="en-US" sz="3600" b="1" dirty="0">
                <a:solidFill>
                  <a:srgbClr val="B18A38"/>
                </a:solidFill>
                <a:latin typeface="Arial" panose="020B0604020202020204" pitchFamily="34" charset="0"/>
                <a:cs typeface="Arial" panose="020B0604020202020204" pitchFamily="34" charset="0"/>
              </a:rPr>
              <a:t>Conclusions from the 18/08/2020 meeting</a:t>
            </a:r>
            <a:endParaRPr lang="en-GB" sz="3600" dirty="0"/>
          </a:p>
        </p:txBody>
      </p:sp>
      <p:sp>
        <p:nvSpPr>
          <p:cNvPr id="4" name="Footer Placeholder 3">
            <a:extLst>
              <a:ext uri="{FF2B5EF4-FFF2-40B4-BE49-F238E27FC236}">
                <a16:creationId xmlns:a16="http://schemas.microsoft.com/office/drawing/2014/main" id="{35563E99-D225-4D42-9D94-59EEAC0C4F4A}"/>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4C60D8C7-2E28-4C34-86C8-5A0501EBC1AF}"/>
              </a:ext>
            </a:extLst>
          </p:cNvPr>
          <p:cNvSpPr>
            <a:spLocks noGrp="1"/>
          </p:cNvSpPr>
          <p:nvPr>
            <p:ph type="sldNum" sz="quarter" idx="12"/>
          </p:nvPr>
        </p:nvSpPr>
        <p:spPr/>
        <p:txBody>
          <a:bodyPr/>
          <a:lstStyle/>
          <a:p>
            <a:fld id="{08128F8F-2851-4536-A9C7-72A8F35850F7}" type="slidenum">
              <a:rPr lang="en-GB" smtClean="0"/>
              <a:t>3</a:t>
            </a:fld>
            <a:endParaRPr lang="en-GB"/>
          </a:p>
        </p:txBody>
      </p:sp>
      <p:sp>
        <p:nvSpPr>
          <p:cNvPr id="9" name="Content Placeholder 12">
            <a:extLst>
              <a:ext uri="{FF2B5EF4-FFF2-40B4-BE49-F238E27FC236}">
                <a16:creationId xmlns:a16="http://schemas.microsoft.com/office/drawing/2014/main" id="{19309B67-E0B4-47ED-8D8A-A5D2A77D3ECA}"/>
              </a:ext>
            </a:extLst>
          </p:cNvPr>
          <p:cNvSpPr txBox="1">
            <a:spLocks/>
          </p:cNvSpPr>
          <p:nvPr/>
        </p:nvSpPr>
        <p:spPr>
          <a:xfrm>
            <a:off x="838200" y="1393794"/>
            <a:ext cx="10515600" cy="449210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 the “pre-processing” task, specifically in the “input correlation analysis”, where we chose only one of the highly correlated inputs. We have eliminated some inputs that are more relevant for the control operators to take actions or decisions. Or are better indicators of that furnace process.</a:t>
            </a:r>
          </a:p>
          <a:p>
            <a:pPr lvl="1"/>
            <a:r>
              <a:rPr lang="en-US" dirty="0">
                <a:solidFill>
                  <a:srgbClr val="212121"/>
                </a:solidFill>
                <a:latin typeface="Calibri" panose="020F0502020204030204" pitchFamily="34" charset="0"/>
              </a:rPr>
              <a:t>D</a:t>
            </a:r>
            <a:r>
              <a:rPr lang="en-US" b="0" i="0" dirty="0">
                <a:solidFill>
                  <a:srgbClr val="212121"/>
                </a:solidFill>
                <a:effectLst/>
                <a:latin typeface="Calibri" panose="020F0502020204030204" pitchFamily="34" charset="0"/>
              </a:rPr>
              <a:t>iscuss whether to include PV, OP, SP</a:t>
            </a:r>
            <a:endParaRPr lang="en-GB" dirty="0"/>
          </a:p>
          <a:p>
            <a:endParaRPr lang="en-GB" dirty="0"/>
          </a:p>
          <a:p>
            <a:r>
              <a:rPr lang="en-GB" dirty="0"/>
              <a:t>Matt talked about some furnace process time lags, which ranges from 4 hours to 24 hours (approximately).</a:t>
            </a:r>
          </a:p>
          <a:p>
            <a:endParaRPr lang="en-GB" dirty="0"/>
          </a:p>
          <a:p>
            <a:r>
              <a:rPr lang="en-GB" dirty="0"/>
              <a:t>This initial knowledge of the time lags, allows us to automatically identify the time lags associated with its inputs in the following way.</a:t>
            </a:r>
          </a:p>
          <a:p>
            <a:endParaRPr lang="en-GB"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57361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1BE-F3F6-4B05-883D-DA8E2BDE60DE}"/>
              </a:ext>
            </a:extLst>
          </p:cNvPr>
          <p:cNvSpPr>
            <a:spLocks noGrp="1"/>
          </p:cNvSpPr>
          <p:nvPr>
            <p:ph type="title"/>
          </p:nvPr>
        </p:nvSpPr>
        <p:spPr>
          <a:xfrm>
            <a:off x="838200" y="365126"/>
            <a:ext cx="10515600" cy="832078"/>
          </a:xfrm>
        </p:spPr>
        <p:txBody>
          <a:bodyPr>
            <a:normAutofit fontScale="90000"/>
          </a:bodyPr>
          <a:lstStyle/>
          <a:p>
            <a:r>
              <a:rPr lang="en-US" altLang="en-US" sz="3600" b="1" dirty="0">
                <a:solidFill>
                  <a:srgbClr val="B18A38"/>
                </a:solidFill>
                <a:latin typeface="Arial" panose="020B0604020202020204" pitchFamily="34" charset="0"/>
                <a:cs typeface="Arial" panose="020B0604020202020204" pitchFamily="34" charset="0"/>
              </a:rPr>
              <a:t>Input dataset constructed with previous inputs </a:t>
            </a:r>
            <a:br>
              <a:rPr lang="en-US" altLang="en-US" sz="3600" b="1" dirty="0">
                <a:solidFill>
                  <a:srgbClr val="B18A38"/>
                </a:solidFill>
                <a:latin typeface="Arial" panose="020B0604020202020204" pitchFamily="34" charset="0"/>
                <a:cs typeface="Arial" panose="020B0604020202020204" pitchFamily="34" charset="0"/>
              </a:rPr>
            </a:br>
            <a:r>
              <a:rPr lang="en-US" altLang="en-US" sz="3600" b="1" dirty="0">
                <a:solidFill>
                  <a:srgbClr val="B18A38"/>
                </a:solidFill>
                <a:latin typeface="Arial" panose="020B0604020202020204" pitchFamily="34" charset="0"/>
                <a:cs typeface="Arial" panose="020B0604020202020204" pitchFamily="34" charset="0"/>
              </a:rPr>
              <a:t>(time lags)</a:t>
            </a:r>
            <a:endParaRPr lang="en-GB" sz="3600" dirty="0"/>
          </a:p>
        </p:txBody>
      </p:sp>
      <p:sp>
        <p:nvSpPr>
          <p:cNvPr id="4" name="Footer Placeholder 3">
            <a:extLst>
              <a:ext uri="{FF2B5EF4-FFF2-40B4-BE49-F238E27FC236}">
                <a16:creationId xmlns:a16="http://schemas.microsoft.com/office/drawing/2014/main" id="{35563E99-D225-4D42-9D94-59EEAC0C4F4A}"/>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4C60D8C7-2E28-4C34-86C8-5A0501EBC1AF}"/>
              </a:ext>
            </a:extLst>
          </p:cNvPr>
          <p:cNvSpPr>
            <a:spLocks noGrp="1"/>
          </p:cNvSpPr>
          <p:nvPr>
            <p:ph type="sldNum" sz="quarter" idx="12"/>
          </p:nvPr>
        </p:nvSpPr>
        <p:spPr/>
        <p:txBody>
          <a:bodyPr/>
          <a:lstStyle/>
          <a:p>
            <a:fld id="{08128F8F-2851-4536-A9C7-72A8F35850F7}" type="slidenum">
              <a:rPr lang="en-GB" smtClean="0"/>
              <a:t>4</a:t>
            </a:fld>
            <a:endParaRPr lang="en-GB"/>
          </a:p>
        </p:txBody>
      </p:sp>
      <mc:AlternateContent xmlns:mc="http://schemas.openxmlformats.org/markup-compatibility/2006" xmlns:a14="http://schemas.microsoft.com/office/drawing/2010/main">
        <mc:Choice Requires="a14">
          <p:sp>
            <p:nvSpPr>
              <p:cNvPr id="9" name="Content Placeholder 12">
                <a:extLst>
                  <a:ext uri="{FF2B5EF4-FFF2-40B4-BE49-F238E27FC236}">
                    <a16:creationId xmlns:a16="http://schemas.microsoft.com/office/drawing/2014/main" id="{19309B67-E0B4-47ED-8D8A-A5D2A77D3ECA}"/>
                  </a:ext>
                </a:extLst>
              </p:cNvPr>
              <p:cNvSpPr txBox="1">
                <a:spLocks/>
              </p:cNvSpPr>
              <p:nvPr/>
            </p:nvSpPr>
            <p:spPr>
              <a:xfrm>
                <a:off x="838200" y="1393794"/>
                <a:ext cx="10515600" cy="46110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the current analysis, we have identified </a:t>
                </a:r>
                <a14:m>
                  <m:oMath xmlns:m="http://schemas.openxmlformats.org/officeDocument/2006/math">
                    <m:r>
                      <a:rPr lang="en-GB" b="0" i="1" smtClean="0">
                        <a:latin typeface="Cambria Math" panose="02040503050406030204" pitchFamily="18" charset="0"/>
                      </a:rPr>
                      <m:t>129</m:t>
                    </m:r>
                  </m:oMath>
                </a14:m>
                <a:r>
                  <a:rPr lang="en-GB" dirty="0"/>
                  <a:t> inputs.</a:t>
                </a:r>
              </a:p>
              <a:p>
                <a:pPr marL="0" indent="0">
                  <a:buNone/>
                </a:pPr>
                <a:endParaRPr lang="en-GB" dirty="0"/>
              </a:p>
              <a:p>
                <a:pPr marL="0" indent="0">
                  <a:buNone/>
                </a:pPr>
                <a:r>
                  <a:rPr lang="en-GB" dirty="0"/>
                  <a:t>Inputs	 		At time 	Time lag</a:t>
                </a:r>
              </a:p>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129</m:t>
                        </m:r>
                      </m:sub>
                    </m:sSub>
                  </m:oMath>
                </a14:m>
                <a:r>
                  <a:rPr lang="en-GB" dirty="0"/>
                  <a:t> 		</a:t>
                </a:r>
                <a14:m>
                  <m:oMath xmlns:m="http://schemas.openxmlformats.org/officeDocument/2006/math">
                    <m:r>
                      <a:rPr lang="en-GB" b="0" i="1" smtClean="0">
                        <a:latin typeface="Cambria Math" panose="02040503050406030204" pitchFamily="18" charset="0"/>
                      </a:rPr>
                      <m:t>𝑡</m:t>
                    </m:r>
                  </m:oMath>
                </a14:m>
                <a:r>
                  <a:rPr lang="en-GB" dirty="0"/>
                  <a:t> 		0 h:0 min</a:t>
                </a:r>
              </a:p>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129</m:t>
                        </m:r>
                      </m:sub>
                    </m:sSub>
                  </m:oMath>
                </a14:m>
                <a:r>
                  <a:rPr lang="en-GB" dirty="0"/>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m:t>
                    </m:r>
                  </m:oMath>
                </a14:m>
                <a:r>
                  <a:rPr lang="en-GB" dirty="0"/>
                  <a:t> 		0 h:20 min</a:t>
                </a:r>
              </a:p>
              <a:p>
                <a:pPr marL="0" indent="0">
                  <a:buNone/>
                </a:pPr>
                <a:r>
                  <a:rPr lang="en-GB" dirty="0"/>
                  <a:t> 	</a:t>
                </a:r>
                <a14:m>
                  <m:oMath xmlns:m="http://schemas.openxmlformats.org/officeDocument/2006/math">
                    <m:r>
                      <a:rPr lang="en-GB" i="1">
                        <a:latin typeface="Cambria Math" panose="02040503050406030204" pitchFamily="18" charset="0"/>
                      </a:rPr>
                      <m:t>⋮ </m:t>
                    </m:r>
                  </m:oMath>
                </a14:m>
                <a:r>
                  <a:rPr lang="en-GB"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GB" i="1">
                        <a:latin typeface="Cambria Math" panose="02040503050406030204" pitchFamily="18" charset="0"/>
                      </a:rPr>
                      <m:t>⋮</m:t>
                    </m:r>
                  </m:oMath>
                </a14:m>
                <a:r>
                  <a:rPr lang="en-GB" dirty="0"/>
                  <a:t> 			</a:t>
                </a:r>
                <a14:m>
                  <m:oMath xmlns:m="http://schemas.openxmlformats.org/officeDocument/2006/math">
                    <m:r>
                      <a:rPr lang="en-GB" i="1">
                        <a:latin typeface="Cambria Math" panose="02040503050406030204" pitchFamily="18" charset="0"/>
                      </a:rPr>
                      <m:t>⋮</m:t>
                    </m:r>
                  </m:oMath>
                </a14:m>
                <a:endParaRPr lang="en-GB" dirty="0"/>
              </a:p>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129</m:t>
                        </m:r>
                      </m:sub>
                    </m:sSub>
                  </m:oMath>
                </a14:m>
                <a:r>
                  <a:rPr lang="en-GB" dirty="0"/>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−12</m:t>
                    </m:r>
                  </m:oMath>
                </a14:m>
                <a:r>
                  <a:rPr lang="en-GB" dirty="0"/>
                  <a:t> 	04 h:00 min</a:t>
                </a:r>
              </a:p>
              <a:p>
                <a:pPr marL="0" indent="0">
                  <a:buNone/>
                </a:pPr>
                <a:r>
                  <a:rPr lang="en-GB" dirty="0"/>
                  <a:t> 	</a:t>
                </a:r>
                <a14:m>
                  <m:oMath xmlns:m="http://schemas.openxmlformats.org/officeDocument/2006/math">
                    <m:r>
                      <a:rPr lang="en-GB" i="1">
                        <a:latin typeface="Cambria Math" panose="02040503050406030204" pitchFamily="18" charset="0"/>
                      </a:rPr>
                      <m:t>⋮ </m:t>
                    </m:r>
                  </m:oMath>
                </a14:m>
                <a:r>
                  <a:rPr lang="en-GB" sz="2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GB" i="1">
                        <a:latin typeface="Cambria Math" panose="02040503050406030204" pitchFamily="18" charset="0"/>
                      </a:rPr>
                      <m:t>⋮</m:t>
                    </m:r>
                  </m:oMath>
                </a14:m>
                <a:r>
                  <a:rPr lang="en-GB" dirty="0"/>
                  <a:t> 			</a:t>
                </a:r>
                <a14:m>
                  <m:oMath xmlns:m="http://schemas.openxmlformats.org/officeDocument/2006/math">
                    <m:r>
                      <a:rPr lang="en-GB" i="1">
                        <a:latin typeface="Cambria Math" panose="02040503050406030204" pitchFamily="18" charset="0"/>
                      </a:rPr>
                      <m:t>⋮</m:t>
                    </m:r>
                  </m:oMath>
                </a14:m>
                <a:endParaRPr lang="en-GB" dirty="0"/>
              </a:p>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129</m:t>
                        </m:r>
                      </m:sub>
                    </m:sSub>
                  </m:oMath>
                </a14:m>
                <a:r>
                  <a:rPr lang="en-GB" dirty="0"/>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−72</m:t>
                    </m:r>
                  </m:oMath>
                </a14:m>
                <a:r>
                  <a:rPr lang="en-GB" dirty="0"/>
                  <a:t> 	24 h:00 min</a:t>
                </a: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GB" dirty="0"/>
              </a:p>
              <a:p>
                <a:pPr marL="0" indent="0">
                  <a:buNone/>
                </a:pPr>
                <a:endParaRPr lang="en-GB" dirty="0"/>
              </a:p>
            </p:txBody>
          </p:sp>
        </mc:Choice>
        <mc:Fallback xmlns="">
          <p:sp>
            <p:nvSpPr>
              <p:cNvPr id="9" name="Content Placeholder 12">
                <a:extLst>
                  <a:ext uri="{FF2B5EF4-FFF2-40B4-BE49-F238E27FC236}">
                    <a16:creationId xmlns:a16="http://schemas.microsoft.com/office/drawing/2014/main" id="{19309B67-E0B4-47ED-8D8A-A5D2A77D3ECA}"/>
                  </a:ext>
                </a:extLst>
              </p:cNvPr>
              <p:cNvSpPr txBox="1">
                <a:spLocks noRot="1" noChangeAspect="1" noMove="1" noResize="1" noEditPoints="1" noAdjustHandles="1" noChangeArrowheads="1" noChangeShapeType="1" noTextEdit="1"/>
              </p:cNvSpPr>
              <p:nvPr/>
            </p:nvSpPr>
            <p:spPr>
              <a:xfrm>
                <a:off x="838200" y="1393794"/>
                <a:ext cx="10515600" cy="4611080"/>
              </a:xfrm>
              <a:prstGeom prst="rect">
                <a:avLst/>
              </a:prstGeom>
              <a:blipFill>
                <a:blip r:embed="rId2"/>
                <a:stretch>
                  <a:fillRect l="-1043" t="-2778"/>
                </a:stretch>
              </a:blipFill>
            </p:spPr>
            <p:txBody>
              <a:bodyPr/>
              <a:lstStyle/>
              <a:p>
                <a:r>
                  <a:rPr lang="en-GB">
                    <a:noFill/>
                  </a:rPr>
                  <a:t> </a:t>
                </a:r>
              </a:p>
            </p:txBody>
          </p:sp>
        </mc:Fallback>
      </mc:AlternateContent>
    </p:spTree>
    <p:extLst>
      <p:ext uri="{BB962C8B-B14F-4D97-AF65-F5344CB8AC3E}">
        <p14:creationId xmlns:p14="http://schemas.microsoft.com/office/powerpoint/2010/main" val="365272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1BE-F3F6-4B05-883D-DA8E2BDE60DE}"/>
              </a:ext>
            </a:extLst>
          </p:cNvPr>
          <p:cNvSpPr>
            <a:spLocks noGrp="1"/>
          </p:cNvSpPr>
          <p:nvPr>
            <p:ph type="title"/>
          </p:nvPr>
        </p:nvSpPr>
        <p:spPr>
          <a:xfrm>
            <a:off x="838200" y="365126"/>
            <a:ext cx="10515600" cy="832078"/>
          </a:xfrm>
        </p:spPr>
        <p:txBody>
          <a:bodyPr>
            <a:normAutofit fontScale="90000"/>
          </a:bodyPr>
          <a:lstStyle/>
          <a:p>
            <a:r>
              <a:rPr lang="en-US" altLang="en-US" sz="3600" b="1" dirty="0">
                <a:solidFill>
                  <a:srgbClr val="B18A38"/>
                </a:solidFill>
                <a:latin typeface="Arial" panose="020B0604020202020204" pitchFamily="34" charset="0"/>
                <a:cs typeface="Arial" panose="020B0604020202020204" pitchFamily="34" charset="0"/>
              </a:rPr>
              <a:t>Input dataset constructed with previous inputs </a:t>
            </a:r>
            <a:br>
              <a:rPr lang="en-US" altLang="en-US" sz="3600" b="1" dirty="0">
                <a:solidFill>
                  <a:srgbClr val="B18A38"/>
                </a:solidFill>
                <a:latin typeface="Arial" panose="020B0604020202020204" pitchFamily="34" charset="0"/>
                <a:cs typeface="Arial" panose="020B0604020202020204" pitchFamily="34" charset="0"/>
              </a:rPr>
            </a:br>
            <a:r>
              <a:rPr lang="en-US" altLang="en-US" sz="3600" b="1" dirty="0">
                <a:solidFill>
                  <a:srgbClr val="B18A38"/>
                </a:solidFill>
                <a:latin typeface="Arial" panose="020B0604020202020204" pitchFamily="34" charset="0"/>
                <a:cs typeface="Arial" panose="020B0604020202020204" pitchFamily="34" charset="0"/>
              </a:rPr>
              <a:t>(time lags)</a:t>
            </a:r>
            <a:endParaRPr lang="en-GB" sz="3600" dirty="0"/>
          </a:p>
        </p:txBody>
      </p:sp>
      <p:sp>
        <p:nvSpPr>
          <p:cNvPr id="4" name="Footer Placeholder 3">
            <a:extLst>
              <a:ext uri="{FF2B5EF4-FFF2-40B4-BE49-F238E27FC236}">
                <a16:creationId xmlns:a16="http://schemas.microsoft.com/office/drawing/2014/main" id="{35563E99-D225-4D42-9D94-59EEAC0C4F4A}"/>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4C60D8C7-2E28-4C34-86C8-5A0501EBC1AF}"/>
              </a:ext>
            </a:extLst>
          </p:cNvPr>
          <p:cNvSpPr>
            <a:spLocks noGrp="1"/>
          </p:cNvSpPr>
          <p:nvPr>
            <p:ph type="sldNum" sz="quarter" idx="12"/>
          </p:nvPr>
        </p:nvSpPr>
        <p:spPr/>
        <p:txBody>
          <a:bodyPr/>
          <a:lstStyle/>
          <a:p>
            <a:fld id="{08128F8F-2851-4536-A9C7-72A8F35850F7}" type="slidenum">
              <a:rPr lang="en-GB" smtClean="0"/>
              <a:t>5</a:t>
            </a:fld>
            <a:endParaRPr lang="en-GB"/>
          </a:p>
        </p:txBody>
      </p:sp>
      <mc:AlternateContent xmlns:mc="http://schemas.openxmlformats.org/markup-compatibility/2006" xmlns:a14="http://schemas.microsoft.com/office/drawing/2010/main">
        <mc:Choice Requires="a14">
          <p:sp>
            <p:nvSpPr>
              <p:cNvPr id="9" name="Content Placeholder 12">
                <a:extLst>
                  <a:ext uri="{FF2B5EF4-FFF2-40B4-BE49-F238E27FC236}">
                    <a16:creationId xmlns:a16="http://schemas.microsoft.com/office/drawing/2014/main" id="{19309B67-E0B4-47ED-8D8A-A5D2A77D3ECA}"/>
                  </a:ext>
                </a:extLst>
              </p:cNvPr>
              <p:cNvSpPr txBox="1">
                <a:spLocks/>
              </p:cNvSpPr>
              <p:nvPr/>
            </p:nvSpPr>
            <p:spPr>
              <a:xfrm>
                <a:off x="838200" y="1393794"/>
                <a:ext cx="10515600" cy="449210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the current analysis, we have identified </a:t>
                </a:r>
                <a14:m>
                  <m:oMath xmlns:m="http://schemas.openxmlformats.org/officeDocument/2006/math">
                    <m:r>
                      <a:rPr lang="en-GB" b="0" i="1" smtClean="0">
                        <a:latin typeface="Cambria Math" panose="02040503050406030204" pitchFamily="18" charset="0"/>
                      </a:rPr>
                      <m:t>129</m:t>
                    </m:r>
                  </m:oMath>
                </a14:m>
                <a:r>
                  <a:rPr lang="en-GB" dirty="0"/>
                  <a:t> inputs.</a:t>
                </a:r>
              </a:p>
              <a:p>
                <a:pPr marL="0" indent="0">
                  <a:buNone/>
                </a:pPr>
                <a:endParaRPr lang="en-GB" dirty="0"/>
              </a:p>
              <a:p>
                <a:pPr marL="0" indent="0">
                  <a:buNone/>
                </a:pPr>
                <a:r>
                  <a:rPr lang="en-GB" dirty="0"/>
                  <a:t>Inputs	 		At time 	Time lag</a:t>
                </a:r>
              </a:p>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129</m:t>
                        </m:r>
                      </m:sub>
                    </m:sSub>
                  </m:oMath>
                </a14:m>
                <a:r>
                  <a:rPr lang="en-GB" dirty="0"/>
                  <a:t> 		</a:t>
                </a:r>
                <a14:m>
                  <m:oMath xmlns:m="http://schemas.openxmlformats.org/officeDocument/2006/math">
                    <m:r>
                      <a:rPr lang="en-GB" b="0" i="1" smtClean="0">
                        <a:latin typeface="Cambria Math" panose="02040503050406030204" pitchFamily="18" charset="0"/>
                      </a:rPr>
                      <m:t>𝑡</m:t>
                    </m:r>
                  </m:oMath>
                </a14:m>
                <a:r>
                  <a:rPr lang="en-GB" dirty="0"/>
                  <a:t> 		0 h:0 min</a:t>
                </a:r>
              </a:p>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129</m:t>
                        </m:r>
                      </m:sub>
                    </m:sSub>
                  </m:oMath>
                </a14:m>
                <a:r>
                  <a:rPr lang="en-GB" dirty="0"/>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m:t>
                    </m:r>
                  </m:oMath>
                </a14:m>
                <a:r>
                  <a:rPr lang="en-GB" dirty="0"/>
                  <a:t> 		0 h:20 min</a:t>
                </a:r>
              </a:p>
              <a:p>
                <a:pPr marL="0" indent="0">
                  <a:buNone/>
                </a:pPr>
                <a:r>
                  <a:rPr lang="en-GB" dirty="0"/>
                  <a:t> 	</a:t>
                </a:r>
                <a14:m>
                  <m:oMath xmlns:m="http://schemas.openxmlformats.org/officeDocument/2006/math">
                    <m:r>
                      <a:rPr lang="en-GB" i="1">
                        <a:latin typeface="Cambria Math" panose="02040503050406030204" pitchFamily="18" charset="0"/>
                      </a:rPr>
                      <m:t>⋮ </m:t>
                    </m:r>
                  </m:oMath>
                </a14:m>
                <a:r>
                  <a:rPr lang="en-GB"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GB" i="1">
                        <a:latin typeface="Cambria Math" panose="02040503050406030204" pitchFamily="18" charset="0"/>
                      </a:rPr>
                      <m:t>⋮</m:t>
                    </m:r>
                  </m:oMath>
                </a14:m>
                <a:r>
                  <a:rPr lang="en-GB" dirty="0"/>
                  <a:t> 			</a:t>
                </a:r>
                <a14:m>
                  <m:oMath xmlns:m="http://schemas.openxmlformats.org/officeDocument/2006/math">
                    <m:r>
                      <a:rPr lang="en-GB" i="1">
                        <a:latin typeface="Cambria Math" panose="02040503050406030204" pitchFamily="18" charset="0"/>
                      </a:rPr>
                      <m:t>⋮</m:t>
                    </m:r>
                  </m:oMath>
                </a14:m>
                <a:endParaRPr lang="en-GB" dirty="0"/>
              </a:p>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129</m:t>
                        </m:r>
                      </m:sub>
                    </m:sSub>
                  </m:oMath>
                </a14:m>
                <a:r>
                  <a:rPr lang="en-GB" dirty="0"/>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−12</m:t>
                    </m:r>
                  </m:oMath>
                </a14:m>
                <a:r>
                  <a:rPr lang="en-GB" dirty="0"/>
                  <a:t> 	04 h:00 min</a:t>
                </a:r>
              </a:p>
              <a:p>
                <a:pPr marL="0" indent="0">
                  <a:buNone/>
                </a:pPr>
                <a:r>
                  <a:rPr lang="en-GB" dirty="0"/>
                  <a:t> 	</a:t>
                </a:r>
                <a14:m>
                  <m:oMath xmlns:m="http://schemas.openxmlformats.org/officeDocument/2006/math">
                    <m:r>
                      <a:rPr lang="en-GB" i="1">
                        <a:latin typeface="Cambria Math" panose="02040503050406030204" pitchFamily="18" charset="0"/>
                      </a:rPr>
                      <m:t>⋮ </m:t>
                    </m:r>
                  </m:oMath>
                </a14:m>
                <a:r>
                  <a:rPr lang="en-GB" sz="2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GB" i="1">
                        <a:latin typeface="Cambria Math" panose="02040503050406030204" pitchFamily="18" charset="0"/>
                      </a:rPr>
                      <m:t>⋮</m:t>
                    </m:r>
                  </m:oMath>
                </a14:m>
                <a:r>
                  <a:rPr lang="en-GB" dirty="0"/>
                  <a:t> 			</a:t>
                </a:r>
                <a14:m>
                  <m:oMath xmlns:m="http://schemas.openxmlformats.org/officeDocument/2006/math">
                    <m:r>
                      <a:rPr lang="en-GB" i="1">
                        <a:latin typeface="Cambria Math" panose="02040503050406030204" pitchFamily="18" charset="0"/>
                      </a:rPr>
                      <m:t>⋮</m:t>
                    </m:r>
                  </m:oMath>
                </a14:m>
                <a:endParaRPr lang="en-GB" dirty="0"/>
              </a:p>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129</m:t>
                        </m:r>
                      </m:sub>
                    </m:sSub>
                  </m:oMath>
                </a14:m>
                <a:r>
                  <a:rPr lang="en-GB" dirty="0"/>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−72</m:t>
                    </m:r>
                  </m:oMath>
                </a14:m>
                <a:r>
                  <a:rPr lang="en-GB" dirty="0"/>
                  <a:t> 	24 h:00 min</a:t>
                </a: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GB" dirty="0"/>
              </a:p>
              <a:p>
                <a:pPr marL="0" indent="0">
                  <a:buNone/>
                </a:pPr>
                <a:endParaRPr lang="en-GB" dirty="0"/>
              </a:p>
            </p:txBody>
          </p:sp>
        </mc:Choice>
        <mc:Fallback xmlns="">
          <p:sp>
            <p:nvSpPr>
              <p:cNvPr id="9" name="Content Placeholder 12">
                <a:extLst>
                  <a:ext uri="{FF2B5EF4-FFF2-40B4-BE49-F238E27FC236}">
                    <a16:creationId xmlns:a16="http://schemas.microsoft.com/office/drawing/2014/main" id="{19309B67-E0B4-47ED-8D8A-A5D2A77D3ECA}"/>
                  </a:ext>
                </a:extLst>
              </p:cNvPr>
              <p:cNvSpPr txBox="1">
                <a:spLocks noRot="1" noChangeAspect="1" noMove="1" noResize="1" noEditPoints="1" noAdjustHandles="1" noChangeArrowheads="1" noChangeShapeType="1" noTextEdit="1"/>
              </p:cNvSpPr>
              <p:nvPr/>
            </p:nvSpPr>
            <p:spPr>
              <a:xfrm>
                <a:off x="838200" y="1393794"/>
                <a:ext cx="10515600" cy="4492101"/>
              </a:xfrm>
              <a:prstGeom prst="rect">
                <a:avLst/>
              </a:prstGeom>
              <a:blipFill>
                <a:blip r:embed="rId2"/>
                <a:stretch>
                  <a:fillRect l="-1043" t="-28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A0AA2F-2E5F-45A7-B424-9962732C48D7}"/>
                  </a:ext>
                </a:extLst>
              </p:cNvPr>
              <p:cNvSpPr txBox="1"/>
              <p:nvPr/>
            </p:nvSpPr>
            <p:spPr>
              <a:xfrm>
                <a:off x="7843102" y="2083324"/>
                <a:ext cx="3242820" cy="3396443"/>
              </a:xfrm>
              <a:prstGeom prst="rect">
                <a:avLst/>
              </a:prstGeom>
              <a:noFill/>
            </p:spPr>
            <p:txBody>
              <a:bodyPr wrap="square" rtlCol="0">
                <a:spAutoFit/>
              </a:bodyPr>
              <a:lstStyle/>
              <a:p>
                <a:r>
                  <a:rPr lang="en-GB" sz="2400" dirty="0">
                    <a:solidFill>
                      <a:srgbClr val="1919FF"/>
                    </a:solidFill>
                  </a:rPr>
                  <a:t>Therefore, the number of inputs is</a:t>
                </a:r>
              </a:p>
              <a:p>
                <a:endParaRPr lang="en-GB" sz="2800" dirty="0">
                  <a:solidFill>
                    <a:srgbClr val="1919FF"/>
                  </a:solidFill>
                </a:endParaRPr>
              </a:p>
              <a:p>
                <a:pPr/>
                <a14:m>
                  <m:oMathPara xmlns:m="http://schemas.openxmlformats.org/officeDocument/2006/math">
                    <m:oMathParaPr>
                      <m:jc m:val="centerGroup"/>
                    </m:oMathParaPr>
                    <m:oMath xmlns:m="http://schemas.openxmlformats.org/officeDocument/2006/math">
                      <m:r>
                        <a:rPr lang="en-GB" sz="2800" b="0" i="1" smtClean="0">
                          <a:solidFill>
                            <a:srgbClr val="1919FF"/>
                          </a:solidFill>
                          <a:latin typeface="Cambria Math" panose="02040503050406030204" pitchFamily="18" charset="0"/>
                        </a:rPr>
                        <m:t>𝑁</m:t>
                      </m:r>
                      <m:r>
                        <a:rPr lang="en-GB" sz="2800" b="0" i="1" smtClean="0">
                          <a:solidFill>
                            <a:srgbClr val="1919FF"/>
                          </a:solidFill>
                          <a:latin typeface="Cambria Math" panose="02040503050406030204" pitchFamily="18" charset="0"/>
                        </a:rPr>
                        <m:t> </m:t>
                      </m:r>
                      <m:r>
                        <a:rPr lang="en-GB" sz="2800" b="0" i="1" smtClean="0">
                          <a:solidFill>
                            <a:srgbClr val="1919FF"/>
                          </a:solidFill>
                          <a:latin typeface="Cambria Math" panose="02040503050406030204" pitchFamily="18" charset="0"/>
                        </a:rPr>
                        <m:t>𝑜𝑓</m:t>
                      </m:r>
                      <m:r>
                        <a:rPr lang="en-GB" sz="2800" b="0" i="1" smtClean="0">
                          <a:solidFill>
                            <a:srgbClr val="1919FF"/>
                          </a:solidFill>
                          <a:latin typeface="Cambria Math" panose="02040503050406030204" pitchFamily="18" charset="0"/>
                        </a:rPr>
                        <m:t> </m:t>
                      </m:r>
                      <m:r>
                        <a:rPr lang="en-GB" sz="2800" b="0" i="1" smtClean="0">
                          <a:solidFill>
                            <a:srgbClr val="1919FF"/>
                          </a:solidFill>
                          <a:latin typeface="Cambria Math" panose="02040503050406030204" pitchFamily="18" charset="0"/>
                        </a:rPr>
                        <m:t>𝑖𝑛𝑝𝑢𝑡𝑠</m:t>
                      </m:r>
                      <m:r>
                        <a:rPr lang="en-GB" sz="2800" b="0" i="1" smtClean="0">
                          <a:solidFill>
                            <a:srgbClr val="1919FF"/>
                          </a:solidFill>
                          <a:latin typeface="Cambria Math" panose="02040503050406030204" pitchFamily="18" charset="0"/>
                        </a:rPr>
                        <m:t>=</m:t>
                      </m:r>
                      <m:r>
                        <a:rPr lang="en-GB" sz="2800" b="0" i="1" smtClean="0">
                          <a:solidFill>
                            <a:srgbClr val="1919FF"/>
                          </a:solidFill>
                          <a:latin typeface="Cambria Math" panose="02040503050406030204" pitchFamily="18" charset="0"/>
                        </a:rPr>
                        <m:t>𝑁</m:t>
                      </m:r>
                      <m:r>
                        <a:rPr lang="en-GB" sz="2800" b="0" i="1" smtClean="0">
                          <a:solidFill>
                            <a:srgbClr val="1919FF"/>
                          </a:solidFill>
                          <a:latin typeface="Cambria Math" panose="02040503050406030204" pitchFamily="18" charset="0"/>
                        </a:rPr>
                        <m:t> </m:t>
                      </m:r>
                      <m:r>
                        <a:rPr lang="en-GB" sz="2800" b="0" i="1" smtClean="0">
                          <a:solidFill>
                            <a:srgbClr val="1919FF"/>
                          </a:solidFill>
                          <a:latin typeface="Cambria Math" panose="02040503050406030204" pitchFamily="18" charset="0"/>
                        </a:rPr>
                        <m:t>𝑜𝑓</m:t>
                      </m:r>
                      <m:r>
                        <a:rPr lang="en-GB" sz="2800" b="0" i="1" smtClean="0">
                          <a:solidFill>
                            <a:srgbClr val="1919FF"/>
                          </a:solidFill>
                          <a:latin typeface="Cambria Math" panose="02040503050406030204" pitchFamily="18" charset="0"/>
                        </a:rPr>
                        <m:t> </m:t>
                      </m:r>
                      <m:r>
                        <a:rPr lang="en-GB" sz="2800" b="0" i="1" smtClean="0">
                          <a:solidFill>
                            <a:srgbClr val="1919FF"/>
                          </a:solidFill>
                          <a:latin typeface="Cambria Math" panose="02040503050406030204" pitchFamily="18" charset="0"/>
                        </a:rPr>
                        <m:t>𝑠𝑒𝑛𝑠𝑜𝑟𝑠</m:t>
                      </m:r>
                      <m:r>
                        <a:rPr lang="en-GB" sz="2800" b="0" i="1" smtClean="0">
                          <a:solidFill>
                            <a:srgbClr val="1919FF"/>
                          </a:solidFill>
                          <a:latin typeface="Cambria Math" panose="02040503050406030204" pitchFamily="18" charset="0"/>
                        </a:rPr>
                        <m:t> </m:t>
                      </m:r>
                      <m:r>
                        <m:rPr>
                          <m:sty m:val="p"/>
                        </m:rPr>
                        <a:rPr lang="en-GB" sz="2800" b="0" i="0" smtClean="0">
                          <a:solidFill>
                            <a:srgbClr val="1919FF"/>
                          </a:solidFill>
                          <a:latin typeface="Cambria Math" panose="02040503050406030204" pitchFamily="18" charset="0"/>
                        </a:rPr>
                        <m:t>x</m:t>
                      </m:r>
                      <m:r>
                        <a:rPr lang="en-GB" sz="2800" b="0" i="0" smtClean="0">
                          <a:solidFill>
                            <a:srgbClr val="1919FF"/>
                          </a:solidFill>
                          <a:latin typeface="Cambria Math" panose="02040503050406030204" pitchFamily="18" charset="0"/>
                        </a:rPr>
                        <m:t> 72</m:t>
                      </m:r>
                    </m:oMath>
                  </m:oMathPara>
                </a14:m>
                <a:br>
                  <a:rPr lang="en-GB" sz="2800" b="0" dirty="0">
                    <a:solidFill>
                      <a:srgbClr val="1919FF"/>
                    </a:solidFill>
                  </a:rPr>
                </a:br>
                <a:br>
                  <a:rPr lang="en-GB" sz="2800" b="0" dirty="0">
                    <a:solidFill>
                      <a:srgbClr val="1919FF"/>
                    </a:solidFill>
                  </a:rPr>
                </a:br>
                <a14:m>
                  <m:oMathPara xmlns:m="http://schemas.openxmlformats.org/officeDocument/2006/math">
                    <m:oMathParaPr>
                      <m:jc m:val="centerGroup"/>
                    </m:oMathParaPr>
                    <m:oMath xmlns:m="http://schemas.openxmlformats.org/officeDocument/2006/math">
                      <m:r>
                        <a:rPr lang="en-GB" sz="2800" b="0" i="1" smtClean="0">
                          <a:solidFill>
                            <a:srgbClr val="1919FF"/>
                          </a:solidFill>
                          <a:latin typeface="Cambria Math" panose="02040503050406030204" pitchFamily="18" charset="0"/>
                        </a:rPr>
                        <m:t>𝑁</m:t>
                      </m:r>
                      <m:r>
                        <a:rPr lang="en-GB" sz="2800" b="0" i="1" smtClean="0">
                          <a:solidFill>
                            <a:srgbClr val="1919FF"/>
                          </a:solidFill>
                          <a:latin typeface="Cambria Math" panose="02040503050406030204" pitchFamily="18" charset="0"/>
                        </a:rPr>
                        <m:t> </m:t>
                      </m:r>
                      <m:r>
                        <a:rPr lang="en-GB" sz="2800" b="0" i="1" smtClean="0">
                          <a:solidFill>
                            <a:srgbClr val="1919FF"/>
                          </a:solidFill>
                          <a:latin typeface="Cambria Math" panose="02040503050406030204" pitchFamily="18" charset="0"/>
                        </a:rPr>
                        <m:t>𝑜𝑓</m:t>
                      </m:r>
                      <m:r>
                        <a:rPr lang="en-GB" sz="2800" b="0" i="1" smtClean="0">
                          <a:solidFill>
                            <a:srgbClr val="1919FF"/>
                          </a:solidFill>
                          <a:latin typeface="Cambria Math" panose="02040503050406030204" pitchFamily="18" charset="0"/>
                        </a:rPr>
                        <m:t> </m:t>
                      </m:r>
                      <m:r>
                        <a:rPr lang="en-GB" sz="2800" b="0" i="1" smtClean="0">
                          <a:solidFill>
                            <a:srgbClr val="1919FF"/>
                          </a:solidFill>
                          <a:latin typeface="Cambria Math" panose="02040503050406030204" pitchFamily="18" charset="0"/>
                        </a:rPr>
                        <m:t>𝑖𝑛𝑝𝑢𝑠𝑡</m:t>
                      </m:r>
                      <m:r>
                        <a:rPr lang="en-GB" sz="2800" b="0" i="1" smtClean="0">
                          <a:solidFill>
                            <a:srgbClr val="1919FF"/>
                          </a:solidFill>
                          <a:latin typeface="Cambria Math" panose="02040503050406030204" pitchFamily="18" charset="0"/>
                        </a:rPr>
                        <m:t>=129 </m:t>
                      </m:r>
                      <m:r>
                        <m:rPr>
                          <m:sty m:val="p"/>
                        </m:rPr>
                        <a:rPr lang="en-GB" sz="2800" b="0" i="0" smtClean="0">
                          <a:solidFill>
                            <a:srgbClr val="1919FF"/>
                          </a:solidFill>
                          <a:latin typeface="Cambria Math" panose="02040503050406030204" pitchFamily="18" charset="0"/>
                        </a:rPr>
                        <m:t>x</m:t>
                      </m:r>
                      <m:r>
                        <a:rPr lang="en-GB" sz="2800" b="0" i="0" smtClean="0">
                          <a:solidFill>
                            <a:srgbClr val="1919FF"/>
                          </a:solidFill>
                          <a:latin typeface="Cambria Math" panose="02040503050406030204" pitchFamily="18" charset="0"/>
                        </a:rPr>
                        <m:t> 72=9288</m:t>
                      </m:r>
                    </m:oMath>
                  </m:oMathPara>
                </a14:m>
                <a:endParaRPr lang="en-GB" sz="2800" dirty="0">
                  <a:solidFill>
                    <a:srgbClr val="1919FF"/>
                  </a:solidFill>
                </a:endParaRPr>
              </a:p>
            </p:txBody>
          </p:sp>
        </mc:Choice>
        <mc:Fallback xmlns="">
          <p:sp>
            <p:nvSpPr>
              <p:cNvPr id="6" name="TextBox 5">
                <a:extLst>
                  <a:ext uri="{FF2B5EF4-FFF2-40B4-BE49-F238E27FC236}">
                    <a16:creationId xmlns:a16="http://schemas.microsoft.com/office/drawing/2014/main" id="{82A0AA2F-2E5F-45A7-B424-9962732C48D7}"/>
                  </a:ext>
                </a:extLst>
              </p:cNvPr>
              <p:cNvSpPr txBox="1">
                <a:spLocks noRot="1" noChangeAspect="1" noMove="1" noResize="1" noEditPoints="1" noAdjustHandles="1" noChangeArrowheads="1" noChangeShapeType="1" noTextEdit="1"/>
              </p:cNvSpPr>
              <p:nvPr/>
            </p:nvSpPr>
            <p:spPr>
              <a:xfrm>
                <a:off x="7843102" y="2083324"/>
                <a:ext cx="3242820" cy="3396443"/>
              </a:xfrm>
              <a:prstGeom prst="rect">
                <a:avLst/>
              </a:prstGeom>
              <a:blipFill>
                <a:blip r:embed="rId3"/>
                <a:stretch>
                  <a:fillRect l="-3008" t="-1436"/>
                </a:stretch>
              </a:blipFill>
            </p:spPr>
            <p:txBody>
              <a:bodyPr/>
              <a:lstStyle/>
              <a:p>
                <a:r>
                  <a:rPr lang="en-GB">
                    <a:noFill/>
                  </a:rPr>
                  <a:t> </a:t>
                </a:r>
              </a:p>
            </p:txBody>
          </p:sp>
        </mc:Fallback>
      </mc:AlternateContent>
    </p:spTree>
    <p:extLst>
      <p:ext uri="{BB962C8B-B14F-4D97-AF65-F5344CB8AC3E}">
        <p14:creationId xmlns:p14="http://schemas.microsoft.com/office/powerpoint/2010/main" val="305959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1BE-F3F6-4B05-883D-DA8E2BDE60DE}"/>
              </a:ext>
            </a:extLst>
          </p:cNvPr>
          <p:cNvSpPr>
            <a:spLocks noGrp="1"/>
          </p:cNvSpPr>
          <p:nvPr>
            <p:ph type="title"/>
          </p:nvPr>
        </p:nvSpPr>
        <p:spPr>
          <a:xfrm>
            <a:off x="838200" y="365126"/>
            <a:ext cx="10515600" cy="832078"/>
          </a:xfrm>
        </p:spPr>
        <p:txBody>
          <a:bodyPr>
            <a:normAutofit fontScale="90000"/>
          </a:bodyPr>
          <a:lstStyle/>
          <a:p>
            <a:r>
              <a:rPr lang="en-US" altLang="en-US" sz="3600" b="1" dirty="0">
                <a:solidFill>
                  <a:srgbClr val="B18A38"/>
                </a:solidFill>
                <a:latin typeface="Arial" panose="020B0604020202020204" pitchFamily="34" charset="0"/>
                <a:cs typeface="Arial" panose="020B0604020202020204" pitchFamily="34" charset="0"/>
              </a:rPr>
              <a:t>Input dataset constructed with previous inputs </a:t>
            </a:r>
            <a:br>
              <a:rPr lang="en-US" altLang="en-US" sz="3600" b="1" dirty="0">
                <a:solidFill>
                  <a:srgbClr val="B18A38"/>
                </a:solidFill>
                <a:latin typeface="Arial" panose="020B0604020202020204" pitchFamily="34" charset="0"/>
                <a:cs typeface="Arial" panose="020B0604020202020204" pitchFamily="34" charset="0"/>
              </a:rPr>
            </a:br>
            <a:r>
              <a:rPr lang="en-US" altLang="en-US" sz="3600" b="1" dirty="0">
                <a:solidFill>
                  <a:srgbClr val="B18A38"/>
                </a:solidFill>
                <a:latin typeface="Arial" panose="020B0604020202020204" pitchFamily="34" charset="0"/>
                <a:cs typeface="Arial" panose="020B0604020202020204" pitchFamily="34" charset="0"/>
              </a:rPr>
              <a:t>(time lags)</a:t>
            </a:r>
            <a:endParaRPr lang="en-GB" sz="3600" dirty="0"/>
          </a:p>
        </p:txBody>
      </p:sp>
      <p:sp>
        <p:nvSpPr>
          <p:cNvPr id="4" name="Footer Placeholder 3">
            <a:extLst>
              <a:ext uri="{FF2B5EF4-FFF2-40B4-BE49-F238E27FC236}">
                <a16:creationId xmlns:a16="http://schemas.microsoft.com/office/drawing/2014/main" id="{35563E99-D225-4D42-9D94-59EEAC0C4F4A}"/>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4C60D8C7-2E28-4C34-86C8-5A0501EBC1AF}"/>
              </a:ext>
            </a:extLst>
          </p:cNvPr>
          <p:cNvSpPr>
            <a:spLocks noGrp="1"/>
          </p:cNvSpPr>
          <p:nvPr>
            <p:ph type="sldNum" sz="quarter" idx="12"/>
          </p:nvPr>
        </p:nvSpPr>
        <p:spPr/>
        <p:txBody>
          <a:bodyPr/>
          <a:lstStyle/>
          <a:p>
            <a:fld id="{08128F8F-2851-4536-A9C7-72A8F35850F7}" type="slidenum">
              <a:rPr lang="en-GB" smtClean="0"/>
              <a:t>6</a:t>
            </a:fld>
            <a:endParaRPr lang="en-GB"/>
          </a:p>
        </p:txBody>
      </p:sp>
      <mc:AlternateContent xmlns:mc="http://schemas.openxmlformats.org/markup-compatibility/2006" xmlns:a14="http://schemas.microsoft.com/office/drawing/2010/main">
        <mc:Choice Requires="a14">
          <p:sp>
            <p:nvSpPr>
              <p:cNvPr id="9" name="Content Placeholder 12">
                <a:extLst>
                  <a:ext uri="{FF2B5EF4-FFF2-40B4-BE49-F238E27FC236}">
                    <a16:creationId xmlns:a16="http://schemas.microsoft.com/office/drawing/2014/main" id="{19309B67-E0B4-47ED-8D8A-A5D2A77D3ECA}"/>
                  </a:ext>
                </a:extLst>
              </p:cNvPr>
              <p:cNvSpPr txBox="1">
                <a:spLocks/>
              </p:cNvSpPr>
              <p:nvPr/>
            </p:nvSpPr>
            <p:spPr>
              <a:xfrm>
                <a:off x="838200" y="1393794"/>
                <a:ext cx="10515600" cy="449210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the current analysis, we have identified </a:t>
                </a:r>
                <a14:m>
                  <m:oMath xmlns:m="http://schemas.openxmlformats.org/officeDocument/2006/math">
                    <m:r>
                      <a:rPr lang="en-GB" b="0" i="1" smtClean="0">
                        <a:latin typeface="Cambria Math" panose="02040503050406030204" pitchFamily="18" charset="0"/>
                      </a:rPr>
                      <m:t>129</m:t>
                    </m:r>
                  </m:oMath>
                </a14:m>
                <a:r>
                  <a:rPr lang="en-GB" dirty="0"/>
                  <a:t> inputs</a:t>
                </a:r>
              </a:p>
              <a:p>
                <a:pPr marL="0" indent="0">
                  <a:buNone/>
                </a:pPr>
                <a:endParaRPr lang="en-GB" dirty="0"/>
              </a:p>
              <a:p>
                <a:pPr marL="0" indent="0">
                  <a:buNone/>
                </a:pPr>
                <a:r>
                  <a:rPr lang="en-GB" dirty="0"/>
                  <a:t>Inputs	 		At time 	Time lag</a:t>
                </a:r>
              </a:p>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129</m:t>
                        </m:r>
                      </m:sub>
                    </m:sSub>
                  </m:oMath>
                </a14:m>
                <a:r>
                  <a:rPr lang="en-GB" dirty="0"/>
                  <a:t> 		</a:t>
                </a:r>
                <a14:m>
                  <m:oMath xmlns:m="http://schemas.openxmlformats.org/officeDocument/2006/math">
                    <m:r>
                      <a:rPr lang="en-GB" b="0" i="1" smtClean="0">
                        <a:latin typeface="Cambria Math" panose="02040503050406030204" pitchFamily="18" charset="0"/>
                      </a:rPr>
                      <m:t>𝑡</m:t>
                    </m:r>
                  </m:oMath>
                </a14:m>
                <a:r>
                  <a:rPr lang="en-GB" dirty="0"/>
                  <a:t> 		0 h:0 min</a:t>
                </a:r>
              </a:p>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129</m:t>
                        </m:r>
                      </m:sub>
                    </m:sSub>
                  </m:oMath>
                </a14:m>
                <a:r>
                  <a:rPr lang="en-GB" dirty="0"/>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m:t>
                    </m:r>
                  </m:oMath>
                </a14:m>
                <a:r>
                  <a:rPr lang="en-GB" dirty="0"/>
                  <a:t> 		0 h:20 min</a:t>
                </a:r>
              </a:p>
              <a:p>
                <a:pPr marL="0" indent="0">
                  <a:buNone/>
                </a:pPr>
                <a:r>
                  <a:rPr lang="en-GB" dirty="0"/>
                  <a:t> 	</a:t>
                </a:r>
                <a14:m>
                  <m:oMath xmlns:m="http://schemas.openxmlformats.org/officeDocument/2006/math">
                    <m:r>
                      <a:rPr lang="en-GB" i="1">
                        <a:latin typeface="Cambria Math" panose="02040503050406030204" pitchFamily="18" charset="0"/>
                      </a:rPr>
                      <m:t>⋮ </m:t>
                    </m:r>
                  </m:oMath>
                </a14:m>
                <a:r>
                  <a:rPr lang="en-GB"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GB" i="1">
                        <a:latin typeface="Cambria Math" panose="02040503050406030204" pitchFamily="18" charset="0"/>
                      </a:rPr>
                      <m:t>⋮</m:t>
                    </m:r>
                  </m:oMath>
                </a14:m>
                <a:r>
                  <a:rPr lang="en-GB" dirty="0"/>
                  <a:t> 			</a:t>
                </a:r>
                <a14:m>
                  <m:oMath xmlns:m="http://schemas.openxmlformats.org/officeDocument/2006/math">
                    <m:r>
                      <a:rPr lang="en-GB" i="1">
                        <a:latin typeface="Cambria Math" panose="02040503050406030204" pitchFamily="18" charset="0"/>
                      </a:rPr>
                      <m:t>⋮</m:t>
                    </m:r>
                  </m:oMath>
                </a14:m>
                <a:endParaRPr lang="en-GB" dirty="0"/>
              </a:p>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129</m:t>
                        </m:r>
                      </m:sub>
                    </m:sSub>
                  </m:oMath>
                </a14:m>
                <a:r>
                  <a:rPr lang="en-GB" dirty="0"/>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−12</m:t>
                    </m:r>
                  </m:oMath>
                </a14:m>
                <a:r>
                  <a:rPr lang="en-GB" dirty="0"/>
                  <a:t> 	04 h:00 min</a:t>
                </a:r>
              </a:p>
              <a:p>
                <a:pPr marL="0" indent="0">
                  <a:buNone/>
                </a:pPr>
                <a:r>
                  <a:rPr lang="en-GB" dirty="0"/>
                  <a:t> 	</a:t>
                </a:r>
                <a14:m>
                  <m:oMath xmlns:m="http://schemas.openxmlformats.org/officeDocument/2006/math">
                    <m:r>
                      <a:rPr lang="en-GB" i="1">
                        <a:latin typeface="Cambria Math" panose="02040503050406030204" pitchFamily="18" charset="0"/>
                      </a:rPr>
                      <m:t>⋮ </m:t>
                    </m:r>
                  </m:oMath>
                </a14:m>
                <a:r>
                  <a:rPr lang="en-GB" sz="2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GB" i="1">
                        <a:latin typeface="Cambria Math" panose="02040503050406030204" pitchFamily="18" charset="0"/>
                      </a:rPr>
                      <m:t>⋮</m:t>
                    </m:r>
                  </m:oMath>
                </a14:m>
                <a:r>
                  <a:rPr lang="en-GB" dirty="0"/>
                  <a:t> 			</a:t>
                </a:r>
                <a14:m>
                  <m:oMath xmlns:m="http://schemas.openxmlformats.org/officeDocument/2006/math">
                    <m:r>
                      <a:rPr lang="en-GB" i="1">
                        <a:latin typeface="Cambria Math" panose="02040503050406030204" pitchFamily="18" charset="0"/>
                      </a:rPr>
                      <m:t>⋮</m:t>
                    </m:r>
                  </m:oMath>
                </a14:m>
                <a:endParaRPr lang="en-GB" dirty="0"/>
              </a:p>
              <a:p>
                <a:pPr marL="0"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129</m:t>
                        </m:r>
                      </m:sub>
                    </m:sSub>
                  </m:oMath>
                </a14:m>
                <a:r>
                  <a:rPr lang="en-GB" dirty="0"/>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−72</m:t>
                    </m:r>
                  </m:oMath>
                </a14:m>
                <a:r>
                  <a:rPr lang="en-GB" dirty="0"/>
                  <a:t> 	24 h:00 min</a:t>
                </a: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GB" dirty="0"/>
              </a:p>
              <a:p>
                <a:pPr marL="0" indent="0">
                  <a:buNone/>
                </a:pPr>
                <a:endParaRPr lang="en-GB" dirty="0"/>
              </a:p>
            </p:txBody>
          </p:sp>
        </mc:Choice>
        <mc:Fallback xmlns="">
          <p:sp>
            <p:nvSpPr>
              <p:cNvPr id="9" name="Content Placeholder 12">
                <a:extLst>
                  <a:ext uri="{FF2B5EF4-FFF2-40B4-BE49-F238E27FC236}">
                    <a16:creationId xmlns:a16="http://schemas.microsoft.com/office/drawing/2014/main" id="{19309B67-E0B4-47ED-8D8A-A5D2A77D3ECA}"/>
                  </a:ext>
                </a:extLst>
              </p:cNvPr>
              <p:cNvSpPr txBox="1">
                <a:spLocks noRot="1" noChangeAspect="1" noMove="1" noResize="1" noEditPoints="1" noAdjustHandles="1" noChangeArrowheads="1" noChangeShapeType="1" noTextEdit="1"/>
              </p:cNvSpPr>
              <p:nvPr/>
            </p:nvSpPr>
            <p:spPr>
              <a:xfrm>
                <a:off x="838200" y="1393794"/>
                <a:ext cx="10515600" cy="4492101"/>
              </a:xfrm>
              <a:prstGeom prst="rect">
                <a:avLst/>
              </a:prstGeom>
              <a:blipFill>
                <a:blip r:embed="rId2"/>
                <a:stretch>
                  <a:fillRect l="-1043" t="-2849"/>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82A0AA2F-2E5F-45A7-B424-9962732C48D7}"/>
              </a:ext>
            </a:extLst>
          </p:cNvPr>
          <p:cNvSpPr txBox="1"/>
          <p:nvPr/>
        </p:nvSpPr>
        <p:spPr>
          <a:xfrm>
            <a:off x="7437749" y="2121031"/>
            <a:ext cx="4147793" cy="830997"/>
          </a:xfrm>
          <a:prstGeom prst="rect">
            <a:avLst/>
          </a:prstGeom>
          <a:noFill/>
        </p:spPr>
        <p:txBody>
          <a:bodyPr wrap="square" rtlCol="0">
            <a:spAutoFit/>
          </a:bodyPr>
          <a:lstStyle/>
          <a:p>
            <a:r>
              <a:rPr lang="en-GB" sz="2400" dirty="0">
                <a:solidFill>
                  <a:srgbClr val="1919FF"/>
                </a:solidFill>
              </a:rPr>
              <a:t>N of inputs &gt; N of observations</a:t>
            </a:r>
            <a:br>
              <a:rPr lang="en-GB" sz="2400" dirty="0">
                <a:solidFill>
                  <a:srgbClr val="1919FF"/>
                </a:solidFill>
              </a:rPr>
            </a:br>
            <a:r>
              <a:rPr lang="en-GB" sz="2400" dirty="0">
                <a:solidFill>
                  <a:srgbClr val="1919FF"/>
                </a:solidFill>
              </a:rPr>
              <a:t>	9288 &gt; 2410</a:t>
            </a:r>
          </a:p>
        </p:txBody>
      </p:sp>
    </p:spTree>
    <p:extLst>
      <p:ext uri="{BB962C8B-B14F-4D97-AF65-F5344CB8AC3E}">
        <p14:creationId xmlns:p14="http://schemas.microsoft.com/office/powerpoint/2010/main" val="123650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1BE-F3F6-4B05-883D-DA8E2BDE60DE}"/>
              </a:ext>
            </a:extLst>
          </p:cNvPr>
          <p:cNvSpPr>
            <a:spLocks noGrp="1"/>
          </p:cNvSpPr>
          <p:nvPr>
            <p:ph type="title"/>
          </p:nvPr>
        </p:nvSpPr>
        <p:spPr>
          <a:xfrm>
            <a:off x="838200" y="365126"/>
            <a:ext cx="10515600" cy="832078"/>
          </a:xfrm>
        </p:spPr>
        <p:txBody>
          <a:bodyPr>
            <a:normAutofit fontScale="90000"/>
          </a:bodyPr>
          <a:lstStyle/>
          <a:p>
            <a:r>
              <a:rPr lang="en-US" altLang="en-US" sz="3600" b="1" dirty="0">
                <a:solidFill>
                  <a:srgbClr val="B18A38"/>
                </a:solidFill>
                <a:latin typeface="Arial" panose="020B0604020202020204" pitchFamily="34" charset="0"/>
                <a:cs typeface="Arial" panose="020B0604020202020204" pitchFamily="34" charset="0"/>
              </a:rPr>
              <a:t>Input dataset constructed with previous inputs </a:t>
            </a:r>
            <a:br>
              <a:rPr lang="en-US" altLang="en-US" sz="3600" b="1" dirty="0">
                <a:solidFill>
                  <a:srgbClr val="B18A38"/>
                </a:solidFill>
                <a:latin typeface="Arial" panose="020B0604020202020204" pitchFamily="34" charset="0"/>
                <a:cs typeface="Arial" panose="020B0604020202020204" pitchFamily="34" charset="0"/>
              </a:rPr>
            </a:br>
            <a:r>
              <a:rPr lang="en-US" altLang="en-US" sz="3600" b="1" dirty="0">
                <a:solidFill>
                  <a:srgbClr val="B18A38"/>
                </a:solidFill>
                <a:latin typeface="Arial" panose="020B0604020202020204" pitchFamily="34" charset="0"/>
                <a:cs typeface="Arial" panose="020B0604020202020204" pitchFamily="34" charset="0"/>
              </a:rPr>
              <a:t>(time lags)</a:t>
            </a:r>
            <a:endParaRPr lang="en-GB" sz="3600" dirty="0"/>
          </a:p>
        </p:txBody>
      </p:sp>
      <p:sp>
        <p:nvSpPr>
          <p:cNvPr id="4" name="Footer Placeholder 3">
            <a:extLst>
              <a:ext uri="{FF2B5EF4-FFF2-40B4-BE49-F238E27FC236}">
                <a16:creationId xmlns:a16="http://schemas.microsoft.com/office/drawing/2014/main" id="{35563E99-D225-4D42-9D94-59EEAC0C4F4A}"/>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4C60D8C7-2E28-4C34-86C8-5A0501EBC1AF}"/>
              </a:ext>
            </a:extLst>
          </p:cNvPr>
          <p:cNvSpPr>
            <a:spLocks noGrp="1"/>
          </p:cNvSpPr>
          <p:nvPr>
            <p:ph type="sldNum" sz="quarter" idx="12"/>
          </p:nvPr>
        </p:nvSpPr>
        <p:spPr/>
        <p:txBody>
          <a:bodyPr/>
          <a:lstStyle/>
          <a:p>
            <a:fld id="{08128F8F-2851-4536-A9C7-72A8F35850F7}" type="slidenum">
              <a:rPr lang="en-GB" smtClean="0"/>
              <a:t>7</a:t>
            </a:fld>
            <a:endParaRPr lang="en-GB"/>
          </a:p>
        </p:txBody>
      </p:sp>
      <p:sp>
        <p:nvSpPr>
          <p:cNvPr id="9" name="Content Placeholder 12">
            <a:extLst>
              <a:ext uri="{FF2B5EF4-FFF2-40B4-BE49-F238E27FC236}">
                <a16:creationId xmlns:a16="http://schemas.microsoft.com/office/drawing/2014/main" id="{19309B67-E0B4-47ED-8D8A-A5D2A77D3ECA}"/>
              </a:ext>
            </a:extLst>
          </p:cNvPr>
          <p:cNvSpPr txBox="1">
            <a:spLocks/>
          </p:cNvSpPr>
          <p:nvPr/>
        </p:nvSpPr>
        <p:spPr>
          <a:xfrm>
            <a:off x="838200" y="1393794"/>
            <a:ext cx="10515600" cy="449210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number of inputs is greater than the number of observations, which will give us a perfect fit.</a:t>
            </a:r>
          </a:p>
          <a:p>
            <a:endParaRPr lang="en-GB" dirty="0"/>
          </a:p>
          <a:p>
            <a:r>
              <a:rPr lang="en-GB" dirty="0"/>
              <a:t>We will not be able to identify the optimum parameters.</a:t>
            </a:r>
          </a:p>
          <a:p>
            <a:endParaRPr lang="en-GB" dirty="0"/>
          </a:p>
          <a:p>
            <a:r>
              <a:rPr lang="en-GB" dirty="0"/>
              <a:t>For 129 inputs, we would require more data to perform the time lag analysis.</a:t>
            </a:r>
          </a:p>
          <a:p>
            <a:endParaRPr lang="en-GB" dirty="0"/>
          </a:p>
          <a:p>
            <a:r>
              <a:rPr lang="en-GB" dirty="0"/>
              <a:t>As an alternative, a “Feature identification analysis” can be carried out to see if the correlation between the inputs (at different time lags) and the output increases. In theory, the correlation coefficient of some inputs should increase when changing the time lags.</a:t>
            </a:r>
          </a:p>
          <a:p>
            <a:pPr marL="0" indent="0">
              <a:buNone/>
            </a:pPr>
            <a:endParaRPr lang="en-GB" dirty="0"/>
          </a:p>
        </p:txBody>
      </p:sp>
    </p:spTree>
    <p:extLst>
      <p:ext uri="{BB962C8B-B14F-4D97-AF65-F5344CB8AC3E}">
        <p14:creationId xmlns:p14="http://schemas.microsoft.com/office/powerpoint/2010/main" val="30062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1BE-F3F6-4B05-883D-DA8E2BDE60DE}"/>
              </a:ext>
            </a:extLst>
          </p:cNvPr>
          <p:cNvSpPr>
            <a:spLocks noGrp="1"/>
          </p:cNvSpPr>
          <p:nvPr>
            <p:ph type="title"/>
          </p:nvPr>
        </p:nvSpPr>
        <p:spPr>
          <a:xfrm>
            <a:off x="838200" y="365126"/>
            <a:ext cx="10515600" cy="832078"/>
          </a:xfrm>
        </p:spPr>
        <p:txBody>
          <a:bodyPr/>
          <a:lstStyle/>
          <a:p>
            <a:r>
              <a:rPr lang="en-US" altLang="en-US" sz="4400" b="1" dirty="0">
                <a:solidFill>
                  <a:srgbClr val="B18A38"/>
                </a:solidFill>
                <a:latin typeface="Arial" panose="020B0604020202020204" pitchFamily="34" charset="0"/>
                <a:cs typeface="Arial" panose="020B0604020202020204" pitchFamily="34" charset="0"/>
              </a:rPr>
              <a:t>Feature analysis with no time-lag</a:t>
            </a:r>
            <a:endParaRPr lang="en-GB" dirty="0"/>
          </a:p>
        </p:txBody>
      </p:sp>
      <p:sp>
        <p:nvSpPr>
          <p:cNvPr id="4" name="Footer Placeholder 3">
            <a:extLst>
              <a:ext uri="{FF2B5EF4-FFF2-40B4-BE49-F238E27FC236}">
                <a16:creationId xmlns:a16="http://schemas.microsoft.com/office/drawing/2014/main" id="{35563E99-D225-4D42-9D94-59EEAC0C4F4A}"/>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4C60D8C7-2E28-4C34-86C8-5A0501EBC1AF}"/>
              </a:ext>
            </a:extLst>
          </p:cNvPr>
          <p:cNvSpPr>
            <a:spLocks noGrp="1"/>
          </p:cNvSpPr>
          <p:nvPr>
            <p:ph type="sldNum" sz="quarter" idx="12"/>
          </p:nvPr>
        </p:nvSpPr>
        <p:spPr/>
        <p:txBody>
          <a:bodyPr/>
          <a:lstStyle/>
          <a:p>
            <a:fld id="{08128F8F-2851-4536-A9C7-72A8F35850F7}" type="slidenum">
              <a:rPr lang="en-GB" smtClean="0"/>
              <a:t>8</a:t>
            </a:fld>
            <a:endParaRPr lang="en-GB"/>
          </a:p>
        </p:txBody>
      </p:sp>
      <mc:AlternateContent xmlns:mc="http://schemas.openxmlformats.org/markup-compatibility/2006" xmlns:a14="http://schemas.microsoft.com/office/drawing/2010/main">
        <mc:Choice Requires="a14">
          <p:sp>
            <p:nvSpPr>
              <p:cNvPr id="9" name="Content Placeholder 12">
                <a:extLst>
                  <a:ext uri="{FF2B5EF4-FFF2-40B4-BE49-F238E27FC236}">
                    <a16:creationId xmlns:a16="http://schemas.microsoft.com/office/drawing/2014/main" id="{19309B67-E0B4-47ED-8D8A-A5D2A77D3ECA}"/>
                  </a:ext>
                </a:extLst>
              </p:cNvPr>
              <p:cNvSpPr txBox="1">
                <a:spLocks/>
              </p:cNvSpPr>
              <p:nvPr/>
            </p:nvSpPr>
            <p:spPr>
              <a:xfrm>
                <a:off x="838200" y="1393794"/>
                <a:ext cx="10515600" cy="44921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current feature analysis reflects the correlations between the inputs and the outputs at time </a:t>
                </a:r>
                <a14:m>
                  <m:oMath xmlns:m="http://schemas.openxmlformats.org/officeDocument/2006/math">
                    <m:r>
                      <a:rPr lang="en-GB" i="1" smtClean="0">
                        <a:latin typeface="Cambria Math" panose="02040503050406030204" pitchFamily="18" charset="0"/>
                      </a:rPr>
                      <m:t>𝑡</m:t>
                    </m:r>
                  </m:oMath>
                </a14:m>
                <a:r>
                  <a:rPr lang="en-GB" dirty="0"/>
                  <a:t> (no time-lag)</a:t>
                </a:r>
              </a:p>
              <a:p>
                <a:endParaRPr lang="en-GB" dirty="0"/>
              </a:p>
              <a:p>
                <a:r>
                  <a:rPr lang="en-GB" dirty="0"/>
                  <a:t>No inputs shown a correlation </a:t>
                </a:r>
                <a14:m>
                  <m:oMath xmlns:m="http://schemas.openxmlformats.org/officeDocument/2006/math">
                    <m:r>
                      <a:rPr lang="en-GB" i="1" smtClean="0">
                        <a:latin typeface="Cambria Math" panose="02040503050406030204" pitchFamily="18" charset="0"/>
                      </a:rPr>
                      <m:t>&gt;0.5</m:t>
                    </m:r>
                  </m:oMath>
                </a14:m>
                <a:r>
                  <a:rPr lang="en-GB" dirty="0"/>
                  <a:t> or </a:t>
                </a:r>
                <a14:m>
                  <m:oMath xmlns:m="http://schemas.openxmlformats.org/officeDocument/2006/math">
                    <m:r>
                      <a:rPr lang="en-GB" i="1" smtClean="0">
                        <a:latin typeface="Cambria Math" panose="02040503050406030204" pitchFamily="18" charset="0"/>
                      </a:rPr>
                      <m:t>&lt;−0.5</m:t>
                    </m:r>
                  </m:oMath>
                </a14:m>
                <a:endParaRPr lang="en-GB" dirty="0"/>
              </a:p>
              <a:p>
                <a:endParaRPr lang="en-GB" dirty="0"/>
              </a:p>
              <a:p>
                <a:r>
                  <a:rPr lang="en-GB" dirty="0"/>
                  <a:t>Which suggests that the inputs at time </a:t>
                </a:r>
                <a14:m>
                  <m:oMath xmlns:m="http://schemas.openxmlformats.org/officeDocument/2006/math">
                    <m:r>
                      <a:rPr lang="en-GB" i="1" smtClean="0">
                        <a:latin typeface="Cambria Math" panose="02040503050406030204" pitchFamily="18" charset="0"/>
                      </a:rPr>
                      <m:t>𝑡</m:t>
                    </m:r>
                  </m:oMath>
                </a14:m>
                <a:r>
                  <a:rPr lang="en-GB" dirty="0"/>
                  <a:t> (no time-lag) do not correspond to the outputs at time </a:t>
                </a:r>
                <a14:m>
                  <m:oMath xmlns:m="http://schemas.openxmlformats.org/officeDocument/2006/math">
                    <m:r>
                      <a:rPr lang="en-GB" i="1" smtClean="0">
                        <a:latin typeface="Cambria Math" panose="02040503050406030204" pitchFamily="18" charset="0"/>
                      </a:rPr>
                      <m:t>𝑡</m:t>
                    </m:r>
                  </m:oMath>
                </a14:m>
                <a:endParaRPr lang="en-GB" dirty="0"/>
              </a:p>
              <a:p>
                <a:endParaRPr lang="en-GB" dirty="0"/>
              </a:p>
              <a:p>
                <a:r>
                  <a:rPr lang="en-GB" dirty="0"/>
                  <a:t>The next figure shows inputs that shown correlations </a:t>
                </a:r>
                <a14:m>
                  <m:oMath xmlns:m="http://schemas.openxmlformats.org/officeDocument/2006/math">
                    <m:r>
                      <a:rPr lang="en-GB" i="1" smtClean="0">
                        <a:latin typeface="Cambria Math" panose="02040503050406030204" pitchFamily="18" charset="0"/>
                      </a:rPr>
                      <m:t>&gt;0.35</m:t>
                    </m:r>
                  </m:oMath>
                </a14:m>
                <a:r>
                  <a:rPr lang="en-GB" dirty="0"/>
                  <a:t> or </a:t>
                </a:r>
                <a14:m>
                  <m:oMath xmlns:m="http://schemas.openxmlformats.org/officeDocument/2006/math">
                    <m:r>
                      <a:rPr lang="en-GB" i="1" smtClean="0">
                        <a:latin typeface="Cambria Math" panose="02040503050406030204" pitchFamily="18" charset="0"/>
                      </a:rPr>
                      <m:t>&lt;−0.35</m:t>
                    </m:r>
                  </m:oMath>
                </a14:m>
                <a:endParaRPr lang="en-GB" dirty="0"/>
              </a:p>
              <a:p>
                <a:endParaRPr lang="en-GB" dirty="0"/>
              </a:p>
              <a:p>
                <a:pPr marL="0" indent="0">
                  <a:buFont typeface="Arial" panose="020B0604020202020204" pitchFamily="34" charset="0"/>
                  <a:buNone/>
                </a:pPr>
                <a:endParaRPr lang="en-GB" dirty="0"/>
              </a:p>
            </p:txBody>
          </p:sp>
        </mc:Choice>
        <mc:Fallback xmlns="">
          <p:sp>
            <p:nvSpPr>
              <p:cNvPr id="9" name="Content Placeholder 12">
                <a:extLst>
                  <a:ext uri="{FF2B5EF4-FFF2-40B4-BE49-F238E27FC236}">
                    <a16:creationId xmlns:a16="http://schemas.microsoft.com/office/drawing/2014/main" id="{19309B67-E0B4-47ED-8D8A-A5D2A77D3ECA}"/>
                  </a:ext>
                </a:extLst>
              </p:cNvPr>
              <p:cNvSpPr txBox="1">
                <a:spLocks noRot="1" noChangeAspect="1" noMove="1" noResize="1" noEditPoints="1" noAdjustHandles="1" noChangeArrowheads="1" noChangeShapeType="1" noTextEdit="1"/>
              </p:cNvSpPr>
              <p:nvPr/>
            </p:nvSpPr>
            <p:spPr>
              <a:xfrm>
                <a:off x="838200" y="1393794"/>
                <a:ext cx="10515600" cy="4492101"/>
              </a:xfrm>
              <a:prstGeom prst="rect">
                <a:avLst/>
              </a:prstGeom>
              <a:blipFill>
                <a:blip r:embed="rId2"/>
                <a:stretch>
                  <a:fillRect l="-1043" t="-3121"/>
                </a:stretch>
              </a:blipFill>
            </p:spPr>
            <p:txBody>
              <a:bodyPr/>
              <a:lstStyle/>
              <a:p>
                <a:r>
                  <a:rPr lang="en-GB">
                    <a:noFill/>
                  </a:rPr>
                  <a:t> </a:t>
                </a:r>
              </a:p>
            </p:txBody>
          </p:sp>
        </mc:Fallback>
      </mc:AlternateContent>
    </p:spTree>
    <p:extLst>
      <p:ext uri="{BB962C8B-B14F-4D97-AF65-F5344CB8AC3E}">
        <p14:creationId xmlns:p14="http://schemas.microsoft.com/office/powerpoint/2010/main" val="2175361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1BE-F3F6-4B05-883D-DA8E2BDE60DE}"/>
              </a:ext>
            </a:extLst>
          </p:cNvPr>
          <p:cNvSpPr>
            <a:spLocks noGrp="1"/>
          </p:cNvSpPr>
          <p:nvPr>
            <p:ph type="title"/>
          </p:nvPr>
        </p:nvSpPr>
        <p:spPr>
          <a:xfrm>
            <a:off x="838200" y="365126"/>
            <a:ext cx="10515600" cy="832078"/>
          </a:xfrm>
        </p:spPr>
        <p:txBody>
          <a:bodyPr/>
          <a:lstStyle/>
          <a:p>
            <a:r>
              <a:rPr lang="en-US" altLang="en-US" sz="4400" b="1" dirty="0">
                <a:solidFill>
                  <a:srgbClr val="B18A38"/>
                </a:solidFill>
                <a:latin typeface="Arial" panose="020B0604020202020204" pitchFamily="34" charset="0"/>
                <a:cs typeface="Arial" panose="020B0604020202020204" pitchFamily="34" charset="0"/>
              </a:rPr>
              <a:t>Feature analysis with no time-lag</a:t>
            </a:r>
            <a:endParaRPr lang="en-GB" dirty="0"/>
          </a:p>
        </p:txBody>
      </p:sp>
      <p:sp>
        <p:nvSpPr>
          <p:cNvPr id="4" name="Footer Placeholder 3">
            <a:extLst>
              <a:ext uri="{FF2B5EF4-FFF2-40B4-BE49-F238E27FC236}">
                <a16:creationId xmlns:a16="http://schemas.microsoft.com/office/drawing/2014/main" id="{35563E99-D225-4D42-9D94-59EEAC0C4F4A}"/>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4C60D8C7-2E28-4C34-86C8-5A0501EBC1AF}"/>
              </a:ext>
            </a:extLst>
          </p:cNvPr>
          <p:cNvSpPr>
            <a:spLocks noGrp="1"/>
          </p:cNvSpPr>
          <p:nvPr>
            <p:ph type="sldNum" sz="quarter" idx="12"/>
          </p:nvPr>
        </p:nvSpPr>
        <p:spPr/>
        <p:txBody>
          <a:bodyPr/>
          <a:lstStyle/>
          <a:p>
            <a:fld id="{08128F8F-2851-4536-A9C7-72A8F35850F7}" type="slidenum">
              <a:rPr lang="en-GB" smtClean="0"/>
              <a:t>9</a:t>
            </a:fld>
            <a:endParaRPr lang="en-GB"/>
          </a:p>
        </p:txBody>
      </p:sp>
      <p:pic>
        <p:nvPicPr>
          <p:cNvPr id="6" name="Content Placeholder 8" descr="A picture containing drawing&#10;&#10;Description automatically generated">
            <a:extLst>
              <a:ext uri="{FF2B5EF4-FFF2-40B4-BE49-F238E27FC236}">
                <a16:creationId xmlns:a16="http://schemas.microsoft.com/office/drawing/2014/main" id="{4489F38F-1009-495C-9DD9-C26A0399AA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73" t="10885" r="15404" b="-847"/>
          <a:stretch/>
        </p:blipFill>
        <p:spPr>
          <a:xfrm>
            <a:off x="1688237" y="1429876"/>
            <a:ext cx="8815526" cy="4694542"/>
          </a:xfrm>
        </p:spPr>
      </p:pic>
    </p:spTree>
    <p:extLst>
      <p:ext uri="{BB962C8B-B14F-4D97-AF65-F5344CB8AC3E}">
        <p14:creationId xmlns:p14="http://schemas.microsoft.com/office/powerpoint/2010/main" val="1550675948"/>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1123</Words>
  <Application>Microsoft Office PowerPoint</Application>
  <PresentationFormat>Widescreen</PresentationFormat>
  <Paragraphs>130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NSG Pilkington – University of Liverpool Machine Learning Project:  18/08/2020</vt:lpstr>
      <vt:lpstr>Conclusions from the 18/08/2020 meeting</vt:lpstr>
      <vt:lpstr>Conclusions from the 18/08/2020 meeting</vt:lpstr>
      <vt:lpstr>Input dataset constructed with previous inputs  (time lags)</vt:lpstr>
      <vt:lpstr>Input dataset constructed with previous inputs  (time lags)</vt:lpstr>
      <vt:lpstr>Input dataset constructed with previous inputs  (time lags)</vt:lpstr>
      <vt:lpstr>Input dataset constructed with previous inputs  (time lags)</vt:lpstr>
      <vt:lpstr>Feature analysis with no time-lag</vt:lpstr>
      <vt:lpstr>Feature analysis with no time-lag</vt:lpstr>
      <vt:lpstr>Feature analysis with no time-lag</vt:lpstr>
      <vt:lpstr>Feature analysis with different time lags</vt:lpstr>
      <vt:lpstr>Feature analysis with time lag = 4 hours</vt:lpstr>
      <vt:lpstr>Feature analysis with time lag = 15 hours</vt:lpstr>
      <vt:lpstr>Feature analysis with time lag = 24 hours</vt:lpstr>
      <vt:lpstr>Feature analysis with different time lags</vt:lpstr>
      <vt:lpstr>Thank you for your attention.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NSG Pilkington – University of Liverpool Machine Learning Project:  18/08/2020</dc:title>
  <dc:creator>Diego Echeverria</dc:creator>
  <cp:lastModifiedBy>Diego Echeverria</cp:lastModifiedBy>
  <cp:revision>50</cp:revision>
  <dcterms:created xsi:type="dcterms:W3CDTF">2020-08-17T12:26:42Z</dcterms:created>
  <dcterms:modified xsi:type="dcterms:W3CDTF">2020-08-21T14:25:57Z</dcterms:modified>
</cp:coreProperties>
</file>