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  <p:sldMasterId id="2147483714" r:id="rId5"/>
  </p:sldMasterIdLst>
  <p:notesMasterIdLst>
    <p:notesMasterId r:id="rId42"/>
  </p:notesMasterIdLst>
  <p:handoutMasterIdLst>
    <p:handoutMasterId r:id="rId43"/>
  </p:handoutMasterIdLst>
  <p:sldIdLst>
    <p:sldId id="256" r:id="rId6"/>
    <p:sldId id="855" r:id="rId7"/>
    <p:sldId id="838" r:id="rId8"/>
    <p:sldId id="839" r:id="rId9"/>
    <p:sldId id="840" r:id="rId10"/>
    <p:sldId id="841" r:id="rId11"/>
    <p:sldId id="842" r:id="rId12"/>
    <p:sldId id="843" r:id="rId13"/>
    <p:sldId id="848" r:id="rId14"/>
    <p:sldId id="844" r:id="rId15"/>
    <p:sldId id="845" r:id="rId16"/>
    <p:sldId id="846" r:id="rId17"/>
    <p:sldId id="854" r:id="rId18"/>
    <p:sldId id="849" r:id="rId19"/>
    <p:sldId id="850" r:id="rId20"/>
    <p:sldId id="847" r:id="rId21"/>
    <p:sldId id="851" r:id="rId22"/>
    <p:sldId id="852" r:id="rId23"/>
    <p:sldId id="707" r:id="rId24"/>
    <p:sldId id="712" r:id="rId25"/>
    <p:sldId id="708" r:id="rId26"/>
    <p:sldId id="713" r:id="rId27"/>
    <p:sldId id="715" r:id="rId28"/>
    <p:sldId id="714" r:id="rId29"/>
    <p:sldId id="716" r:id="rId30"/>
    <p:sldId id="820" r:id="rId31"/>
    <p:sldId id="831" r:id="rId32"/>
    <p:sldId id="821" r:id="rId33"/>
    <p:sldId id="828" r:id="rId34"/>
    <p:sldId id="825" r:id="rId35"/>
    <p:sldId id="823" r:id="rId36"/>
    <p:sldId id="824" r:id="rId37"/>
    <p:sldId id="826" r:id="rId38"/>
    <p:sldId id="832" r:id="rId39"/>
    <p:sldId id="833" r:id="rId40"/>
    <p:sldId id="6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855"/>
            <p14:sldId id="838"/>
            <p14:sldId id="839"/>
            <p14:sldId id="840"/>
            <p14:sldId id="841"/>
            <p14:sldId id="842"/>
            <p14:sldId id="843"/>
            <p14:sldId id="848"/>
            <p14:sldId id="844"/>
            <p14:sldId id="845"/>
            <p14:sldId id="846"/>
            <p14:sldId id="854"/>
            <p14:sldId id="849"/>
            <p14:sldId id="850"/>
            <p14:sldId id="847"/>
            <p14:sldId id="851"/>
            <p14:sldId id="852"/>
            <p14:sldId id="707"/>
            <p14:sldId id="712"/>
            <p14:sldId id="708"/>
            <p14:sldId id="713"/>
            <p14:sldId id="715"/>
            <p14:sldId id="714"/>
            <p14:sldId id="716"/>
            <p14:sldId id="820"/>
            <p14:sldId id="831"/>
            <p14:sldId id="821"/>
            <p14:sldId id="828"/>
            <p14:sldId id="825"/>
            <p14:sldId id="823"/>
            <p14:sldId id="824"/>
            <p14:sldId id="826"/>
            <p14:sldId id="832"/>
            <p14:sldId id="833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8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9"/>
    <a:srgbClr val="003300"/>
    <a:srgbClr val="A07111"/>
    <a:srgbClr val="B18A38"/>
    <a:srgbClr val="1F2B7D"/>
    <a:srgbClr val="002060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BC-3678-4E71-BE7E-CBB904C57919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1D51-4869-4F02-8CA2-B2CB1852F280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9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8EED-2596-4817-B3A5-7D72FF7F4AC7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6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F108-92BF-493E-B9A9-7CA49BE5AB42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05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BD6-FD9B-4B70-8AF2-7A3BD55FAE6A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9F06-4582-48D5-96DC-EB766029E31C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1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BDD-B4C4-4F20-B3F3-2C26F980FA2E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73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8BBC-C30A-49B5-AF75-32E5347ADEC8}" type="datetime1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00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E06-27F7-44D2-A0FC-5AB7908FB410}" type="datetime1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36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162-9D88-4613-8724-8CE1C00005DC}" type="datetime1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20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B9DA-8EAA-42B4-A8AE-F24BED350CAD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6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36C-EB7E-42E0-BBBA-5032E7750C2E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57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EF2E-7B4E-476D-995B-2B05CC625CAE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87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45AF-315C-4B30-9234-937045A2E0E1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98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762-B141-44A5-9FD5-7F40F96ECDCC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7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22-9BF3-43D9-AEFF-2005AA2A7E40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597-CDB1-4B3A-A5C9-D80A7D132F89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985D-36A0-4389-B5C9-24A0BB59A2C0}" type="datetime1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7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D389-030C-4EF5-85F8-68B3C1072924}" type="datetime1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2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C8F-00EB-4A12-B3B1-B06A74E85F25}" type="datetime1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A6F-73EC-4887-8EA8-E6788CAB1DF4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600-F7BB-467C-A83B-C76B86988EFA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43A-EDD3-4561-B5FA-AA3A5A944F36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E736-A140-4E41-A45D-A60AF21E3984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2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16/06/2021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Diego Echeverria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Sarini Jayasinghe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F7682-FF6A-415A-AB7F-0D40DA8D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80" y="1182696"/>
            <a:ext cx="5476240" cy="39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5058-C762-456F-93BE-4915AA5C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4" y="1261908"/>
            <a:ext cx="5308876" cy="3832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5A9AB4-8A06-47AE-954A-01F5B193D651}"/>
              </a:ext>
            </a:extLst>
          </p:cNvPr>
          <p:cNvSpPr txBox="1"/>
          <p:nvPr/>
        </p:nvSpPr>
        <p:spPr>
          <a:xfrm>
            <a:off x="619760" y="5262880"/>
            <a:ext cx="1036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Extending the training data to get more labelled points.</a:t>
            </a:r>
          </a:p>
        </p:txBody>
      </p:sp>
    </p:spTree>
    <p:extLst>
      <p:ext uri="{BB962C8B-B14F-4D97-AF65-F5344CB8AC3E}">
        <p14:creationId xmlns:p14="http://schemas.microsoft.com/office/powerpoint/2010/main" val="407415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AE9A3A9-1A79-4463-BAD7-1223CA0A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068"/>
            <a:ext cx="5957474" cy="426418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5E27A-0C1E-4100-B15B-7E9825BD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56" y="1105372"/>
            <a:ext cx="5428047" cy="3832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456046-CD44-493C-8B54-AD2C4E0B2C2A}"/>
              </a:ext>
            </a:extLst>
          </p:cNvPr>
          <p:cNvSpPr/>
          <p:nvPr/>
        </p:nvSpPr>
        <p:spPr>
          <a:xfrm>
            <a:off x="4099560" y="1191667"/>
            <a:ext cx="269240" cy="151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099F63-B024-4B32-AC10-8EEFE406113F}"/>
              </a:ext>
            </a:extLst>
          </p:cNvPr>
          <p:cNvCxnSpPr/>
          <p:nvPr/>
        </p:nvCxnSpPr>
        <p:spPr>
          <a:xfrm>
            <a:off x="4368800" y="1691640"/>
            <a:ext cx="1689256" cy="91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B1C47B1-FBD2-4D04-ACDA-5C7D367CF754}"/>
              </a:ext>
            </a:extLst>
          </p:cNvPr>
          <p:cNvSpPr/>
          <p:nvPr/>
        </p:nvSpPr>
        <p:spPr>
          <a:xfrm>
            <a:off x="7503160" y="2341880"/>
            <a:ext cx="1793240" cy="2179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A9354-6EF6-456A-95E6-8437AA7AEA46}"/>
              </a:ext>
            </a:extLst>
          </p:cNvPr>
          <p:cNvSpPr txBox="1"/>
          <p:nvPr/>
        </p:nvSpPr>
        <p:spPr>
          <a:xfrm>
            <a:off x="7447280" y="4932745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Should label?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5339A-909E-413C-AF33-51D227BBFA69}"/>
              </a:ext>
            </a:extLst>
          </p:cNvPr>
          <p:cNvSpPr txBox="1"/>
          <p:nvPr/>
        </p:nvSpPr>
        <p:spPr>
          <a:xfrm>
            <a:off x="350520" y="5435600"/>
            <a:ext cx="1137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labelling can’t get a bit subjective and could probably be improved.</a:t>
            </a:r>
          </a:p>
        </p:txBody>
      </p:sp>
    </p:spTree>
    <p:extLst>
      <p:ext uri="{BB962C8B-B14F-4D97-AF65-F5344CB8AC3E}">
        <p14:creationId xmlns:p14="http://schemas.microsoft.com/office/powerpoint/2010/main" val="73773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BBF5E-9E74-47B5-BA07-BE7AFA2F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068"/>
            <a:ext cx="5957474" cy="4264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07DBD-7BAA-4DB5-9066-B00885F6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74" y="1053068"/>
            <a:ext cx="5523117" cy="40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9E493-4443-4BF1-80E7-0242ADD15605}"/>
              </a:ext>
            </a:extLst>
          </p:cNvPr>
          <p:cNvSpPr txBox="1"/>
          <p:nvPr/>
        </p:nvSpPr>
        <p:spPr>
          <a:xfrm>
            <a:off x="157480" y="1473200"/>
            <a:ext cx="288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could train a classification algorithm to learn a decision boundary on this plot.</a:t>
            </a:r>
          </a:p>
          <a:p>
            <a:endParaRPr lang="en-GB" dirty="0"/>
          </a:p>
          <a:p>
            <a:r>
              <a:rPr lang="en-GB" dirty="0"/>
              <a:t>(Example of one of our classification algorithms – a GP in this case.)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1C448-53FA-4839-BA5B-673A1AAE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77" y="693827"/>
            <a:ext cx="6336464" cy="49541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5DF197-57AE-4EE5-8CD7-C4F8400A4C93}"/>
              </a:ext>
            </a:extLst>
          </p:cNvPr>
          <p:cNvCxnSpPr/>
          <p:nvPr/>
        </p:nvCxnSpPr>
        <p:spPr>
          <a:xfrm flipV="1">
            <a:off x="2824480" y="3235960"/>
            <a:ext cx="1214120" cy="264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6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47B1E-63A3-4CDE-A0B2-2CDEB2F8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94" y="1227574"/>
            <a:ext cx="6074160" cy="4402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C9E493-4443-4BF1-80E7-0242ADD15605}"/>
              </a:ext>
            </a:extLst>
          </p:cNvPr>
          <p:cNvSpPr txBox="1"/>
          <p:nvPr/>
        </p:nvSpPr>
        <p:spPr>
          <a:xfrm>
            <a:off x="157480" y="1473200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could train a classification algorithm to learn a decision boundary on this plot.</a:t>
            </a:r>
          </a:p>
          <a:p>
            <a:endParaRPr lang="en-GB" dirty="0"/>
          </a:p>
          <a:p>
            <a:r>
              <a:rPr lang="en-GB" dirty="0"/>
              <a:t>But we may as well try something simple first (i.e. a straightforward decision rule).</a:t>
            </a:r>
          </a:p>
        </p:txBody>
      </p:sp>
    </p:spTree>
    <p:extLst>
      <p:ext uri="{BB962C8B-B14F-4D97-AF65-F5344CB8AC3E}">
        <p14:creationId xmlns:p14="http://schemas.microsoft.com/office/powerpoint/2010/main" val="109535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EA82B-3C39-40C7-8698-F5F153CD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94" y="1227574"/>
            <a:ext cx="6074160" cy="4402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2AC34-51CD-48D6-B1DC-52A9EDA05A60}"/>
              </a:ext>
            </a:extLst>
          </p:cNvPr>
          <p:cNvSpPr txBox="1"/>
          <p:nvPr/>
        </p:nvSpPr>
        <p:spPr>
          <a:xfrm>
            <a:off x="157480" y="1473200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could train a classification algorithm to learn a decision boundary on this plot.</a:t>
            </a:r>
          </a:p>
          <a:p>
            <a:endParaRPr lang="en-GB" dirty="0"/>
          </a:p>
          <a:p>
            <a:r>
              <a:rPr lang="en-GB" dirty="0"/>
              <a:t>But we may as well try something simple first (i.e. a straightforward decision rule).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9D47DF-160A-45B9-8BE9-C84BDE10D254}"/>
              </a:ext>
            </a:extLst>
          </p:cNvPr>
          <p:cNvCxnSpPr/>
          <p:nvPr/>
        </p:nvCxnSpPr>
        <p:spPr>
          <a:xfrm>
            <a:off x="3812194" y="4109720"/>
            <a:ext cx="5369560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C93CBB-7FEC-4846-96E3-9AA20EB67CF2}"/>
              </a:ext>
            </a:extLst>
          </p:cNvPr>
          <p:cNvCxnSpPr>
            <a:cxnSpLocks/>
          </p:cNvCxnSpPr>
          <p:nvPr/>
        </p:nvCxnSpPr>
        <p:spPr>
          <a:xfrm flipV="1">
            <a:off x="5938520" y="1140868"/>
            <a:ext cx="0" cy="4116932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B1E29-2233-4DE6-A8CD-30419AA4FE03}"/>
              </a:ext>
            </a:extLst>
          </p:cNvPr>
          <p:cNvSpPr/>
          <p:nvPr/>
        </p:nvSpPr>
        <p:spPr>
          <a:xfrm>
            <a:off x="3898637" y="1314654"/>
            <a:ext cx="5174243" cy="2795056"/>
          </a:xfrm>
          <a:prstGeom prst="rect">
            <a:avLst/>
          </a:prstGeom>
          <a:solidFill>
            <a:srgbClr val="FF0000">
              <a:alpha val="12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9DE1F-E846-4957-AE52-FDBEF7942B16}"/>
              </a:ext>
            </a:extLst>
          </p:cNvPr>
          <p:cNvSpPr/>
          <p:nvPr/>
        </p:nvSpPr>
        <p:spPr>
          <a:xfrm>
            <a:off x="3898638" y="4109711"/>
            <a:ext cx="2039882" cy="1041410"/>
          </a:xfrm>
          <a:prstGeom prst="rect">
            <a:avLst/>
          </a:prstGeom>
          <a:solidFill>
            <a:srgbClr val="FF0000">
              <a:alpha val="12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21830-909E-417D-B89A-6944316CA77C}"/>
              </a:ext>
            </a:extLst>
          </p:cNvPr>
          <p:cNvSpPr txBox="1"/>
          <p:nvPr/>
        </p:nvSpPr>
        <p:spPr>
          <a:xfrm>
            <a:off x="9220200" y="1437640"/>
            <a:ext cx="255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example, only include if total fault density &lt; 5 and entropy &gt; 0.6.</a:t>
            </a:r>
          </a:p>
        </p:txBody>
      </p:sp>
    </p:spTree>
    <p:extLst>
      <p:ext uri="{BB962C8B-B14F-4D97-AF65-F5344CB8AC3E}">
        <p14:creationId xmlns:p14="http://schemas.microsoft.com/office/powerpoint/2010/main" val="3725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33B82-3D68-4898-9731-7F71D472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" y="1341120"/>
            <a:ext cx="5351185" cy="373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DA723-00BA-4C48-8F60-78049B97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075" y="1341120"/>
            <a:ext cx="5514725" cy="3787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197504-5854-4D30-8ADB-D4E1CF1E401C}"/>
              </a:ext>
            </a:extLst>
          </p:cNvPr>
          <p:cNvSpPr txBox="1"/>
          <p:nvPr/>
        </p:nvSpPr>
        <p:spPr>
          <a:xfrm>
            <a:off x="467360" y="5308600"/>
            <a:ext cx="109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when applied over two different time periods.</a:t>
            </a:r>
          </a:p>
        </p:txBody>
      </p:sp>
    </p:spTree>
    <p:extLst>
      <p:ext uri="{BB962C8B-B14F-4D97-AF65-F5344CB8AC3E}">
        <p14:creationId xmlns:p14="http://schemas.microsoft.com/office/powerpoint/2010/main" val="61496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0C92F-CEE3-4926-A4EF-51098965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972103"/>
            <a:ext cx="9149080" cy="5238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BD55E-40CF-421E-8B86-A5F70DFB1F3B}"/>
              </a:ext>
            </a:extLst>
          </p:cNvPr>
          <p:cNvSpPr txBox="1"/>
          <p:nvPr/>
        </p:nvSpPr>
        <p:spPr>
          <a:xfrm>
            <a:off x="9710420" y="1190542"/>
            <a:ext cx="218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July 2020 – Jan 2021.</a:t>
            </a:r>
          </a:p>
          <a:p>
            <a:endParaRPr lang="en-GB" dirty="0"/>
          </a:p>
          <a:p>
            <a:r>
              <a:rPr lang="en-GB" dirty="0"/>
              <a:t>Here the ‘To ignore’ points are just set equal to zero to create the green line.</a:t>
            </a:r>
          </a:p>
        </p:txBody>
      </p:sp>
    </p:spTree>
    <p:extLst>
      <p:ext uri="{BB962C8B-B14F-4D97-AF65-F5344CB8AC3E}">
        <p14:creationId xmlns:p14="http://schemas.microsoft.com/office/powerpoint/2010/main" val="37680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115B0-7DEE-4E33-A1C2-CFEC902F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63" y="1701450"/>
            <a:ext cx="5933837" cy="4145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5CED8F-E4AF-47BD-AE02-746CF8315C78}"/>
              </a:ext>
            </a:extLst>
          </p:cNvPr>
          <p:cNvSpPr txBox="1"/>
          <p:nvPr/>
        </p:nvSpPr>
        <p:spPr>
          <a:xfrm>
            <a:off x="416560" y="873760"/>
            <a:ext cx="113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best way to deal with the red points?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67A4C-B597-46CC-982A-FD05A3E3DB6A}"/>
              </a:ext>
            </a:extLst>
          </p:cNvPr>
          <p:cNvSpPr txBox="1"/>
          <p:nvPr/>
        </p:nvSpPr>
        <p:spPr>
          <a:xfrm>
            <a:off x="228600" y="2092960"/>
            <a:ext cx="2448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fault density and low entropy – perhaps we can replace readings from the offending module with the average across the remaining modules?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ED002-EE72-47C6-9324-71C709275501}"/>
              </a:ext>
            </a:extLst>
          </p:cNvPr>
          <p:cNvSpPr/>
          <p:nvPr/>
        </p:nvSpPr>
        <p:spPr>
          <a:xfrm>
            <a:off x="4318000" y="1701450"/>
            <a:ext cx="370840" cy="355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28F16-B8C3-4E01-89EC-78039E120392}"/>
              </a:ext>
            </a:extLst>
          </p:cNvPr>
          <p:cNvCxnSpPr/>
          <p:nvPr/>
        </p:nvCxnSpPr>
        <p:spPr>
          <a:xfrm flipV="1">
            <a:off x="2545080" y="2423160"/>
            <a:ext cx="1727200" cy="299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A26884-59F6-4CFD-B402-F7E85D0EFD35}"/>
              </a:ext>
            </a:extLst>
          </p:cNvPr>
          <p:cNvSpPr txBox="1"/>
          <p:nvPr/>
        </p:nvSpPr>
        <p:spPr>
          <a:xfrm>
            <a:off x="8839200" y="1743115"/>
            <a:ext cx="244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Fault density readings that are equal to (or very close to) zero and have high entropy.</a:t>
            </a:r>
          </a:p>
          <a:p>
            <a:endParaRPr lang="en-GB" dirty="0"/>
          </a:p>
          <a:p>
            <a:r>
              <a:rPr lang="en-GB" dirty="0"/>
              <a:t>Perhaps replace these with the previous value?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150B7-5BD3-4481-B3C4-85371C4A2454}"/>
              </a:ext>
            </a:extLst>
          </p:cNvPr>
          <p:cNvSpPr/>
          <p:nvPr/>
        </p:nvSpPr>
        <p:spPr>
          <a:xfrm>
            <a:off x="7421880" y="2946400"/>
            <a:ext cx="421640" cy="236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6A1976-40BC-4AAD-BCF3-E4B27D238CBF}"/>
              </a:ext>
            </a:extLst>
          </p:cNvPr>
          <p:cNvCxnSpPr/>
          <p:nvPr/>
        </p:nvCxnSpPr>
        <p:spPr>
          <a:xfrm flipH="1">
            <a:off x="7904480" y="3271520"/>
            <a:ext cx="934720" cy="157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0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GP: Relevant input comparison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0649" y="981757"/>
          <a:ext cx="5023263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451">
                <a:tc>
                  <a:txBody>
                    <a:bodyPr/>
                    <a:lstStyle/>
                    <a:p>
                      <a:r>
                        <a:rPr lang="en-US" sz="1050" dirty="0"/>
                        <a:t>Inputs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Relevance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/>
                        <a:t>10279 Canal Temp. Control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1.29692822e+07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2922 Closed Bottom Temperature - Downstream Working End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5.90208783e-01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2913 Closed Bottom Temperature - Port 1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1.88644639e+00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2918 Closed Bottom Temperature - Port 6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2.53016657e+00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/>
                        <a:t>2921 Closed Bottom Temperature - Upstream Working End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4.01497482e+06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1650 Combustion Air Temperature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6.70581206e+06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10091 Furnace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1.07234578e+00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15119 Furnace Pressure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7.31755158e+00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/>
                        <a:t>9393 Glass Level Control (OP)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8.89175497e+06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7546 Open Crown Temperature - Port 1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1.53359477e+00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/>
                        <a:t>7746 Open Crown Temperature - Port 2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2.32852629e+06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7673 Open Crown Temperature - Port 5 (PV)</a:t>
                      </a:r>
                      <a:endParaRPr lang="en-GB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7.52222678e+06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7483 Open Crown Temperature - Port 6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1.36922676e+00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10271 Open Crown Temperature - Upstream Refiner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1.17411183e+00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/>
                        <a:t>7520 Open Crown Temperature - Upstream Working End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9.08598670e+06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9400 Port 2 Gas Flow (SP)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7.60579741e-01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/>
                        <a:t>9282 Tweel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4.29270772e+06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r>
                        <a:rPr lang="en-GB" sz="1050" dirty="0"/>
                        <a:t>11384 Wobbe Index (Incoming Gas)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5.21612825e+06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4551" y="1001056"/>
          <a:ext cx="5201393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940">
                <a:tc>
                  <a:txBody>
                    <a:bodyPr/>
                    <a:lstStyle/>
                    <a:p>
                      <a:r>
                        <a:rPr lang="en-US" sz="1050" dirty="0"/>
                        <a:t>Inputs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Relevance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/>
                        <a:t>10279 Canal Temp. Control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2.32525817e+05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2922 Closed Bottom Temperature - Downstream Working End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6.58910088e-01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2913 Closed Bottom Temperature - Port 1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3.21284597e+00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2918 Closed Bottom Temperature - Port 6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4.46250792e+04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2921 Closed Bottom Temperature - Upstream Working End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1.04850351e+00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1650 Combustion Air Temperature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1.09405581e+05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10091 Furnace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9.76303076e-01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/>
                        <a:t>15119 Furnace Pressure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1.14024371e+05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/>
                        <a:t>9393 Glass Level Control (OP)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1.65652342e+05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7546 Open Crown Temperature - Port 1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3.09356255e+00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7746 Open Crown Temperature - Port 2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1.39029705e+00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7673 Open Crown Temperature - Port 5 (PV)</a:t>
                      </a:r>
                      <a:endParaRPr lang="en-GB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7.64842189e+04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7483 Open Crown Temperature - Port 6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1.28555971e+00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10271 Open Crown Temperature - Upstream Refiner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3.78308169e+04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/>
                        <a:t>7520 Open Crown Temperature - Upstream Working End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1.20256439e+05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9400 Port 2 Gas Flow (SP)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6.53676451e-01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/>
                        <a:t>9282 Tweel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6.73636952e+04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6940">
                <a:tc>
                  <a:txBody>
                    <a:bodyPr/>
                    <a:lstStyle/>
                    <a:p>
                      <a:r>
                        <a:rPr lang="en-GB" sz="1050" dirty="0"/>
                        <a:t>11384 Wobbe Index (Incoming Gas)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9.33809277e+04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427512" y="2149433"/>
            <a:ext cx="32063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46518" y="3922816"/>
            <a:ext cx="32063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7512" y="4682836"/>
            <a:ext cx="32063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66311" y="2392879"/>
            <a:ext cx="32063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0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88498-E660-48D9-9132-C0D83FBB82B3}"/>
              </a:ext>
            </a:extLst>
          </p:cNvPr>
          <p:cNvSpPr txBox="1"/>
          <p:nvPr/>
        </p:nvSpPr>
        <p:spPr>
          <a:xfrm>
            <a:off x="516890" y="1287780"/>
            <a:ext cx="10459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ISRA 5D Scanner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GP inputs &amp;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800" dirty="0">
                <a:cs typeface="Arial" panose="020B0604020202020204" pitchFamily="34" charset="0"/>
              </a:rPr>
              <a:t>PCA with random inputs</a:t>
            </a:r>
            <a:endParaRPr lang="en-GB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Upskilling: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learn ‘online’?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actually is a Neural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 Gaussian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does PCA 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Shannon Entropy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06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GP: Correlation between main inputs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8" r="15768"/>
          <a:stretch/>
        </p:blipFill>
        <p:spPr bwMode="auto">
          <a:xfrm>
            <a:off x="1179078" y="1508167"/>
            <a:ext cx="7703665" cy="464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0" y="2850078"/>
            <a:ext cx="27431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Absolute values of correlation coefficients indicated using a colour bar varying from 0-1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59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GP: Correlation between main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641" y="1121054"/>
            <a:ext cx="336071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Threshold = 0.4</a:t>
            </a:r>
            <a:endParaRPr lang="en-GB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r="14961" b="8154"/>
          <a:stretch/>
        </p:blipFill>
        <p:spPr bwMode="auto">
          <a:xfrm>
            <a:off x="1158581" y="1586339"/>
            <a:ext cx="7829064" cy="426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85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GP: Correlation between main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641" y="1121054"/>
            <a:ext cx="336071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Threshold = 0.4</a:t>
            </a:r>
            <a:endParaRPr lang="en-GB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r="14961" b="8154"/>
          <a:stretch/>
        </p:blipFill>
        <p:spPr bwMode="auto">
          <a:xfrm>
            <a:off x="1158581" y="1586339"/>
            <a:ext cx="7829064" cy="426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69824" y="2761013"/>
            <a:ext cx="421574" cy="421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91003" y="3982192"/>
            <a:ext cx="421574" cy="421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84770" y="4575959"/>
            <a:ext cx="421574" cy="421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9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GP: Correlation between combined signals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r="15657" b="8484"/>
          <a:stretch/>
        </p:blipFill>
        <p:spPr bwMode="auto">
          <a:xfrm>
            <a:off x="1390676" y="1401290"/>
            <a:ext cx="7492065" cy="443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87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GP: Correlation between combined signals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r="15555" b="7024"/>
          <a:stretch/>
        </p:blipFill>
        <p:spPr bwMode="auto">
          <a:xfrm>
            <a:off x="1365662" y="1708990"/>
            <a:ext cx="7564582" cy="453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20641" y="1121054"/>
            <a:ext cx="336071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Threshold = 0.4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4074229" y="2238501"/>
            <a:ext cx="421574" cy="421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55771" y="3455719"/>
            <a:ext cx="710542" cy="69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64234" y="4399808"/>
            <a:ext cx="670956" cy="635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721434" y="4845132"/>
            <a:ext cx="1093520" cy="1078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4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GP: Plotting relevant inputs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48" y="1528162"/>
            <a:ext cx="6578931" cy="445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41399" y="931906"/>
            <a:ext cx="924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Highly relevant inputs identified using GP automatic relevance determination </a:t>
            </a:r>
            <a:endParaRPr lang="en-GB" dirty="0"/>
          </a:p>
        </p:txBody>
      </p:sp>
      <p:cxnSp>
        <p:nvCxnSpPr>
          <p:cNvPr id="3" name="Straight Arrow Connector 2"/>
          <p:cNvCxnSpPr>
            <a:stCxn id="15" idx="1"/>
          </p:cNvCxnSpPr>
          <p:nvPr/>
        </p:nvCxnSpPr>
        <p:spPr>
          <a:xfrm flipH="1">
            <a:off x="7600209" y="3574334"/>
            <a:ext cx="1769422" cy="831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69631" y="2835670"/>
            <a:ext cx="214943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Identified relevant inputs are quite similar to the inputs identified in previous runs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43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270" y="1085850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Furnace fault density in the training data</a:t>
            </a:r>
            <a:endParaRPr lang="en-GB" sz="2800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F3C7DB5-D743-41B1-8279-E34366C3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44" y="961227"/>
            <a:ext cx="8925112" cy="49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BE1C150-CFD5-420B-B883-6D8F0F77B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r="8861"/>
          <a:stretch/>
        </p:blipFill>
        <p:spPr>
          <a:xfrm>
            <a:off x="1708170" y="1261407"/>
            <a:ext cx="6337996" cy="46496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data (18/05/2021 to 28/05/2021)</a:t>
            </a:r>
            <a:endParaRPr lang="en-GB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A0EA1E-39CC-42C2-B94D-7FA956907451}"/>
              </a:ext>
            </a:extLst>
          </p:cNvPr>
          <p:cNvGraphicFramePr>
            <a:graphicFrameLocks noGrp="1"/>
          </p:cNvGraphicFramePr>
          <p:nvPr/>
        </p:nvGraphicFramePr>
        <p:xfrm>
          <a:off x="8531442" y="3014409"/>
          <a:ext cx="2132121" cy="2498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977">
                  <a:extLst>
                    <a:ext uri="{9D8B030D-6E8A-4147-A177-3AD203B41FA5}">
                      <a16:colId xmlns:a16="http://schemas.microsoft.com/office/drawing/2014/main" val="796157567"/>
                    </a:ext>
                  </a:extLst>
                </a:gridCol>
                <a:gridCol w="887191">
                  <a:extLst>
                    <a:ext uri="{9D8B030D-6E8A-4147-A177-3AD203B41FA5}">
                      <a16:colId xmlns:a16="http://schemas.microsoft.com/office/drawing/2014/main" val="1310704428"/>
                    </a:ext>
                  </a:extLst>
                </a:gridCol>
                <a:gridCol w="829953">
                  <a:extLst>
                    <a:ext uri="{9D8B030D-6E8A-4147-A177-3AD203B41FA5}">
                      <a16:colId xmlns:a16="http://schemas.microsoft.com/office/drawing/2014/main" val="2970855549"/>
                    </a:ext>
                  </a:extLst>
                </a:gridCol>
              </a:tblGrid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Day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From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To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7854693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18/05/2021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19/05/2021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9557822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19/05/2021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20/05/2021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664449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20/05/2021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21/05/2021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4339143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4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21/05/2021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22/05/2021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1091448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5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23/05/2021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24/05/2021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9758854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24/05/2021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25/05/2021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0236857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25/05/2021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26/05/2021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6187424"/>
                  </a:ext>
                </a:extLst>
              </a:tr>
              <a:tr h="2776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8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26/05/2021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>
                          <a:effectLst/>
                        </a:rPr>
                        <a:t>27/05/2021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900135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5FBA-5C5A-4BB6-A838-99E3C6679766}"/>
              </a:ext>
            </a:extLst>
          </p:cNvPr>
          <p:cNvGraphicFramePr>
            <a:graphicFrameLocks noGrp="1"/>
          </p:cNvGraphicFramePr>
          <p:nvPr/>
        </p:nvGraphicFramePr>
        <p:xfrm>
          <a:off x="8542536" y="3014409"/>
          <a:ext cx="2692400" cy="264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31088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1450220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47889644"/>
                    </a:ext>
                  </a:extLst>
                </a:gridCol>
              </a:tblGrid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Day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From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To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8209849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18/05/2021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19/05/2021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2055230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19/05/2021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20/05/2021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0781302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20/05/2021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21/05/2021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559083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21/05/2021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22/05/2021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7440686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23/05/2021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24/05/2021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5386588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24/05/2021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25/05/2021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1751524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25/05/2021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26/05/2021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1464253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26/05/2021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27/05/2021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9331036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27/05/2021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28/05/2021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0912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32B552-2383-44CD-A15B-F17FA60A9006}"/>
              </a:ext>
            </a:extLst>
          </p:cNvPr>
          <p:cNvSpPr txBox="1"/>
          <p:nvPr/>
        </p:nvSpPr>
        <p:spPr>
          <a:xfrm>
            <a:off x="5653039" y="3519662"/>
            <a:ext cx="56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1919FF"/>
                </a:solidFill>
              </a:rPr>
              <a:t>4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303D07B-A4DE-4D3E-A038-E1D85D6F9D66}"/>
              </a:ext>
            </a:extLst>
          </p:cNvPr>
          <p:cNvGraphicFramePr>
            <a:graphicFrameLocks noGrp="1"/>
          </p:cNvGraphicFramePr>
          <p:nvPr/>
        </p:nvGraphicFramePr>
        <p:xfrm>
          <a:off x="8542536" y="3014409"/>
          <a:ext cx="2692400" cy="291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31088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1450220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47889644"/>
                    </a:ext>
                  </a:extLst>
                </a:gridCol>
              </a:tblGrid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Day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From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To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8209849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18/05/2021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19/05/2021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2055230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19/05/2021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20/05/2021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0781302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20/05/2021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21/05/2021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559083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21/05/2021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>
                          <a:effectLst/>
                        </a:rPr>
                        <a:t>22/05/2021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7440686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22/05/2021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23/05/2021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5386588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23/05/2021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24/05/2021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1751524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24/05/2021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25/05/2021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1464253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25/05/2021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26/05/2021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9331036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26/05/2021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27/05/2021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091292"/>
                  </a:ext>
                </a:extLst>
              </a:tr>
              <a:tr h="264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27/05/2021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u="none" strike="noStrike" dirty="0">
                          <a:effectLst/>
                        </a:rPr>
                        <a:t>28/05/2021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7495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9C8DB68-F936-4BEB-A936-DEA6496047EF}"/>
              </a:ext>
            </a:extLst>
          </p:cNvPr>
          <p:cNvSpPr txBox="1"/>
          <p:nvPr/>
        </p:nvSpPr>
        <p:spPr>
          <a:xfrm>
            <a:off x="4964463" y="3093725"/>
            <a:ext cx="56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21D8A-D9C5-4F65-A262-60E109B2705E}"/>
              </a:ext>
            </a:extLst>
          </p:cNvPr>
          <p:cNvSpPr txBox="1"/>
          <p:nvPr/>
        </p:nvSpPr>
        <p:spPr>
          <a:xfrm>
            <a:off x="4504309" y="2695709"/>
            <a:ext cx="56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FED01-9D3C-40BF-8B69-1160C49AAA19}"/>
              </a:ext>
            </a:extLst>
          </p:cNvPr>
          <p:cNvSpPr txBox="1"/>
          <p:nvPr/>
        </p:nvSpPr>
        <p:spPr>
          <a:xfrm>
            <a:off x="4035272" y="2794843"/>
            <a:ext cx="56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33171-8303-45B9-A566-4D0066163665}"/>
              </a:ext>
            </a:extLst>
          </p:cNvPr>
          <p:cNvSpPr txBox="1"/>
          <p:nvPr/>
        </p:nvSpPr>
        <p:spPr>
          <a:xfrm>
            <a:off x="3610625" y="2689794"/>
            <a:ext cx="56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8B6E24-CA87-46ED-A940-2A3E20E926DA}"/>
              </a:ext>
            </a:extLst>
          </p:cNvPr>
          <p:cNvSpPr txBox="1"/>
          <p:nvPr/>
        </p:nvSpPr>
        <p:spPr>
          <a:xfrm>
            <a:off x="2910764" y="3028626"/>
            <a:ext cx="56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1919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249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408"/>
            <a:ext cx="10515600" cy="353965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 and Manipulated variables</a:t>
            </a:r>
            <a:endParaRPr lang="en-GB" sz="2800" dirty="0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25525" y="1880114"/>
            <a:ext cx="10140949" cy="3097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Manipulated Variables. These are manually controlled variables directly available to suggestive tool.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MV (Indirect)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These are manipulated variables, but indirectly controlled by an existing PID controller. For example, port combustion air flows.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CV (Auto)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These are controlled variables as part of existing PID control loops. These may be available to the suggestive tool for setpoint adjustments. For example, canal temperature.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Controlled Variables. These are the furnace variables that will be affected because of a change of MV, MV (Indirect), CV (Auto) and UV.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UV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Uncontrolled Variables. These are input variables we have little or no influence over. For example, wind speed.</a:t>
            </a:r>
            <a:endParaRPr lang="en-US" sz="1600" b="0" i="0" dirty="0">
              <a:solidFill>
                <a:srgbClr val="212121"/>
              </a:solidFill>
              <a:effectLst/>
              <a:latin typeface="wf_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6441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408"/>
            <a:ext cx="10515600" cy="353965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 and Manipulated variables</a:t>
            </a:r>
            <a:endParaRPr lang="en-GB" sz="2800" dirty="0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25525" y="1880114"/>
            <a:ext cx="1014094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Manipulated Variables. These are manually controlled variables directly available to suggestive tool.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Calibri" panose="020F0502020204030204" pitchFamily="34" charset="0"/>
              </a:rPr>
              <a:t>We only have 2, Calculated Cullet Ratio and Port 2 Gas Flow</a:t>
            </a:r>
            <a:endParaRPr lang="en-US" sz="16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MV (Indirect)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These are manipulated variables, but indirectly controlled by an existing PID controller. For example, port combustion air flows.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CV (Auto)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These are controlled variables as part of existing PID control loops. These may be available to the suggestive tool for setpoint adjustments. For example, canal temperature.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Controlled Variables. These are the furnace variables that will be affected because of a change of MV, MV (Indirect), CV (Auto) and UV.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UV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Uncontrolled Variables. These are input variables we have little or no influence over. For example, wind speed.</a:t>
            </a:r>
            <a:endParaRPr lang="en-US" sz="1600" b="0" i="0" dirty="0">
              <a:solidFill>
                <a:srgbClr val="212121"/>
              </a:solidFill>
              <a:effectLst/>
              <a:latin typeface="wf_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273902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40412-0BFF-4DA3-84B2-F1816FDC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0" y="1711097"/>
            <a:ext cx="5244626" cy="3820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B855F-BAF8-49DB-ABDF-9132DEB0B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5" y="1326743"/>
            <a:ext cx="4185041" cy="3075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C1B7B2-7C56-4F33-A65C-40804F299280}"/>
              </a:ext>
            </a:extLst>
          </p:cNvPr>
          <p:cNvSpPr txBox="1"/>
          <p:nvPr/>
        </p:nvSpPr>
        <p:spPr>
          <a:xfrm>
            <a:off x="6410960" y="1294824"/>
            <a:ext cx="5244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 concatenated all of the individual module readings into a single long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(robust) definition of an outlier (median + 1.5IQR) will exclude a lot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are probably skewed by, for example, modules 0 and 4 (which are mostly zeros).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 adopted a module-by-module approach instead.</a:t>
            </a:r>
          </a:p>
        </p:txBody>
      </p:sp>
    </p:spTree>
    <p:extLst>
      <p:ext uri="{BB962C8B-B14F-4D97-AF65-F5344CB8AC3E}">
        <p14:creationId xmlns:p14="http://schemas.microsoft.com/office/powerpoint/2010/main" val="391567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Manipulated variables</a:t>
            </a:r>
            <a:endParaRPr lang="en-GB" sz="2800" dirty="0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E97F29F2-CBFC-46B5-8ADF-1E5DA426F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t="11114" r="9506" b="6599"/>
          <a:stretch/>
        </p:blipFill>
        <p:spPr>
          <a:xfrm>
            <a:off x="2068496" y="1127464"/>
            <a:ext cx="7625919" cy="48605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CB0149-71BC-4F6D-8988-53C90425FD1A}"/>
              </a:ext>
            </a:extLst>
          </p:cNvPr>
          <p:cNvSpPr txBox="1"/>
          <p:nvPr/>
        </p:nvSpPr>
        <p:spPr>
          <a:xfrm>
            <a:off x="9818703" y="1127464"/>
            <a:ext cx="2254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Time-lags:</a:t>
            </a:r>
          </a:p>
          <a:p>
            <a:endParaRPr lang="en-GB" dirty="0"/>
          </a:p>
          <a:p>
            <a:r>
              <a:rPr lang="en-GB" dirty="0"/>
              <a:t>10425 Calculated Cullet Ratio = 24h</a:t>
            </a:r>
          </a:p>
          <a:p>
            <a:endParaRPr lang="en-GB" dirty="0"/>
          </a:p>
          <a:p>
            <a:r>
              <a:rPr lang="en-GB" dirty="0"/>
              <a:t>9400 Port 2 Gas Flow (SP) = 24h</a:t>
            </a:r>
          </a:p>
        </p:txBody>
      </p:sp>
    </p:spTree>
    <p:extLst>
      <p:ext uri="{BB962C8B-B14F-4D97-AF65-F5344CB8AC3E}">
        <p14:creationId xmlns:p14="http://schemas.microsoft.com/office/powerpoint/2010/main" val="383934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Manipulated variables</a:t>
            </a:r>
            <a:endParaRPr lang="en-GB" sz="2800" dirty="0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E97F29F2-CBFC-46B5-8ADF-1E5DA426F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t="11114" r="9506" b="6599"/>
          <a:stretch/>
        </p:blipFill>
        <p:spPr>
          <a:xfrm>
            <a:off x="2068496" y="1127464"/>
            <a:ext cx="7625919" cy="48605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CB0149-71BC-4F6D-8988-53C90425FD1A}"/>
              </a:ext>
            </a:extLst>
          </p:cNvPr>
          <p:cNvSpPr txBox="1"/>
          <p:nvPr/>
        </p:nvSpPr>
        <p:spPr>
          <a:xfrm>
            <a:off x="9818703" y="1127464"/>
            <a:ext cx="2254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Time-lags:</a:t>
            </a:r>
          </a:p>
          <a:p>
            <a:endParaRPr lang="en-GB" dirty="0"/>
          </a:p>
          <a:p>
            <a:r>
              <a:rPr lang="en-GB" dirty="0"/>
              <a:t>10425 Calculated Cullet Ratio = 24h</a:t>
            </a:r>
          </a:p>
          <a:p>
            <a:endParaRPr lang="en-GB" dirty="0"/>
          </a:p>
          <a:p>
            <a:r>
              <a:rPr lang="en-GB" dirty="0"/>
              <a:t>9400 Port 2 Gas Flow (SP) = 24h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729EE-8A83-41A4-AA59-CA91EA388A2D}"/>
              </a:ext>
            </a:extLst>
          </p:cNvPr>
          <p:cNvSpPr/>
          <p:nvPr/>
        </p:nvSpPr>
        <p:spPr>
          <a:xfrm>
            <a:off x="4722920" y="3158789"/>
            <a:ext cx="523783" cy="1954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C6695-3FC0-4519-A58C-9BA2F8EFBF34}"/>
              </a:ext>
            </a:extLst>
          </p:cNvPr>
          <p:cNvSpPr txBox="1"/>
          <p:nvPr/>
        </p:nvSpPr>
        <p:spPr>
          <a:xfrm>
            <a:off x="5379868" y="4536489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830436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Manipulated variables</a:t>
            </a:r>
            <a:endParaRPr lang="en-GB" sz="2800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F3F3380-81A9-403B-A428-9483CCAC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10865" r="9547" b="9327"/>
          <a:stretch/>
        </p:blipFill>
        <p:spPr>
          <a:xfrm>
            <a:off x="1879106" y="1009834"/>
            <a:ext cx="8433787" cy="48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01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Varying: Calculated Cullet Ratio and Port 2 Gas Flow (SP)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8594A-3F43-4A6B-8C2A-1CBC9587A2A8}"/>
              </a:ext>
            </a:extLst>
          </p:cNvPr>
          <p:cNvSpPr txBox="1"/>
          <p:nvPr/>
        </p:nvSpPr>
        <p:spPr>
          <a:xfrm>
            <a:off x="1152986" y="4800736"/>
            <a:ext cx="98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Assuming the MV(indirect), CV(Auto), CV and UV tags remain constant, we randomly vary the Calculated Cullet Ratio and Port 2 Gas Flow using the last day of data that is outside a known furnace state (From  2021-05-27  to  2021-05-28).</a:t>
            </a:r>
          </a:p>
          <a:p>
            <a:endParaRPr lang="en-GB" dirty="0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25525" y="1283355"/>
            <a:ext cx="10140949" cy="3097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Manipulated Variables. These are manually controlled variables directly available to suggestive tool.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MV (Indirect)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These are manipulated variables, but indirectly controlled by an existing PID controller. For example, port combustion air flows.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CV (Auto)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These are controlled variables as part of existing PID control loops. These may be available to the suggestive tool for setpoint adjustments. For example, canal temperature.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Controlled Variables. These are the furnace variables that will be affected because of a change of MV, MV (Indirect), CV (Auto) and UV.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wf_segoe-ui_norm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UV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– Uncontrolled Variables. These are input variables we have little or no influence over. For example, wind speed.</a:t>
            </a:r>
            <a:endParaRPr lang="en-US" sz="1600" b="0" i="0" dirty="0">
              <a:solidFill>
                <a:srgbClr val="212121"/>
              </a:solidFill>
              <a:effectLst/>
              <a:latin typeface="wf_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345115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Varying: Calculated Cullet Ratio and Port 2 Gas Flow (SP)</a:t>
            </a:r>
            <a:endParaRPr lang="en-GB" sz="2800" dirty="0"/>
          </a:p>
        </p:txBody>
      </p:sp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415CBE30-B8D7-491F-A226-14D2F857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1" y="1189350"/>
            <a:ext cx="11252778" cy="47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36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Varying: Calculated Cullet Ratio and Port 2 Gas Flow (SP)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CBE30-B8D7-491F-A226-14D2F857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01" y="1189350"/>
            <a:ext cx="10419398" cy="47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8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8A2BB-48B9-4FEC-90C6-7AB1E219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5" y="1417320"/>
            <a:ext cx="5408727" cy="4277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FEAD3-1B4A-4507-B762-3A113CD7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24" y="1117600"/>
            <a:ext cx="4812983" cy="3661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E4A75-786A-489F-9661-21484A2FF43C}"/>
              </a:ext>
            </a:extLst>
          </p:cNvPr>
          <p:cNvSpPr txBox="1"/>
          <p:nvPr/>
        </p:nvSpPr>
        <p:spPr>
          <a:xfrm>
            <a:off x="6410960" y="1294824"/>
            <a:ext cx="5244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 just looking at individual modules we are still removing a lot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Tried to remove fault density values that are equal to zero before calculating signal statistics but this didn’t make much difference.</a:t>
            </a:r>
          </a:p>
        </p:txBody>
      </p:sp>
    </p:spTree>
    <p:extLst>
      <p:ext uri="{BB962C8B-B14F-4D97-AF65-F5344CB8AC3E}">
        <p14:creationId xmlns:p14="http://schemas.microsoft.com/office/powerpoint/2010/main" val="292379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6EB78-5270-46F9-B914-5DDA13E2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19" y="1130844"/>
            <a:ext cx="6323021" cy="44380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1E7E0-F814-4944-AFC6-2E0077C43A1B}"/>
              </a:ext>
            </a:extLst>
          </p:cNvPr>
          <p:cNvSpPr txBox="1"/>
          <p:nvPr/>
        </p:nvSpPr>
        <p:spPr>
          <a:xfrm>
            <a:off x="243840" y="584735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plotted against date 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B59BAE-01C3-4A7C-A6C7-5B5371834BDE}"/>
              </a:ext>
            </a:extLst>
          </p:cNvPr>
          <p:cNvCxnSpPr>
            <a:cxnSpLocks/>
          </p:cNvCxnSpPr>
          <p:nvPr/>
        </p:nvCxnSpPr>
        <p:spPr>
          <a:xfrm flipV="1">
            <a:off x="3215640" y="5349240"/>
            <a:ext cx="767080" cy="721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91BD5D-589E-45E8-853B-C9E00D5D04A1}"/>
              </a:ext>
            </a:extLst>
          </p:cNvPr>
          <p:cNvSpPr txBox="1"/>
          <p:nvPr/>
        </p:nvSpPr>
        <p:spPr>
          <a:xfrm>
            <a:off x="0" y="3349877"/>
            <a:ext cx="263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Module no. now correct (was the wrong way around in the previous presentation)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0817A-F13F-49A8-A111-FC2EE9E67E8E}"/>
              </a:ext>
            </a:extLst>
          </p:cNvPr>
          <p:cNvCxnSpPr/>
          <p:nvPr/>
        </p:nvCxnSpPr>
        <p:spPr>
          <a:xfrm flipV="1">
            <a:off x="1615440" y="4135120"/>
            <a:ext cx="1209040" cy="269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20881E-DC5B-4B6B-8EAC-82C3B646B869}"/>
              </a:ext>
            </a:extLst>
          </p:cNvPr>
          <p:cNvSpPr txBox="1"/>
          <p:nvPr/>
        </p:nvSpPr>
        <p:spPr>
          <a:xfrm>
            <a:off x="3393440" y="526951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dips are all equal to zero, so easy to identify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6B27F3-70C0-473B-9D29-80D1EAD9C35A}"/>
              </a:ext>
            </a:extLst>
          </p:cNvPr>
          <p:cNvSpPr/>
          <p:nvPr/>
        </p:nvSpPr>
        <p:spPr>
          <a:xfrm>
            <a:off x="5303520" y="2560320"/>
            <a:ext cx="431800" cy="375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1A3CBD-4B23-4F4F-806B-7AB987D1785D}"/>
              </a:ext>
            </a:extLst>
          </p:cNvPr>
          <p:cNvCxnSpPr>
            <a:endCxn id="19" idx="0"/>
          </p:cNvCxnSpPr>
          <p:nvPr/>
        </p:nvCxnSpPr>
        <p:spPr>
          <a:xfrm flipH="1">
            <a:off x="5519420" y="896283"/>
            <a:ext cx="281940" cy="1664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6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938BD-1399-4E2E-8B69-5E2615AE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19" y="1130844"/>
            <a:ext cx="6323021" cy="4438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0A391B-9D19-456B-94F0-53F1347FA731}"/>
              </a:ext>
            </a:extLst>
          </p:cNvPr>
          <p:cNvSpPr/>
          <p:nvPr/>
        </p:nvSpPr>
        <p:spPr>
          <a:xfrm>
            <a:off x="5120640" y="1066800"/>
            <a:ext cx="182880" cy="384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89A5C-2F4E-4851-8EC9-9480B63E11A7}"/>
              </a:ext>
            </a:extLst>
          </p:cNvPr>
          <p:cNvSpPr/>
          <p:nvPr/>
        </p:nvSpPr>
        <p:spPr>
          <a:xfrm>
            <a:off x="7862261" y="1066800"/>
            <a:ext cx="182880" cy="384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06BBB-645B-48A2-BDEC-9BC71E08D1B2}"/>
              </a:ext>
            </a:extLst>
          </p:cNvPr>
          <p:cNvSpPr txBox="1"/>
          <p:nvPr/>
        </p:nvSpPr>
        <p:spPr>
          <a:xfrm>
            <a:off x="2113280" y="5433020"/>
            <a:ext cx="786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Clearly these two readings are different – the first looks real while the second looks like something we should ignore. Similar magnitudes but the second is less uniformly distributed across the ribbon.</a:t>
            </a:r>
          </a:p>
        </p:txBody>
      </p:sp>
    </p:spTree>
    <p:extLst>
      <p:ext uri="{BB962C8B-B14F-4D97-AF65-F5344CB8AC3E}">
        <p14:creationId xmlns:p14="http://schemas.microsoft.com/office/powerpoint/2010/main" val="16033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FA0D0-27B5-42BB-BBFA-39891532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33" y="1163320"/>
            <a:ext cx="6281261" cy="4439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5FC89-99D4-4676-AB8A-566927107758}"/>
              </a:ext>
            </a:extLst>
          </p:cNvPr>
          <p:cNvSpPr txBox="1"/>
          <p:nvPr/>
        </p:nvSpPr>
        <p:spPr>
          <a:xfrm>
            <a:off x="3383280" y="339862"/>
            <a:ext cx="56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entropy defined as &lt; 0.6 (just as an example).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82E28-6AFC-4A0F-AB4F-7F28D5DBCF63}"/>
              </a:ext>
            </a:extLst>
          </p:cNvPr>
          <p:cNvSpPr txBox="1"/>
          <p:nvPr/>
        </p:nvSpPr>
        <p:spPr>
          <a:xfrm>
            <a:off x="177800" y="1386840"/>
            <a:ext cx="2448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that, although uniform, values of 0 across the ribbon are assigned zero entropy by convention.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DB7AE-CFCB-4206-B1A8-337357176C5A}"/>
              </a:ext>
            </a:extLst>
          </p:cNvPr>
          <p:cNvSpPr txBox="1"/>
          <p:nvPr/>
        </p:nvSpPr>
        <p:spPr>
          <a:xfrm>
            <a:off x="9047480" y="109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entropy and high fault density.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1CB30F-3B01-41DD-80FD-D1A6F73B0227}"/>
              </a:ext>
            </a:extLst>
          </p:cNvPr>
          <p:cNvCxnSpPr/>
          <p:nvPr/>
        </p:nvCxnSpPr>
        <p:spPr>
          <a:xfrm flipH="1">
            <a:off x="8285480" y="1280160"/>
            <a:ext cx="762000" cy="106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FD2EB4-69AF-43FB-B4D6-00A49CCF62F6}"/>
              </a:ext>
            </a:extLst>
          </p:cNvPr>
          <p:cNvSpPr txBox="1"/>
          <p:nvPr/>
        </p:nvSpPr>
        <p:spPr>
          <a:xfrm>
            <a:off x="9047480" y="2864168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Interesting that we have a datapoint here that isn’t quite equal to zero.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D862B8-9DE9-4B96-BA48-5F513F57D8CE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6847840" y="2864168"/>
            <a:ext cx="2199640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A7405D7-A404-48F1-8EE6-8A1D9D34B442}"/>
              </a:ext>
            </a:extLst>
          </p:cNvPr>
          <p:cNvSpPr/>
          <p:nvPr/>
        </p:nvSpPr>
        <p:spPr>
          <a:xfrm>
            <a:off x="5577840" y="2717800"/>
            <a:ext cx="22352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A0E96-4BAF-4AE2-A424-14AC537D9641}"/>
              </a:ext>
            </a:extLst>
          </p:cNvPr>
          <p:cNvCxnSpPr/>
          <p:nvPr/>
        </p:nvCxnSpPr>
        <p:spPr>
          <a:xfrm>
            <a:off x="1767840" y="2717800"/>
            <a:ext cx="3810000" cy="40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3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2041F-5882-498A-8518-5B168696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2" y="1315720"/>
            <a:ext cx="5454689" cy="378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E7045-49AB-4BB4-A8AD-232C95A7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66" y="1315720"/>
            <a:ext cx="4966554" cy="36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62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</a:t>
            </a:r>
            <a:endParaRPr lang="en-GB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2041F-5882-498A-8518-5B168696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2" y="1315720"/>
            <a:ext cx="5454689" cy="378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E7045-49AB-4BB4-A8AD-232C95A7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66" y="1315720"/>
            <a:ext cx="4966554" cy="366518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5E47BF2-1914-4AA7-9B0E-E123F1054CAB}"/>
              </a:ext>
            </a:extLst>
          </p:cNvPr>
          <p:cNvSpPr/>
          <p:nvPr/>
        </p:nvSpPr>
        <p:spPr>
          <a:xfrm>
            <a:off x="1452880" y="1371600"/>
            <a:ext cx="1447800" cy="614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DD173B-DC11-4B84-A1CF-714BD2B0F3AA}"/>
              </a:ext>
            </a:extLst>
          </p:cNvPr>
          <p:cNvSpPr/>
          <p:nvPr/>
        </p:nvSpPr>
        <p:spPr>
          <a:xfrm>
            <a:off x="9372600" y="1371600"/>
            <a:ext cx="858520" cy="1569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5D04F-C174-458B-A718-F2AFB72E37CA}"/>
              </a:ext>
            </a:extLst>
          </p:cNvPr>
          <p:cNvSpPr txBox="1"/>
          <p:nvPr/>
        </p:nvSpPr>
        <p:spPr>
          <a:xfrm>
            <a:off x="6365240" y="375920"/>
            <a:ext cx="47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fault density but relatively uniform across the ribbon.</a:t>
            </a:r>
          </a:p>
        </p:txBody>
      </p:sp>
    </p:spTree>
    <p:extLst>
      <p:ext uri="{BB962C8B-B14F-4D97-AF65-F5344CB8AC3E}">
        <p14:creationId xmlns:p14="http://schemas.microsoft.com/office/powerpoint/2010/main" val="304160738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4465209625D4CB369453FB2E2B467" ma:contentTypeVersion="6" ma:contentTypeDescription="Create a new document." ma:contentTypeScope="" ma:versionID="f2f955f05461eb9b22d7b185a228daa3">
  <xsd:schema xmlns:xsd="http://www.w3.org/2001/XMLSchema" xmlns:xs="http://www.w3.org/2001/XMLSchema" xmlns:p="http://schemas.microsoft.com/office/2006/metadata/properties" xmlns:ns2="c6535d9a-7d45-4ead-bb0b-dea21fd11d16" targetNamespace="http://schemas.microsoft.com/office/2006/metadata/properties" ma:root="true" ma:fieldsID="7e7f3b8bac52a1123316c2ba2a559409" ns2:_="">
    <xsd:import namespace="c6535d9a-7d45-4ead-bb0b-dea21fd11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5d9a-7d45-4ead-bb0b-dea21fd11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49DF4B-3BA3-4372-804A-3BF851B9F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1EC74E-BCA9-4ADE-8A96-153DC1193A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A7CF59-A7AF-476B-A3D2-2ABD24B0B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535d9a-7d45-4ead-bb0b-dea21fd11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Microsoft Office PowerPoint</Application>
  <PresentationFormat>Widescreen</PresentationFormat>
  <Paragraphs>418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Open Sans</vt:lpstr>
      <vt:lpstr>wf_segoe-ui_normal</vt:lpstr>
      <vt:lpstr>2_Office Theme</vt:lpstr>
      <vt:lpstr>3_Office Theme</vt:lpstr>
      <vt:lpstr>NSG Pilkington – University of Liverpool Machine Learning Project:  16/06/2021</vt:lpstr>
      <vt:lpstr>Today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ISRA 5D</vt:lpstr>
      <vt:lpstr>GP: Relevant input comparison</vt:lpstr>
      <vt:lpstr>GP: Correlation between main inputs</vt:lpstr>
      <vt:lpstr>GP: Correlation between main inputs</vt:lpstr>
      <vt:lpstr>GP: Correlation between main inputs</vt:lpstr>
      <vt:lpstr>GP: Correlation between combined signals</vt:lpstr>
      <vt:lpstr>GP: Correlation between combined signals</vt:lpstr>
      <vt:lpstr>GP: Plotting relevant inputs</vt:lpstr>
      <vt:lpstr>Furnace fault density in the training data</vt:lpstr>
      <vt:lpstr>Testing data (18/05/2021 to 28/05/2021)</vt:lpstr>
      <vt:lpstr>Controlled and Manipulated variables</vt:lpstr>
      <vt:lpstr>Controlled and Manipulated variables</vt:lpstr>
      <vt:lpstr>Manipulated variables</vt:lpstr>
      <vt:lpstr>Manipulated variables</vt:lpstr>
      <vt:lpstr>Manipulated variables</vt:lpstr>
      <vt:lpstr>Varying: Calculated Cullet Ratio and Port 2 Gas Flow (SP)</vt:lpstr>
      <vt:lpstr>Varying: Calculated Cullet Ratio and Port 2 Gas Flow (SP)</vt:lpstr>
      <vt:lpstr>Varying: Calculated Cullet Ratio and Port 2 Gas Flow (SP)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Peter Green</cp:lastModifiedBy>
  <cp:revision>1412</cp:revision>
  <dcterms:created xsi:type="dcterms:W3CDTF">2020-12-01T17:36:12Z</dcterms:created>
  <dcterms:modified xsi:type="dcterms:W3CDTF">2021-06-16T08:42:16Z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0x0101005754465209625D4CB369453FB2E2B467</vt:lpwstr>
  </property>
</Properties>
</file>