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63" r:id="rId3"/>
    <p:sldId id="362" r:id="rId4"/>
    <p:sldId id="365" r:id="rId5"/>
    <p:sldId id="368" r:id="rId6"/>
    <p:sldId id="367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66" r:id="rId16"/>
    <p:sldId id="377" r:id="rId17"/>
    <p:sldId id="378" r:id="rId18"/>
    <p:sldId id="361" r:id="rId19"/>
    <p:sldId id="33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FF"/>
    <a:srgbClr val="1F2B7D"/>
    <a:srgbClr val="B18A38"/>
    <a:srgbClr val="A07111"/>
    <a:srgbClr val="002060"/>
    <a:srgbClr val="FF0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DFA0-81CF-B642-B0A1-F7681E2A223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27/08/2020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27/08/2020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27/08/2020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Input data pre-processing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BEEA3-22AD-4E35-81B6-6F381F660EDE}"/>
              </a:ext>
            </a:extLst>
          </p:cNvPr>
          <p:cNvSpPr txBox="1"/>
          <p:nvPr/>
        </p:nvSpPr>
        <p:spPr>
          <a:xfrm>
            <a:off x="94270" y="6417084"/>
            <a:ext cx="2156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/08/2020</a:t>
            </a:r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000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 analysis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60A0D5-FC92-413A-AEF5-6E0AE2EEB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" t="8924" r="16649"/>
          <a:stretch/>
        </p:blipFill>
        <p:spPr>
          <a:xfrm>
            <a:off x="1802090" y="1142419"/>
            <a:ext cx="8587819" cy="497563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3096FB4-C2F6-463E-B857-F8E1A2669811}"/>
              </a:ext>
            </a:extLst>
          </p:cNvPr>
          <p:cNvSpPr/>
          <p:nvPr/>
        </p:nvSpPr>
        <p:spPr>
          <a:xfrm>
            <a:off x="1536570" y="3252245"/>
            <a:ext cx="1291472" cy="311085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2F57CB-41BD-40E4-954C-3F69C64C067D}"/>
                  </a:ext>
                </a:extLst>
              </p:cNvPr>
              <p:cNvSpPr txBox="1"/>
              <p:nvPr/>
            </p:nvSpPr>
            <p:spPr>
              <a:xfrm>
                <a:off x="368431" y="3630237"/>
                <a:ext cx="13008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1919FF"/>
                    </a:solidFill>
                  </a:rPr>
                  <a:t>New inputs  showing a </a:t>
                </a:r>
                <a:r>
                  <a:rPr lang="en-GB" dirty="0" err="1">
                    <a:solidFill>
                      <a:srgbClr val="1919FF"/>
                    </a:solidFill>
                  </a:rPr>
                  <a:t>corr</a:t>
                </a:r>
                <a:r>
                  <a:rPr lang="en-GB" dirty="0">
                    <a:solidFill>
                      <a:srgbClr val="1919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1919FF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GB" dirty="0">
                    <a:solidFill>
                      <a:srgbClr val="1919FF"/>
                    </a:solidFill>
                  </a:rPr>
                  <a:t>0.4</a:t>
                </a:r>
              </a:p>
              <a:p>
                <a:endParaRPr lang="en-GB" dirty="0">
                  <a:solidFill>
                    <a:srgbClr val="1919FF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2F57CB-41BD-40E4-954C-3F69C64C0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31" y="3630237"/>
                <a:ext cx="1300899" cy="1200329"/>
              </a:xfrm>
              <a:prstGeom prst="rect">
                <a:avLst/>
              </a:prstGeom>
              <a:blipFill>
                <a:blip r:embed="rId3"/>
                <a:stretch>
                  <a:fillRect l="-3738" t="-3061" r="-74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BD28FFC-B7EF-4BF5-BD8E-28791BA4BC88}"/>
              </a:ext>
            </a:extLst>
          </p:cNvPr>
          <p:cNvSpPr/>
          <p:nvPr/>
        </p:nvSpPr>
        <p:spPr>
          <a:xfrm>
            <a:off x="1538139" y="4648986"/>
            <a:ext cx="1291472" cy="311085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BDD3E2-CBC1-4446-812C-AE8448DE63D6}"/>
                  </a:ext>
                </a:extLst>
              </p:cNvPr>
              <p:cNvSpPr txBox="1"/>
              <p:nvPr/>
            </p:nvSpPr>
            <p:spPr>
              <a:xfrm>
                <a:off x="10389909" y="1835572"/>
                <a:ext cx="1575949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rgbClr val="1919FF"/>
                    </a:solidFill>
                  </a:rPr>
                  <a:t>Tag 7485 and</a:t>
                </a:r>
              </a:p>
              <a:p>
                <a:r>
                  <a:rPr lang="en-GB" dirty="0">
                    <a:solidFill>
                      <a:srgbClr val="1919FF"/>
                    </a:solidFill>
                  </a:rPr>
                  <a:t>Tag 2910 did not meet the condition,</a:t>
                </a:r>
              </a:p>
              <a:p>
                <a:r>
                  <a:rPr lang="en-GB" dirty="0" err="1">
                    <a:solidFill>
                      <a:srgbClr val="1919FF"/>
                    </a:solidFill>
                  </a:rPr>
                  <a:t>corr</a:t>
                </a:r>
                <a:r>
                  <a:rPr lang="en-GB" dirty="0">
                    <a:solidFill>
                      <a:srgbClr val="1919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1919FF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>
                    <a:solidFill>
                      <a:srgbClr val="1919FF"/>
                    </a:solidFill>
                  </a:rPr>
                  <a:t> 0.4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BDD3E2-CBC1-4446-812C-AE8448DE6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909" y="1835572"/>
                <a:ext cx="1575949" cy="1477328"/>
              </a:xfrm>
              <a:prstGeom prst="rect">
                <a:avLst/>
              </a:prstGeom>
              <a:blipFill>
                <a:blip r:embed="rId4"/>
                <a:stretch>
                  <a:fillRect l="-3089" t="-2066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79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078"/>
          </a:xfrm>
        </p:spPr>
        <p:txBody>
          <a:bodyPr>
            <a:normAutofit/>
          </a:bodyPr>
          <a:lstStyle/>
          <a:p>
            <a:r>
              <a:rPr lang="en-GB" sz="4200" b="1" dirty="0">
                <a:solidFill>
                  <a:srgbClr val="B18A38"/>
                </a:solidFill>
              </a:rPr>
              <a:t>Eliminating highly correlated inputs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12">
                <a:extLst>
                  <a:ext uri="{FF2B5EF4-FFF2-40B4-BE49-F238E27FC236}">
                    <a16:creationId xmlns:a16="http://schemas.microsoft.com/office/drawing/2014/main" id="{19309B67-E0B4-47ED-8D8A-A5D2A77D3E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393794"/>
                <a:ext cx="10515600" cy="4714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Highly correlated Tag data: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 correlation coefficient (</a:t>
                </a:r>
                <a:r>
                  <a:rPr lang="en-GB" dirty="0" err="1"/>
                  <a:t>corr</a:t>
                </a:r>
                <a:r>
                  <a:rPr lang="en-GB" dirty="0"/>
                  <a:t> = [1, -1]) between the Tag sensors is high, </a:t>
                </a:r>
                <a:r>
                  <a:rPr lang="en-US" dirty="0"/>
                  <a:t>for instance,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𝑐𝑜𝑟𝑟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&gt;0.9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Content Placeholder 12">
                <a:extLst>
                  <a:ext uri="{FF2B5EF4-FFF2-40B4-BE49-F238E27FC236}">
                    <a16:creationId xmlns:a16="http://schemas.microsoft.com/office/drawing/2014/main" id="{19309B67-E0B4-47ED-8D8A-A5D2A77D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93794"/>
                <a:ext cx="10515600" cy="4714775"/>
              </a:xfrm>
              <a:prstGeom prst="rect">
                <a:avLst/>
              </a:prstGeom>
              <a:blipFill>
                <a:blip r:embed="rId2"/>
                <a:stretch>
                  <a:fillRect l="-1043" t="-2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419101A-8EDD-48DB-A542-8614992885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727"/>
          <a:stretch/>
        </p:blipFill>
        <p:spPr>
          <a:xfrm>
            <a:off x="838200" y="2062663"/>
            <a:ext cx="10149814" cy="30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8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078"/>
          </a:xfrm>
        </p:spPr>
        <p:txBody>
          <a:bodyPr>
            <a:normAutofit/>
          </a:bodyPr>
          <a:lstStyle/>
          <a:p>
            <a:r>
              <a:rPr lang="en-GB" sz="4200" b="1" dirty="0">
                <a:solidFill>
                  <a:srgbClr val="B18A38"/>
                </a:solidFill>
              </a:rPr>
              <a:t>Eliminating highly correlated inputs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2">
                <a:extLst>
                  <a:ext uri="{FF2B5EF4-FFF2-40B4-BE49-F238E27FC236}">
                    <a16:creationId xmlns:a16="http://schemas.microsoft.com/office/drawing/2014/main" id="{19309B67-E0B4-47ED-8D8A-A5D2A77D3E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393794"/>
                <a:ext cx="10515600" cy="4714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Take each Tag data and calculate the correlation coefficient with respect to the remaining Tag data.</a:t>
                </a:r>
              </a:p>
              <a:p>
                <a:endParaRPr lang="en-GB" dirty="0"/>
              </a:p>
              <a:p>
                <a:r>
                  <a:rPr lang="en-US" dirty="0"/>
                  <a:t>Select the Tag data whose correlation coefficients are greater than a threshold value, for instance,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𝑐𝑜𝑟𝑟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&gt;0.95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>
                    <a:solidFill>
                      <a:srgbClr val="1F2B7D"/>
                    </a:solidFill>
                  </a:rPr>
                  <a:t>Example</a:t>
                </a:r>
              </a:p>
            </p:txBody>
          </p:sp>
        </mc:Choice>
        <mc:Fallback xmlns="">
          <p:sp>
            <p:nvSpPr>
              <p:cNvPr id="9" name="Content Placeholder 12">
                <a:extLst>
                  <a:ext uri="{FF2B5EF4-FFF2-40B4-BE49-F238E27FC236}">
                    <a16:creationId xmlns:a16="http://schemas.microsoft.com/office/drawing/2014/main" id="{19309B67-E0B4-47ED-8D8A-A5D2A77D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93794"/>
                <a:ext cx="10515600" cy="4714775"/>
              </a:xfrm>
              <a:prstGeom prst="rect">
                <a:avLst/>
              </a:prstGeom>
              <a:blipFill>
                <a:blip r:embed="rId2"/>
                <a:stretch>
                  <a:fillRect l="-1043" t="-21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224E746-8A6C-4CCB-90AB-4CD16E9C345D}"/>
              </a:ext>
            </a:extLst>
          </p:cNvPr>
          <p:cNvSpPr txBox="1"/>
          <p:nvPr/>
        </p:nvSpPr>
        <p:spPr>
          <a:xfrm>
            <a:off x="4570036" y="3861800"/>
            <a:ext cx="30519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 err="1"/>
              <a:t>TagID</a:t>
            </a:r>
            <a:r>
              <a:rPr lang="en-GB" sz="2000" b="1" dirty="0"/>
              <a:t> 10271</a:t>
            </a:r>
          </a:p>
          <a:p>
            <a:endParaRPr lang="en-GB" sz="2000" b="1" dirty="0"/>
          </a:p>
          <a:p>
            <a:r>
              <a:rPr lang="en-GB" sz="2000" dirty="0"/>
              <a:t> Correlated tags: </a:t>
            </a:r>
          </a:p>
          <a:p>
            <a:r>
              <a:rPr lang="en-GB" sz="2000" b="1" dirty="0"/>
              <a:t>Name:	            </a:t>
            </a:r>
            <a:r>
              <a:rPr lang="en-GB" sz="2000" b="1" dirty="0" err="1"/>
              <a:t>Corr</a:t>
            </a:r>
            <a:endParaRPr lang="en-GB" sz="2000" b="1" dirty="0"/>
          </a:p>
          <a:p>
            <a:r>
              <a:rPr lang="en-GB" sz="2000" dirty="0" err="1"/>
              <a:t>TagID</a:t>
            </a:r>
            <a:r>
              <a:rPr lang="en-GB" sz="2000" dirty="0"/>
              <a:t> 11148     0.980426</a:t>
            </a:r>
          </a:p>
          <a:p>
            <a:r>
              <a:rPr lang="en-GB" sz="2000" dirty="0" err="1"/>
              <a:t>TagID</a:t>
            </a:r>
            <a:r>
              <a:rPr lang="en-GB" sz="2000" dirty="0"/>
              <a:t> 2910       0.964043</a:t>
            </a:r>
          </a:p>
          <a:p>
            <a:r>
              <a:rPr lang="en-GB" sz="2000" dirty="0" err="1"/>
              <a:t>TagID</a:t>
            </a:r>
            <a:r>
              <a:rPr lang="en-GB" sz="2000" dirty="0"/>
              <a:t> 7485       0.964913</a:t>
            </a:r>
          </a:p>
        </p:txBody>
      </p:sp>
    </p:spTree>
    <p:extLst>
      <p:ext uri="{BB962C8B-B14F-4D97-AF65-F5344CB8AC3E}">
        <p14:creationId xmlns:p14="http://schemas.microsoft.com/office/powerpoint/2010/main" val="110889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078"/>
          </a:xfrm>
        </p:spPr>
        <p:txBody>
          <a:bodyPr>
            <a:normAutofit/>
          </a:bodyPr>
          <a:lstStyle/>
          <a:p>
            <a:r>
              <a:rPr lang="en-GB" sz="4200" b="1" dirty="0">
                <a:solidFill>
                  <a:srgbClr val="B18A38"/>
                </a:solidFill>
              </a:rPr>
              <a:t>Eliminating highly correlated inputs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19309B67-E0B4-47ED-8D8A-A5D2A77D3ECA}"/>
              </a:ext>
            </a:extLst>
          </p:cNvPr>
          <p:cNvSpPr txBox="1">
            <a:spLocks/>
          </p:cNvSpPr>
          <p:nvPr/>
        </p:nvSpPr>
        <p:spPr>
          <a:xfrm>
            <a:off x="838200" y="1393794"/>
            <a:ext cx="10515600" cy="471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Keep only the Tag data whose correlation coefficient with respect to the output (Furnace Faults) is the highest.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1193A-19B3-4CAC-8795-C1F5BA9028DB}"/>
              </a:ext>
            </a:extLst>
          </p:cNvPr>
          <p:cNvSpPr txBox="1"/>
          <p:nvPr/>
        </p:nvSpPr>
        <p:spPr>
          <a:xfrm>
            <a:off x="4321011" y="2994350"/>
            <a:ext cx="354997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Correlation with respect to the </a:t>
            </a:r>
            <a:br>
              <a:rPr lang="en-GB" sz="2000" dirty="0"/>
            </a:br>
            <a:r>
              <a:rPr lang="en-GB" sz="2000" dirty="0"/>
              <a:t>output (Furnace Faults data):</a:t>
            </a:r>
          </a:p>
          <a:p>
            <a:endParaRPr lang="en-GB" sz="2000" b="1" dirty="0"/>
          </a:p>
          <a:p>
            <a:r>
              <a:rPr lang="en-GB" sz="2000" b="1" dirty="0"/>
              <a:t>Name</a:t>
            </a:r>
            <a:r>
              <a:rPr lang="en-GB" sz="2000" dirty="0"/>
              <a:t>  	            </a:t>
            </a:r>
            <a:r>
              <a:rPr lang="en-GB" sz="2000" b="1" dirty="0" err="1"/>
              <a:t>Corr</a:t>
            </a:r>
            <a:endParaRPr lang="en-GB" sz="2000" b="1" dirty="0"/>
          </a:p>
          <a:p>
            <a:r>
              <a:rPr lang="en-GB" sz="2000" dirty="0" err="1"/>
              <a:t>TagID</a:t>
            </a:r>
            <a:r>
              <a:rPr lang="en-GB" sz="2000" dirty="0"/>
              <a:t> 10271    0.371088</a:t>
            </a:r>
          </a:p>
          <a:p>
            <a:r>
              <a:rPr lang="en-GB" sz="2000" dirty="0" err="1"/>
              <a:t>TagID</a:t>
            </a:r>
            <a:r>
              <a:rPr lang="en-GB" sz="2000" dirty="0"/>
              <a:t> 11148    0.361814</a:t>
            </a:r>
          </a:p>
          <a:p>
            <a:r>
              <a:rPr lang="en-GB" sz="2000" dirty="0" err="1"/>
              <a:t>TagID</a:t>
            </a:r>
            <a:r>
              <a:rPr lang="en-GB" sz="2000" dirty="0"/>
              <a:t> 2910      0.416434</a:t>
            </a:r>
          </a:p>
          <a:p>
            <a:r>
              <a:rPr lang="en-GB" sz="2000" dirty="0" err="1"/>
              <a:t>TagID</a:t>
            </a:r>
            <a:r>
              <a:rPr lang="en-GB" sz="2000" dirty="0"/>
              <a:t> 7485      0.406529</a:t>
            </a:r>
          </a:p>
        </p:txBody>
      </p:sp>
    </p:spTree>
    <p:extLst>
      <p:ext uri="{BB962C8B-B14F-4D97-AF65-F5344CB8AC3E}">
        <p14:creationId xmlns:p14="http://schemas.microsoft.com/office/powerpoint/2010/main" val="1887758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078"/>
          </a:xfrm>
        </p:spPr>
        <p:txBody>
          <a:bodyPr>
            <a:normAutofit/>
          </a:bodyPr>
          <a:lstStyle/>
          <a:p>
            <a:r>
              <a:rPr lang="en-GB" sz="4200" b="1" dirty="0">
                <a:solidFill>
                  <a:srgbClr val="B18A38"/>
                </a:solidFill>
              </a:rPr>
              <a:t>Eliminating highly correlated inputs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19309B67-E0B4-47ED-8D8A-A5D2A77D3ECA}"/>
              </a:ext>
            </a:extLst>
          </p:cNvPr>
          <p:cNvSpPr txBox="1">
            <a:spLocks/>
          </p:cNvSpPr>
          <p:nvPr/>
        </p:nvSpPr>
        <p:spPr>
          <a:xfrm>
            <a:off x="838200" y="1393794"/>
            <a:ext cx="10515600" cy="471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Keep only the Tag data whose correlation coefficient with respect to the output (Furnace Faults) is the highest.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1193A-19B3-4CAC-8795-C1F5BA9028DB}"/>
              </a:ext>
            </a:extLst>
          </p:cNvPr>
          <p:cNvSpPr txBox="1"/>
          <p:nvPr/>
        </p:nvSpPr>
        <p:spPr>
          <a:xfrm>
            <a:off x="4321011" y="2994350"/>
            <a:ext cx="354997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Correlation with respect to the </a:t>
            </a:r>
            <a:br>
              <a:rPr lang="en-GB" sz="2000" dirty="0"/>
            </a:br>
            <a:r>
              <a:rPr lang="en-GB" sz="2000" dirty="0"/>
              <a:t>output (Furnace Faults data):</a:t>
            </a:r>
          </a:p>
          <a:p>
            <a:endParaRPr lang="en-GB" sz="2000" b="1" dirty="0"/>
          </a:p>
          <a:p>
            <a:r>
              <a:rPr lang="en-GB" sz="2000" b="1" dirty="0"/>
              <a:t>Name</a:t>
            </a:r>
            <a:r>
              <a:rPr lang="en-GB" sz="2000" dirty="0"/>
              <a:t>  	            </a:t>
            </a:r>
            <a:r>
              <a:rPr lang="en-GB" sz="2000" b="1" dirty="0" err="1"/>
              <a:t>Corr</a:t>
            </a:r>
            <a:endParaRPr lang="en-GB" sz="2000" b="1" dirty="0"/>
          </a:p>
          <a:p>
            <a:r>
              <a:rPr lang="en-GB" sz="2000" dirty="0" err="1"/>
              <a:t>TagID</a:t>
            </a:r>
            <a:r>
              <a:rPr lang="en-GB" sz="2000" dirty="0"/>
              <a:t> 10271    0.371088</a:t>
            </a:r>
          </a:p>
          <a:p>
            <a:r>
              <a:rPr lang="en-GB" sz="2000" dirty="0" err="1"/>
              <a:t>TagID</a:t>
            </a:r>
            <a:r>
              <a:rPr lang="en-GB" sz="2000" dirty="0"/>
              <a:t> 11148    0.361814</a:t>
            </a:r>
          </a:p>
          <a:p>
            <a:r>
              <a:rPr lang="en-GB" sz="2000" dirty="0" err="1"/>
              <a:t>TagID</a:t>
            </a:r>
            <a:r>
              <a:rPr lang="en-GB" sz="2000" dirty="0"/>
              <a:t> 2910      0.416434</a:t>
            </a:r>
          </a:p>
          <a:p>
            <a:r>
              <a:rPr lang="en-GB" sz="2000" dirty="0" err="1"/>
              <a:t>TagID</a:t>
            </a:r>
            <a:r>
              <a:rPr lang="en-GB" sz="2000" dirty="0"/>
              <a:t> 7485      0.406529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877E81-E7D2-420E-86A1-4C388CB61416}"/>
              </a:ext>
            </a:extLst>
          </p:cNvPr>
          <p:cNvSpPr/>
          <p:nvPr/>
        </p:nvSpPr>
        <p:spPr>
          <a:xfrm>
            <a:off x="3582186" y="4845377"/>
            <a:ext cx="4147793" cy="386499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69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078"/>
          </a:xfrm>
        </p:spPr>
        <p:txBody>
          <a:bodyPr>
            <a:normAutofit/>
          </a:bodyPr>
          <a:lstStyle/>
          <a:p>
            <a:r>
              <a:rPr lang="en-GB" sz="4200" b="1" dirty="0">
                <a:solidFill>
                  <a:srgbClr val="B18A38"/>
                </a:solidFill>
              </a:rPr>
              <a:t>Lehr drive speed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15</a:t>
            </a:fld>
            <a:endParaRPr lang="en-GB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19309B67-E0B4-47ED-8D8A-A5D2A77D3ECA}"/>
              </a:ext>
            </a:extLst>
          </p:cNvPr>
          <p:cNvSpPr txBox="1">
            <a:spLocks/>
          </p:cNvSpPr>
          <p:nvPr/>
        </p:nvSpPr>
        <p:spPr>
          <a:xfrm>
            <a:off x="838200" y="1393794"/>
            <a:ext cx="10515600" cy="4714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1F2B7D"/>
                </a:solidFill>
              </a:rPr>
              <a:t>C</a:t>
            </a:r>
            <a:r>
              <a:rPr lang="en-GB" sz="2800" b="1" dirty="0">
                <a:solidFill>
                  <a:srgbClr val="1F2B7D"/>
                </a:solidFill>
              </a:rPr>
              <a:t>orrelations with respect to the output (furnace faults) at different time lags </a:t>
            </a:r>
            <a:endParaRPr lang="en-GB" dirty="0">
              <a:solidFill>
                <a:srgbClr val="1F2B7D"/>
              </a:solidFill>
            </a:endParaRPr>
          </a:p>
          <a:p>
            <a:r>
              <a:rPr lang="en-GB" dirty="0"/>
              <a:t>Lehr drive speed at a time lag = 0.0 hours</a:t>
            </a:r>
          </a:p>
          <a:p>
            <a:pPr lvl="1"/>
            <a:r>
              <a:rPr lang="en-GB" b="1" dirty="0"/>
              <a:t>Input 	          </a:t>
            </a:r>
            <a:r>
              <a:rPr lang="en-GB" b="1" dirty="0" err="1"/>
              <a:t>Corr</a:t>
            </a:r>
            <a:endParaRPr lang="en-GB" b="1" dirty="0"/>
          </a:p>
          <a:p>
            <a:pPr lvl="1"/>
            <a:r>
              <a:rPr lang="sv-SE" dirty="0"/>
              <a:t>TagID 7473       0.108454</a:t>
            </a:r>
          </a:p>
          <a:p>
            <a:pPr lvl="1"/>
            <a:r>
              <a:rPr lang="sv-SE" dirty="0"/>
              <a:t>TagID 7474       0.108423</a:t>
            </a:r>
          </a:p>
          <a:p>
            <a:pPr lvl="1"/>
            <a:r>
              <a:rPr lang="en-GB" dirty="0" err="1"/>
              <a:t>TagID</a:t>
            </a:r>
            <a:r>
              <a:rPr lang="en-GB" dirty="0"/>
              <a:t> 7658       0.112865</a:t>
            </a:r>
          </a:p>
          <a:p>
            <a:endParaRPr lang="en-GB" dirty="0"/>
          </a:p>
          <a:p>
            <a:r>
              <a:rPr lang="en-GB" dirty="0"/>
              <a:t>Lehr drive speed at a time lag = 24 hours</a:t>
            </a:r>
          </a:p>
          <a:p>
            <a:pPr lvl="1"/>
            <a:r>
              <a:rPr lang="en-GB" b="1" dirty="0"/>
              <a:t>Input 	          </a:t>
            </a:r>
            <a:r>
              <a:rPr lang="en-GB" b="1" dirty="0" err="1"/>
              <a:t>Corr</a:t>
            </a:r>
            <a:endParaRPr lang="en-GB" b="1" dirty="0"/>
          </a:p>
          <a:p>
            <a:pPr lvl="1"/>
            <a:r>
              <a:rPr lang="sv-SE" dirty="0"/>
              <a:t>TagID 7473       0.123031</a:t>
            </a:r>
          </a:p>
          <a:p>
            <a:pPr lvl="1"/>
            <a:r>
              <a:rPr lang="sv-SE" dirty="0"/>
              <a:t>TagID 7474       0.122999</a:t>
            </a:r>
          </a:p>
          <a:p>
            <a:pPr lvl="1"/>
            <a:r>
              <a:rPr lang="en-GB" dirty="0" err="1">
                <a:solidFill>
                  <a:srgbClr val="C00000"/>
                </a:solidFill>
              </a:rPr>
              <a:t>TagID</a:t>
            </a:r>
            <a:r>
              <a:rPr lang="en-GB" dirty="0">
                <a:solidFill>
                  <a:srgbClr val="C00000"/>
                </a:solidFill>
              </a:rPr>
              <a:t> 7658       0.127584</a:t>
            </a:r>
          </a:p>
          <a:p>
            <a:pPr lvl="1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03FAF-6BAF-4B09-B1C1-22F9B8AB9B77}"/>
              </a:ext>
            </a:extLst>
          </p:cNvPr>
          <p:cNvSpPr txBox="1"/>
          <p:nvPr/>
        </p:nvSpPr>
        <p:spPr>
          <a:xfrm>
            <a:off x="7281420" y="4489277"/>
            <a:ext cx="40723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1919FF"/>
                </a:solidFill>
              </a:rPr>
              <a:t>Suggesting to eliminate </a:t>
            </a:r>
            <a:r>
              <a:rPr lang="sv-SE" sz="2800" dirty="0"/>
              <a:t>TagID 7473, TagID 7474 </a:t>
            </a:r>
            <a:r>
              <a:rPr lang="sv-SE" sz="2800" dirty="0">
                <a:solidFill>
                  <a:srgbClr val="1919FF"/>
                </a:solidFill>
              </a:rPr>
              <a:t> and keep </a:t>
            </a:r>
            <a:r>
              <a:rPr lang="en-GB" sz="2800" dirty="0" err="1">
                <a:solidFill>
                  <a:srgbClr val="C00000"/>
                </a:solidFill>
              </a:rPr>
              <a:t>TagID</a:t>
            </a:r>
            <a:r>
              <a:rPr lang="en-GB" sz="2800" dirty="0">
                <a:solidFill>
                  <a:srgbClr val="C00000"/>
                </a:solidFill>
              </a:rPr>
              <a:t> 7658</a:t>
            </a:r>
            <a:endParaRPr lang="en-GB" sz="2800" dirty="0">
              <a:solidFill>
                <a:srgbClr val="1919FF"/>
              </a:solidFill>
            </a:endParaRPr>
          </a:p>
          <a:p>
            <a:endParaRPr lang="en-GB" sz="2800" dirty="0">
              <a:solidFill>
                <a:srgbClr val="191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19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078"/>
          </a:xfrm>
        </p:spPr>
        <p:txBody>
          <a:bodyPr>
            <a:normAutofit/>
          </a:bodyPr>
          <a:lstStyle/>
          <a:p>
            <a:r>
              <a:rPr lang="en-GB" sz="4200" b="1" dirty="0">
                <a:solidFill>
                  <a:srgbClr val="B18A38"/>
                </a:solidFill>
              </a:rPr>
              <a:t>Eliminating highly correlated inputs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12">
                <a:extLst>
                  <a:ext uri="{FF2B5EF4-FFF2-40B4-BE49-F238E27FC236}">
                    <a16:creationId xmlns:a16="http://schemas.microsoft.com/office/drawing/2014/main" id="{19309B67-E0B4-47ED-8D8A-A5D2A77D3E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393794"/>
                <a:ext cx="10515600" cy="4714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For the current analysis we use a time lag equals to 24 hours.</a:t>
                </a:r>
              </a:p>
              <a:p>
                <a:r>
                  <a:rPr lang="en-GB" dirty="0"/>
                  <a:t>Eliminating inputs whose correlation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&gt;0.9</m:t>
                    </m:r>
                  </m:oMath>
                </a14:m>
                <a:endParaRPr lang="en-GB" dirty="0"/>
              </a:p>
              <a:p>
                <a:r>
                  <a:rPr lang="en-GB" dirty="0">
                    <a:solidFill>
                      <a:srgbClr val="1919FF"/>
                    </a:solidFill>
                  </a:rPr>
                  <a:t>68</a:t>
                </a:r>
                <a:r>
                  <a:rPr lang="en-GB" sz="2800" dirty="0">
                    <a:solidFill>
                      <a:srgbClr val="1919FF"/>
                    </a:solidFill>
                  </a:rPr>
                  <a:t> inputs were eliminated</a:t>
                </a:r>
              </a:p>
              <a:p>
                <a:r>
                  <a:rPr lang="en-GB" sz="2800" dirty="0">
                    <a:solidFill>
                      <a:srgbClr val="1919FF"/>
                    </a:solidFill>
                  </a:rPr>
                  <a:t>N of inputs = 167 – 70 = </a:t>
                </a:r>
                <a:r>
                  <a:rPr lang="en-GB" dirty="0">
                    <a:solidFill>
                      <a:srgbClr val="1919FF"/>
                    </a:solidFill>
                  </a:rPr>
                  <a:t>97</a:t>
                </a:r>
                <a:endParaRPr lang="en-GB" sz="28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9" name="Content Placeholder 12">
                <a:extLst>
                  <a:ext uri="{FF2B5EF4-FFF2-40B4-BE49-F238E27FC236}">
                    <a16:creationId xmlns:a16="http://schemas.microsoft.com/office/drawing/2014/main" id="{19309B67-E0B4-47ED-8D8A-A5D2A77D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93794"/>
                <a:ext cx="10515600" cy="4714775"/>
              </a:xfrm>
              <a:prstGeom prst="rect">
                <a:avLst/>
              </a:prstGeom>
              <a:blipFill>
                <a:blip r:embed="rId2"/>
                <a:stretch>
                  <a:fillRect l="-1043" t="-21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404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000"/>
          </a:xfrm>
        </p:spPr>
        <p:txBody>
          <a:bodyPr>
            <a:normAutofit fontScale="90000"/>
          </a:bodyPr>
          <a:lstStyle/>
          <a:p>
            <a:r>
              <a:rPr lang="en-US" altLang="en-US" sz="30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 analysis after eliminating highly correlated inputs</a:t>
            </a:r>
            <a:endParaRPr lang="en-GB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8E2D9F-5DD7-448E-913E-1B7E5B955C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4" t="8924" r="16650" b="6408"/>
          <a:stretch/>
        </p:blipFill>
        <p:spPr>
          <a:xfrm>
            <a:off x="2129434" y="1122326"/>
            <a:ext cx="7929987" cy="461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078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2">
                <a:extLst>
                  <a:ext uri="{FF2B5EF4-FFF2-40B4-BE49-F238E27FC236}">
                    <a16:creationId xmlns:a16="http://schemas.microsoft.com/office/drawing/2014/main" id="{19309B67-E0B4-47ED-8D8A-A5D2A77D3E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393794"/>
                <a:ext cx="10515600" cy="44921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Different time lags did not show significant changes in the correlation coefficient (changes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 0.04 approximately).</a:t>
                </a:r>
              </a:p>
              <a:p>
                <a:endParaRPr lang="en-GB" dirty="0"/>
              </a:p>
              <a:p>
                <a:r>
                  <a:rPr lang="en-GB" dirty="0"/>
                  <a:t>Which suggest a more sensible analysis to identify the different time lags.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The highest inputs-output correlation is at a time lag equal to 15 hours. Which gives us the lowest error in the “Online linear regression analysis” (with the previous training dataset).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9" name="Content Placeholder 12">
                <a:extLst>
                  <a:ext uri="{FF2B5EF4-FFF2-40B4-BE49-F238E27FC236}">
                    <a16:creationId xmlns:a16="http://schemas.microsoft.com/office/drawing/2014/main" id="{19309B67-E0B4-47ED-8D8A-A5D2A77D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93794"/>
                <a:ext cx="10515600" cy="4492101"/>
              </a:xfrm>
              <a:prstGeom prst="rect">
                <a:avLst/>
              </a:prstGeom>
              <a:blipFill>
                <a:blip r:embed="rId2"/>
                <a:stretch>
                  <a:fillRect l="-1043" t="-2307" r="-1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614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5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078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Furnace inputs excel file</a:t>
            </a:r>
            <a:endParaRPr lang="en-GB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2">
                <a:extLst>
                  <a:ext uri="{FF2B5EF4-FFF2-40B4-BE49-F238E27FC236}">
                    <a16:creationId xmlns:a16="http://schemas.microsoft.com/office/drawing/2014/main" id="{19309B67-E0B4-47ED-8D8A-A5D2A77D3E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393794"/>
                <a:ext cx="10515600" cy="4714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219 inputs were identified by the team after the 18/08/2020 meeting.</a:t>
                </a:r>
              </a:p>
              <a:p>
                <a:endParaRPr lang="en-GB" dirty="0"/>
              </a:p>
              <a:p>
                <a:r>
                  <a:rPr lang="en-GB" dirty="0"/>
                  <a:t>From the 219 remaining inputs, 19 inputs were eliminated as their files were empty.</a:t>
                </a:r>
              </a:p>
              <a:p>
                <a:pPr lvl="1"/>
                <a:r>
                  <a:rPr lang="en-GB" dirty="0"/>
                  <a:t>Size of the file = 0</a:t>
                </a:r>
              </a:p>
              <a:p>
                <a:pPr lvl="1"/>
                <a:r>
                  <a:rPr lang="en-GB" dirty="0">
                    <a:solidFill>
                      <a:srgbClr val="1919FF"/>
                    </a:solidFill>
                  </a:rPr>
                  <a:t>N of inputs = 219 – 19 = 200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From the 200 inputs, 15 inputs were eliminated as their values were all zeros.</a:t>
                </a:r>
              </a:p>
              <a:p>
                <a:pPr lvl="1"/>
                <a:r>
                  <a:rPr lang="en-GB" dirty="0">
                    <a:solidFill>
                      <a:srgbClr val="1919FF"/>
                    </a:solidFill>
                  </a:rPr>
                  <a:t>N of inputs = 200 – 15 = 185</a:t>
                </a:r>
              </a:p>
              <a:p>
                <a:pPr lvl="1"/>
                <a:endParaRPr lang="en-GB" dirty="0">
                  <a:solidFill>
                    <a:srgbClr val="1919FF"/>
                  </a:solidFill>
                </a:endParaRPr>
              </a:p>
              <a:p>
                <a:r>
                  <a:rPr lang="en-GB" dirty="0"/>
                  <a:t>From the 185 inputs, 18 inputs were eliminated as their values did not change in time.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=0.0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>
                    <a:solidFill>
                      <a:srgbClr val="1919FF"/>
                    </a:solidFill>
                  </a:rPr>
                  <a:t>N of inputs = 185 – 18 = 167</a:t>
                </a:r>
                <a:endParaRPr lang="en-GB" dirty="0"/>
              </a:p>
            </p:txBody>
          </p:sp>
        </mc:Choice>
        <mc:Fallback xmlns="">
          <p:sp>
            <p:nvSpPr>
              <p:cNvPr id="9" name="Content Placeholder 12">
                <a:extLst>
                  <a:ext uri="{FF2B5EF4-FFF2-40B4-BE49-F238E27FC236}">
                    <a16:creationId xmlns:a16="http://schemas.microsoft.com/office/drawing/2014/main" id="{19309B67-E0B4-47ED-8D8A-A5D2A77D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93794"/>
                <a:ext cx="10515600" cy="4714775"/>
              </a:xfrm>
              <a:prstGeom prst="rect">
                <a:avLst/>
              </a:prstGeom>
              <a:blipFill>
                <a:blip r:embed="rId2"/>
                <a:stretch>
                  <a:fillRect l="-812" t="-2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53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393" y="2071377"/>
            <a:ext cx="5006419" cy="2217818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files</a:t>
            </a:r>
            <a:endParaRPr lang="en-GB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19309B67-E0B4-47ED-8D8A-A5D2A77D3ECA}"/>
              </a:ext>
            </a:extLst>
          </p:cNvPr>
          <p:cNvSpPr txBox="1">
            <a:spLocks/>
          </p:cNvSpPr>
          <p:nvPr/>
        </p:nvSpPr>
        <p:spPr>
          <a:xfrm>
            <a:off x="838200" y="1393794"/>
            <a:ext cx="10515600" cy="471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F6218-D32B-4FB9-B2ED-DDBB1AA5A7B7}"/>
              </a:ext>
            </a:extLst>
          </p:cNvPr>
          <p:cNvSpPr txBox="1"/>
          <p:nvPr/>
        </p:nvSpPr>
        <p:spPr>
          <a:xfrm>
            <a:off x="6638827" y="270855"/>
            <a:ext cx="4224779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File: </a:t>
            </a:r>
            <a:r>
              <a:rPr lang="en-GB" sz="2000" dirty="0" err="1"/>
              <a:t>TagID</a:t>
            </a:r>
            <a:r>
              <a:rPr lang="en-GB" sz="2000" dirty="0"/>
              <a:t> 10132 ignored as empty</a:t>
            </a:r>
          </a:p>
          <a:p>
            <a:r>
              <a:rPr lang="en-GB" sz="2000" dirty="0"/>
              <a:t>File: </a:t>
            </a:r>
            <a:r>
              <a:rPr lang="en-GB" sz="2000" dirty="0" err="1"/>
              <a:t>TagID</a:t>
            </a:r>
            <a:r>
              <a:rPr lang="en-GB" sz="2000" dirty="0"/>
              <a:t> 11025 ignored as empty</a:t>
            </a:r>
          </a:p>
          <a:p>
            <a:r>
              <a:rPr lang="en-GB" sz="2000" dirty="0"/>
              <a:t>File: </a:t>
            </a:r>
            <a:r>
              <a:rPr lang="en-GB" sz="2000" dirty="0" err="1"/>
              <a:t>TagID</a:t>
            </a:r>
            <a:r>
              <a:rPr lang="en-GB" sz="2000" dirty="0"/>
              <a:t> 12737 ignored as empty</a:t>
            </a:r>
          </a:p>
          <a:p>
            <a:r>
              <a:rPr lang="en-GB" sz="2000" dirty="0"/>
              <a:t>File: </a:t>
            </a:r>
            <a:r>
              <a:rPr lang="en-GB" sz="2000" dirty="0" err="1"/>
              <a:t>TagID</a:t>
            </a:r>
            <a:r>
              <a:rPr lang="en-GB" sz="2000" dirty="0"/>
              <a:t> 12738 ignored as empty</a:t>
            </a:r>
          </a:p>
          <a:p>
            <a:r>
              <a:rPr lang="en-GB" sz="2000" dirty="0"/>
              <a:t>File: </a:t>
            </a:r>
            <a:r>
              <a:rPr lang="en-GB" sz="2000" dirty="0" err="1"/>
              <a:t>TagID</a:t>
            </a:r>
            <a:r>
              <a:rPr lang="en-GB" sz="2000" dirty="0"/>
              <a:t> 20301 ignored as empty</a:t>
            </a:r>
          </a:p>
          <a:p>
            <a:r>
              <a:rPr lang="en-GB" sz="2000" dirty="0"/>
              <a:t>File: </a:t>
            </a:r>
            <a:r>
              <a:rPr lang="en-GB" sz="2000" dirty="0" err="1"/>
              <a:t>TagID</a:t>
            </a:r>
            <a:r>
              <a:rPr lang="en-GB" sz="2000" dirty="0"/>
              <a:t> 20302 ignored as empty</a:t>
            </a:r>
          </a:p>
          <a:p>
            <a:r>
              <a:rPr lang="en-GB" sz="2000" dirty="0"/>
              <a:t>File: </a:t>
            </a:r>
            <a:r>
              <a:rPr lang="en-GB" sz="2000" dirty="0" err="1"/>
              <a:t>TagID</a:t>
            </a:r>
            <a:r>
              <a:rPr lang="en-GB" sz="2000" dirty="0"/>
              <a:t> 20303 ignored as empty</a:t>
            </a:r>
          </a:p>
          <a:p>
            <a:r>
              <a:rPr lang="en-GB" sz="2000" dirty="0"/>
              <a:t>File: </a:t>
            </a:r>
            <a:r>
              <a:rPr lang="en-GB" sz="2000" dirty="0" err="1"/>
              <a:t>TagID</a:t>
            </a:r>
            <a:r>
              <a:rPr lang="en-GB" sz="2000" dirty="0"/>
              <a:t> 20304 ignored as empty</a:t>
            </a:r>
          </a:p>
          <a:p>
            <a:r>
              <a:rPr lang="en-GB" sz="2000" dirty="0"/>
              <a:t>File: </a:t>
            </a:r>
            <a:r>
              <a:rPr lang="en-GB" sz="2000" dirty="0" err="1"/>
              <a:t>TagID</a:t>
            </a:r>
            <a:r>
              <a:rPr lang="en-GB" sz="2000" dirty="0"/>
              <a:t> 20305 ignored as empty</a:t>
            </a:r>
          </a:p>
          <a:p>
            <a:r>
              <a:rPr lang="en-GB" sz="2000" dirty="0"/>
              <a:t>File: </a:t>
            </a:r>
            <a:r>
              <a:rPr lang="en-GB" sz="2000" dirty="0" err="1"/>
              <a:t>TagID</a:t>
            </a:r>
            <a:r>
              <a:rPr lang="en-GB" sz="2000" dirty="0"/>
              <a:t> 20306 ignored as empty</a:t>
            </a:r>
          </a:p>
          <a:p>
            <a:r>
              <a:rPr lang="en-GB" sz="2000" dirty="0"/>
              <a:t>File: </a:t>
            </a:r>
            <a:r>
              <a:rPr lang="en-GB" sz="2000" dirty="0" err="1"/>
              <a:t>TagID</a:t>
            </a:r>
            <a:r>
              <a:rPr lang="en-GB" sz="2000" dirty="0"/>
              <a:t> 20307 ignored as empty</a:t>
            </a:r>
          </a:p>
          <a:p>
            <a:r>
              <a:rPr lang="en-GB" sz="2000" dirty="0"/>
              <a:t>File: </a:t>
            </a:r>
            <a:r>
              <a:rPr lang="en-GB" sz="2000" dirty="0" err="1"/>
              <a:t>TagID</a:t>
            </a:r>
            <a:r>
              <a:rPr lang="en-GB" sz="2000" dirty="0"/>
              <a:t> 20308 ignored as empty</a:t>
            </a:r>
          </a:p>
          <a:p>
            <a:r>
              <a:rPr lang="en-GB" sz="2000" dirty="0"/>
              <a:t>File: </a:t>
            </a:r>
            <a:r>
              <a:rPr lang="en-GB" sz="2000" dirty="0" err="1"/>
              <a:t>TagID</a:t>
            </a:r>
            <a:r>
              <a:rPr lang="en-GB" sz="2000" dirty="0"/>
              <a:t> 20309 ignored as empty</a:t>
            </a:r>
          </a:p>
          <a:p>
            <a:r>
              <a:rPr lang="en-GB" sz="2000" dirty="0"/>
              <a:t>File: </a:t>
            </a:r>
            <a:r>
              <a:rPr lang="en-GB" sz="2000" dirty="0" err="1"/>
              <a:t>TagID</a:t>
            </a:r>
            <a:r>
              <a:rPr lang="en-GB" sz="2000" dirty="0"/>
              <a:t> 20310 ignored as empty</a:t>
            </a:r>
          </a:p>
          <a:p>
            <a:r>
              <a:rPr lang="en-GB" sz="2000" dirty="0"/>
              <a:t>File: </a:t>
            </a:r>
            <a:r>
              <a:rPr lang="en-GB" sz="2000" dirty="0" err="1"/>
              <a:t>TagID</a:t>
            </a:r>
            <a:r>
              <a:rPr lang="en-GB" sz="2000" dirty="0"/>
              <a:t> 20311 ignored as empty</a:t>
            </a:r>
          </a:p>
          <a:p>
            <a:r>
              <a:rPr lang="en-GB" sz="2000" dirty="0"/>
              <a:t>File: </a:t>
            </a:r>
            <a:r>
              <a:rPr lang="en-GB" sz="2000" dirty="0" err="1"/>
              <a:t>TagID</a:t>
            </a:r>
            <a:r>
              <a:rPr lang="en-GB" sz="2000" dirty="0"/>
              <a:t> 20313 ignored as empty</a:t>
            </a:r>
          </a:p>
          <a:p>
            <a:r>
              <a:rPr lang="en-GB" sz="2000" dirty="0"/>
              <a:t>File: </a:t>
            </a:r>
            <a:r>
              <a:rPr lang="en-GB" sz="2000" dirty="0" err="1"/>
              <a:t>TagID</a:t>
            </a:r>
            <a:r>
              <a:rPr lang="en-GB" sz="2000" dirty="0"/>
              <a:t> 20314 ignored as empty</a:t>
            </a:r>
          </a:p>
          <a:p>
            <a:r>
              <a:rPr lang="en-GB" sz="2000" dirty="0"/>
              <a:t>File: </a:t>
            </a:r>
            <a:r>
              <a:rPr lang="en-GB" sz="2000" dirty="0" err="1"/>
              <a:t>TagID</a:t>
            </a:r>
            <a:r>
              <a:rPr lang="en-GB" sz="2000" dirty="0"/>
              <a:t> 30790 ignored as empty</a:t>
            </a:r>
          </a:p>
          <a:p>
            <a:r>
              <a:rPr lang="en-GB" sz="2000" dirty="0"/>
              <a:t>File: </a:t>
            </a:r>
            <a:r>
              <a:rPr lang="en-GB" sz="2000" dirty="0" err="1"/>
              <a:t>TagID</a:t>
            </a:r>
            <a:r>
              <a:rPr lang="en-GB" sz="2000" dirty="0"/>
              <a:t> 3737 ignored as empty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C6B02-5C9A-49CA-9F8A-409C5496FD39}"/>
              </a:ext>
            </a:extLst>
          </p:cNvPr>
          <p:cNvSpPr txBox="1"/>
          <p:nvPr/>
        </p:nvSpPr>
        <p:spPr>
          <a:xfrm>
            <a:off x="1328393" y="3751181"/>
            <a:ext cx="3242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1919FF"/>
                </a:solidFill>
              </a:rPr>
              <a:t>19 inputs eliminated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F3389-761D-4C0D-AE40-A2B4DD00F328}"/>
              </a:ext>
            </a:extLst>
          </p:cNvPr>
          <p:cNvSpPr txBox="1"/>
          <p:nvPr/>
        </p:nvSpPr>
        <p:spPr>
          <a:xfrm>
            <a:off x="1328392" y="4443558"/>
            <a:ext cx="5006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description of each Tag sensor can be found in the “</a:t>
            </a:r>
            <a:r>
              <a:rPr lang="en-GB" sz="2800" dirty="0" err="1"/>
              <a:t>Eliminated_Tag_data</a:t>
            </a:r>
            <a:r>
              <a:rPr lang="en-GB" sz="2800" dirty="0"/>
              <a:t>” excel file</a:t>
            </a:r>
          </a:p>
        </p:txBody>
      </p:sp>
    </p:spTree>
    <p:extLst>
      <p:ext uri="{BB962C8B-B14F-4D97-AF65-F5344CB8AC3E}">
        <p14:creationId xmlns:p14="http://schemas.microsoft.com/office/powerpoint/2010/main" val="112239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393" y="2071377"/>
            <a:ext cx="5006419" cy="2217818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 that did not change in time</a:t>
            </a:r>
            <a:endParaRPr lang="en-GB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19309B67-E0B4-47ED-8D8A-A5D2A77D3ECA}"/>
              </a:ext>
            </a:extLst>
          </p:cNvPr>
          <p:cNvSpPr txBox="1">
            <a:spLocks/>
          </p:cNvSpPr>
          <p:nvPr/>
        </p:nvSpPr>
        <p:spPr>
          <a:xfrm>
            <a:off x="838200" y="1393794"/>
            <a:ext cx="10515600" cy="471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F6218-D32B-4FB9-B2ED-DDBB1AA5A7B7}"/>
              </a:ext>
            </a:extLst>
          </p:cNvPr>
          <p:cNvSpPr txBox="1"/>
          <p:nvPr/>
        </p:nvSpPr>
        <p:spPr>
          <a:xfrm>
            <a:off x="6638827" y="270855"/>
            <a:ext cx="422477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/>
              <a:t>TagID 12783</a:t>
            </a:r>
          </a:p>
          <a:p>
            <a:r>
              <a:rPr lang="sv-SE" sz="2000" dirty="0"/>
              <a:t>TagID 12784</a:t>
            </a:r>
          </a:p>
          <a:p>
            <a:r>
              <a:rPr lang="sv-SE" sz="2000" dirty="0"/>
              <a:t>TagID 12785</a:t>
            </a:r>
          </a:p>
          <a:p>
            <a:r>
              <a:rPr lang="sv-SE" sz="2000" dirty="0"/>
              <a:t>TagID 12786</a:t>
            </a:r>
          </a:p>
          <a:p>
            <a:r>
              <a:rPr lang="sv-SE" sz="2000" dirty="0"/>
              <a:t>TagID 12787</a:t>
            </a:r>
          </a:p>
          <a:p>
            <a:r>
              <a:rPr lang="sv-SE" sz="2000" dirty="0"/>
              <a:t>TagID 12788</a:t>
            </a:r>
          </a:p>
          <a:p>
            <a:r>
              <a:rPr lang="sv-SE" sz="2000" dirty="0"/>
              <a:t>TagID 12789</a:t>
            </a:r>
          </a:p>
          <a:p>
            <a:r>
              <a:rPr lang="sv-SE" sz="2000" dirty="0"/>
              <a:t>TagID 12790</a:t>
            </a:r>
          </a:p>
          <a:p>
            <a:r>
              <a:rPr lang="sv-SE" sz="2000" dirty="0"/>
              <a:t>TagID 12791</a:t>
            </a:r>
          </a:p>
          <a:p>
            <a:r>
              <a:rPr lang="sv-SE" sz="2000" dirty="0"/>
              <a:t>TagID 12792</a:t>
            </a:r>
          </a:p>
          <a:p>
            <a:r>
              <a:rPr lang="sv-SE" sz="2000" dirty="0"/>
              <a:t>TagID 12793</a:t>
            </a:r>
          </a:p>
          <a:p>
            <a:r>
              <a:rPr lang="sv-SE" sz="2000" dirty="0"/>
              <a:t>TagID 12794</a:t>
            </a:r>
          </a:p>
          <a:p>
            <a:r>
              <a:rPr lang="sv-SE" sz="2000" dirty="0"/>
              <a:t>TagID 12795</a:t>
            </a:r>
          </a:p>
          <a:p>
            <a:r>
              <a:rPr lang="sv-SE" sz="2000" dirty="0"/>
              <a:t>TagID 12796</a:t>
            </a:r>
          </a:p>
          <a:p>
            <a:r>
              <a:rPr lang="sv-SE" sz="2000" dirty="0"/>
              <a:t>TagID 12797</a:t>
            </a:r>
          </a:p>
          <a:p>
            <a:r>
              <a:rPr lang="sv-SE" sz="2000" dirty="0"/>
              <a:t>TagID 12798</a:t>
            </a:r>
          </a:p>
          <a:p>
            <a:r>
              <a:rPr lang="sv-SE" sz="2000" dirty="0"/>
              <a:t>TagID 15032</a:t>
            </a:r>
          </a:p>
          <a:p>
            <a:r>
              <a:rPr lang="sv-SE" sz="2000" dirty="0"/>
              <a:t>TagID 233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C6B02-5C9A-49CA-9F8A-409C5496FD39}"/>
              </a:ext>
            </a:extLst>
          </p:cNvPr>
          <p:cNvSpPr txBox="1"/>
          <p:nvPr/>
        </p:nvSpPr>
        <p:spPr>
          <a:xfrm>
            <a:off x="1328393" y="3751181"/>
            <a:ext cx="3242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1919FF"/>
                </a:solidFill>
              </a:rPr>
              <a:t>18 inputs eliminated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0A53E-4B5C-4A13-8E34-20AEBEC0E2D4}"/>
              </a:ext>
            </a:extLst>
          </p:cNvPr>
          <p:cNvSpPr txBox="1"/>
          <p:nvPr/>
        </p:nvSpPr>
        <p:spPr>
          <a:xfrm>
            <a:off x="1328392" y="4443558"/>
            <a:ext cx="5006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description of each Tag sensor can be found in the “</a:t>
            </a:r>
            <a:r>
              <a:rPr lang="en-GB" sz="2800" dirty="0" err="1"/>
              <a:t>Eliminated_Tag_data</a:t>
            </a:r>
            <a:r>
              <a:rPr lang="en-GB" sz="2800" dirty="0"/>
              <a:t>” excel file</a:t>
            </a:r>
          </a:p>
        </p:txBody>
      </p:sp>
    </p:spTree>
    <p:extLst>
      <p:ext uri="{BB962C8B-B14F-4D97-AF65-F5344CB8AC3E}">
        <p14:creationId xmlns:p14="http://schemas.microsoft.com/office/powerpoint/2010/main" val="175124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078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 analysis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2">
                <a:extLst>
                  <a:ext uri="{FF2B5EF4-FFF2-40B4-BE49-F238E27FC236}">
                    <a16:creationId xmlns:a16="http://schemas.microsoft.com/office/drawing/2014/main" id="{19309B67-E0B4-47ED-8D8A-A5D2A77D3E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393794"/>
                <a:ext cx="10515600" cy="44921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The current analysis shows the correlations between the inputs and the outputs at different time lags</a:t>
                </a:r>
              </a:p>
              <a:p>
                <a:endParaRPr lang="en-GB" dirty="0"/>
              </a:p>
              <a:p>
                <a:r>
                  <a:rPr lang="en-GB" dirty="0"/>
                  <a:t>No inputs shown a correlation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&lt;−0.5</m:t>
                    </m:r>
                  </m:oMath>
                </a14:m>
                <a:r>
                  <a:rPr lang="en-GB" dirty="0"/>
                  <a:t> with respect to the furnace faults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The next figure shows inputs with correlations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&gt;0.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&lt;−0.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 (with respect to the furnace faults)</a:t>
                </a:r>
              </a:p>
              <a:p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9" name="Content Placeholder 12">
                <a:extLst>
                  <a:ext uri="{FF2B5EF4-FFF2-40B4-BE49-F238E27FC236}">
                    <a16:creationId xmlns:a16="http://schemas.microsoft.com/office/drawing/2014/main" id="{19309B67-E0B4-47ED-8D8A-A5D2A77D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93794"/>
                <a:ext cx="10515600" cy="4492101"/>
              </a:xfrm>
              <a:prstGeom prst="rect">
                <a:avLst/>
              </a:prstGeom>
              <a:blipFill>
                <a:blip r:embed="rId2"/>
                <a:stretch>
                  <a:fillRect l="-1043" t="-2307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3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000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 analysis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BF4EC119-368D-4ABF-91C6-8913A9A03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8" t="8924" r="17163" b="-8209"/>
          <a:stretch/>
        </p:blipFill>
        <p:spPr>
          <a:xfrm>
            <a:off x="2005656" y="1142479"/>
            <a:ext cx="8180687" cy="52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000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 analysis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F62FB38-E3B3-48FD-8DD5-38DFCC7E9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5" t="8924" r="16959"/>
          <a:stretch/>
        </p:blipFill>
        <p:spPr>
          <a:xfrm>
            <a:off x="1825658" y="1143946"/>
            <a:ext cx="8540684" cy="497258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2B5AFD6-0B55-4B8A-B91F-D68274C657DD}"/>
              </a:ext>
            </a:extLst>
          </p:cNvPr>
          <p:cNvSpPr/>
          <p:nvPr/>
        </p:nvSpPr>
        <p:spPr>
          <a:xfrm>
            <a:off x="1611982" y="2771480"/>
            <a:ext cx="1291472" cy="311085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374B91-204D-43B2-9BBA-39AF11B5137D}"/>
              </a:ext>
            </a:extLst>
          </p:cNvPr>
          <p:cNvSpPr/>
          <p:nvPr/>
        </p:nvSpPr>
        <p:spPr>
          <a:xfrm>
            <a:off x="1632404" y="4658412"/>
            <a:ext cx="1291472" cy="311085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ECEF84-B293-4185-9FDB-60B131587042}"/>
                  </a:ext>
                </a:extLst>
              </p:cNvPr>
              <p:cNvSpPr txBox="1"/>
              <p:nvPr/>
            </p:nvSpPr>
            <p:spPr>
              <a:xfrm>
                <a:off x="292231" y="3148553"/>
                <a:ext cx="13008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1919FF"/>
                    </a:solidFill>
                  </a:rPr>
                  <a:t>New inputs  showing a </a:t>
                </a:r>
                <a:r>
                  <a:rPr lang="en-GB" dirty="0" err="1">
                    <a:solidFill>
                      <a:srgbClr val="1919FF"/>
                    </a:solidFill>
                  </a:rPr>
                  <a:t>corr</a:t>
                </a:r>
                <a:r>
                  <a:rPr lang="en-GB" dirty="0">
                    <a:solidFill>
                      <a:srgbClr val="1919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1919FF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GB" dirty="0">
                    <a:solidFill>
                      <a:srgbClr val="1919FF"/>
                    </a:solidFill>
                  </a:rPr>
                  <a:t>0.4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ECEF84-B293-4185-9FDB-60B131587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1" y="3148553"/>
                <a:ext cx="1300899" cy="923330"/>
              </a:xfrm>
              <a:prstGeom prst="rect">
                <a:avLst/>
              </a:prstGeom>
              <a:blipFill>
                <a:blip r:embed="rId3"/>
                <a:stretch>
                  <a:fillRect l="-4225" t="-3289" r="-7512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13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000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 analysis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46AB78D-844E-4E6B-B717-8C374E4E7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" t="8924" r="16263"/>
          <a:stretch/>
        </p:blipFill>
        <p:spPr>
          <a:xfrm>
            <a:off x="1764383" y="1135178"/>
            <a:ext cx="8663233" cy="499012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9C17FFF-B8CB-4157-BBB7-4549DE65AE51}"/>
              </a:ext>
            </a:extLst>
          </p:cNvPr>
          <p:cNvSpPr/>
          <p:nvPr/>
        </p:nvSpPr>
        <p:spPr>
          <a:xfrm>
            <a:off x="1536570" y="2318990"/>
            <a:ext cx="1291472" cy="311085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8174A7-57C1-4398-BF83-E467EF7ACF02}"/>
                  </a:ext>
                </a:extLst>
              </p:cNvPr>
              <p:cNvSpPr txBox="1"/>
              <p:nvPr/>
            </p:nvSpPr>
            <p:spPr>
              <a:xfrm>
                <a:off x="349577" y="2012867"/>
                <a:ext cx="130089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1919FF"/>
                    </a:solidFill>
                  </a:rPr>
                  <a:t>New inputs  showing a </a:t>
                </a:r>
                <a:r>
                  <a:rPr lang="en-GB" dirty="0" err="1">
                    <a:solidFill>
                      <a:srgbClr val="1919FF"/>
                    </a:solidFill>
                  </a:rPr>
                  <a:t>corr</a:t>
                </a:r>
                <a:r>
                  <a:rPr lang="en-GB" dirty="0">
                    <a:solidFill>
                      <a:srgbClr val="1919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1919FF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GB" dirty="0">
                    <a:solidFill>
                      <a:srgbClr val="1919FF"/>
                    </a:solidFill>
                  </a:rPr>
                  <a:t>0.4</a:t>
                </a:r>
              </a:p>
              <a:p>
                <a:endParaRPr lang="en-GB" dirty="0">
                  <a:solidFill>
                    <a:srgbClr val="1919FF"/>
                  </a:solidFill>
                </a:endParaRPr>
              </a:p>
              <a:p>
                <a:r>
                  <a:rPr lang="en-GB" dirty="0">
                    <a:solidFill>
                      <a:srgbClr val="1919FF"/>
                    </a:solidFill>
                  </a:rPr>
                  <a:t>Tag 7520 did not meet the condition,</a:t>
                </a:r>
              </a:p>
              <a:p>
                <a:r>
                  <a:rPr lang="en-GB" dirty="0" err="1">
                    <a:solidFill>
                      <a:srgbClr val="1919FF"/>
                    </a:solidFill>
                  </a:rPr>
                  <a:t>corr</a:t>
                </a:r>
                <a:r>
                  <a:rPr lang="en-GB" dirty="0">
                    <a:solidFill>
                      <a:srgbClr val="1919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1919FF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>
                    <a:solidFill>
                      <a:srgbClr val="1919FF"/>
                    </a:solidFill>
                  </a:rPr>
                  <a:t> 0.4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8174A7-57C1-4398-BF83-E467EF7A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77" y="2012867"/>
                <a:ext cx="1300899" cy="2585323"/>
              </a:xfrm>
              <a:prstGeom prst="rect">
                <a:avLst/>
              </a:prstGeom>
              <a:blipFill>
                <a:blip r:embed="rId3"/>
                <a:stretch>
                  <a:fillRect l="-3738" t="-1179" r="-7477" b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37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000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 analysis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ADC4D08-13C4-43B7-908E-6A9DF7F29A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" t="8923" r="16958" b="155"/>
          <a:stretch/>
        </p:blipFill>
        <p:spPr>
          <a:xfrm>
            <a:off x="1866355" y="1092662"/>
            <a:ext cx="8459290" cy="49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0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1028</Words>
  <Application>Microsoft Office PowerPoint</Application>
  <PresentationFormat>Widescreen</PresentationFormat>
  <Paragraphs>189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NSG Pilkington – University of Liverpool Machine Learning Project:  Input data pre-processing</vt:lpstr>
      <vt:lpstr>From the Furnace inputs excel file</vt:lpstr>
      <vt:lpstr>Empty files</vt:lpstr>
      <vt:lpstr>Inputs that did not change in time</vt:lpstr>
      <vt:lpstr>Feature selection analysis</vt:lpstr>
      <vt:lpstr>Feature selection analysis</vt:lpstr>
      <vt:lpstr>Feature selection analysis</vt:lpstr>
      <vt:lpstr>Feature selection analysis</vt:lpstr>
      <vt:lpstr>Feature selection analysis</vt:lpstr>
      <vt:lpstr>Feature selection analysis</vt:lpstr>
      <vt:lpstr>Eliminating highly correlated inputs</vt:lpstr>
      <vt:lpstr>Eliminating highly correlated inputs</vt:lpstr>
      <vt:lpstr>Eliminating highly correlated inputs</vt:lpstr>
      <vt:lpstr>Eliminating highly correlated inputs</vt:lpstr>
      <vt:lpstr>Lehr drive speed</vt:lpstr>
      <vt:lpstr>Eliminating highly correlated inputs</vt:lpstr>
      <vt:lpstr>Feature selection analysis after eliminating highly correlated inputs</vt:lpstr>
      <vt:lpstr>Conclusions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18/08/2020</dc:title>
  <dc:creator>Diego Echeverria</dc:creator>
  <cp:lastModifiedBy>Diego Echeverria</cp:lastModifiedBy>
  <cp:revision>122</cp:revision>
  <dcterms:created xsi:type="dcterms:W3CDTF">2020-08-17T12:26:42Z</dcterms:created>
  <dcterms:modified xsi:type="dcterms:W3CDTF">2020-08-27T18:24:30Z</dcterms:modified>
</cp:coreProperties>
</file>