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50" r:id="rId3"/>
    <p:sldId id="352" r:id="rId4"/>
    <p:sldId id="353" r:id="rId5"/>
    <p:sldId id="354" r:id="rId6"/>
    <p:sldId id="356" r:id="rId7"/>
    <p:sldId id="357" r:id="rId8"/>
    <p:sldId id="360" r:id="rId9"/>
    <p:sldId id="359" r:id="rId10"/>
    <p:sldId id="346" r:id="rId11"/>
    <p:sldId id="361" r:id="rId12"/>
    <p:sldId id="362" r:id="rId13"/>
    <p:sldId id="363" r:id="rId14"/>
    <p:sldId id="364" r:id="rId15"/>
    <p:sldId id="365" r:id="rId16"/>
    <p:sldId id="331" r:id="rId17"/>
    <p:sldId id="355" r:id="rId18"/>
    <p:sldId id="3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B7D"/>
    <a:srgbClr val="1919FF"/>
    <a:srgbClr val="A07111"/>
    <a:srgbClr val="B18A38"/>
    <a:srgbClr val="002060"/>
    <a:srgbClr val="FF0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02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2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271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DFA0-81CF-B642-B0A1-F7681E2A223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16/09/2020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16/09/2020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16/09/2020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09/09/2020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Echeverria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BEEA3-22AD-4E35-81B6-6F381F660EDE}"/>
              </a:ext>
            </a:extLst>
          </p:cNvPr>
          <p:cNvSpPr txBox="1"/>
          <p:nvPr/>
        </p:nvSpPr>
        <p:spPr>
          <a:xfrm>
            <a:off x="94270" y="6417084"/>
            <a:ext cx="2156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/08/2020</a:t>
            </a:r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10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03EBFB-1136-4EE7-8362-731A9984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sz="4400" b="1" dirty="0" err="1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Regulasied</a:t>
            </a:r>
            <a:r>
              <a:rPr lang="en-US" altLang="en-US" sz="4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Least Squares: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5C7E483-11AA-4FF2-82A4-846F3D793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566"/>
            <a:ext cx="10515600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We might be able to see how the parameters converge with more data</a:t>
            </a:r>
          </a:p>
          <a:p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If the Regularised Least Squares parameters does not converge when increasing the training data, then we might be facing a regression problem with dynamic inputs.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Online Least Squares can update its parameters and thus capturing the dynamic behaviour of the inputs.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30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11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03EBFB-1136-4EE7-8362-731A9984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640"/>
          </a:xfrm>
        </p:spPr>
        <p:txBody>
          <a:bodyPr>
            <a:normAutofit fontScale="90000"/>
          </a:bodyPr>
          <a:lstStyle/>
          <a:p>
            <a:r>
              <a:rPr lang="en-US" altLang="en-US" sz="4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regularized least squares</a:t>
            </a:r>
            <a:br>
              <a:rPr lang="en-US" altLang="en-US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b="1" dirty="0">
                <a:solidFill>
                  <a:srgbClr val="1F2B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700" b="1" dirty="0">
                <a:solidFill>
                  <a:srgbClr val="1F2B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ime lag = 14 hours</a:t>
            </a:r>
            <a:endParaRPr lang="en-GB" sz="27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11E8C4-5C92-497D-BB3F-8B65B98E6D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4" t="8325" r="8995" b="4567"/>
          <a:stretch/>
        </p:blipFill>
        <p:spPr>
          <a:xfrm>
            <a:off x="1720768" y="1357460"/>
            <a:ext cx="8750463" cy="467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41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12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03EBFB-1136-4EE7-8362-731A9984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02" y="600516"/>
            <a:ext cx="10515600" cy="1133737"/>
          </a:xfrm>
        </p:spPr>
        <p:txBody>
          <a:bodyPr>
            <a:normAutofit fontScale="90000"/>
          </a:bodyPr>
          <a:lstStyle/>
          <a:p>
            <a:r>
              <a:rPr lang="en-US" altLang="en-US" sz="4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en-US" altLang="en-US" sz="4400" b="1" dirty="0" err="1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regularised</a:t>
            </a:r>
            <a:r>
              <a:rPr lang="en-US" altLang="en-US" sz="4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least squares</a:t>
            </a:r>
            <a:br>
              <a:rPr lang="en-US" altLang="en-US" sz="4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4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700" b="1" dirty="0">
                <a:solidFill>
                  <a:srgbClr val="1F2B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lag = 14 hours</a:t>
            </a:r>
            <a:endParaRPr lang="en-GB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3424D61-1C77-4712-B18D-A9334A718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26384"/>
                <a:ext cx="10515600" cy="3537457"/>
              </a:xfrm>
            </p:spPr>
            <p:txBody>
              <a:bodyPr>
                <a:normAutofit/>
              </a:bodyPr>
              <a:lstStyle/>
              <a:p>
                <a:r>
                  <a:rPr lang="en-GB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Capable to update the parameters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GB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as a new pair of data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lang="en-GB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GB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is given</a:t>
                </a:r>
              </a:p>
              <a:p>
                <a:endParaRPr lang="en-GB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The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𝑁𝑅𝑀𝑆𝐸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𝑂𝑛𝑙𝑖𝑛𝑒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𝑅𝐿𝑆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: 34.43 %</m:t>
                      </m:r>
                    </m:oMath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𝑁𝑅𝑀𝑆𝐸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𝑅𝐿𝑆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):                481.23 %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3424D61-1C77-4712-B18D-A9334A718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26384"/>
                <a:ext cx="10515600" cy="3537457"/>
              </a:xfrm>
              <a:blipFill>
                <a:blip r:embed="rId3"/>
                <a:stretch>
                  <a:fillRect l="-1043" t="-29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17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Online </a:t>
            </a:r>
            <a:r>
              <a:rPr lang="en-US" altLang="en-US" sz="3600" b="1" dirty="0" err="1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regularised</a:t>
            </a:r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least squares</a:t>
            </a:r>
            <a:b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700" b="1" dirty="0">
                <a:solidFill>
                  <a:srgbClr val="1F2B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time lags</a:t>
            </a:r>
            <a:endParaRPr lang="en-GB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DE3C4-3C83-492A-B576-93C8435C90A2}"/>
              </a:ext>
            </a:extLst>
          </p:cNvPr>
          <p:cNvSpPr txBox="1"/>
          <p:nvPr/>
        </p:nvSpPr>
        <p:spPr>
          <a:xfrm>
            <a:off x="556182" y="2305615"/>
            <a:ext cx="1395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10 parameters associated with the first 10 inputs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2D0C00D-3ED2-43B2-9B45-1477312D04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7" t="5870" r="2191" b="8401"/>
          <a:stretch/>
        </p:blipFill>
        <p:spPr>
          <a:xfrm>
            <a:off x="2328421" y="1649692"/>
            <a:ext cx="9373385" cy="4636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AD20CF-F307-41B5-A674-AC3C4E0F1046}"/>
                  </a:ext>
                </a:extLst>
              </p:cNvPr>
              <p:cNvSpPr txBox="1"/>
              <p:nvPr/>
            </p:nvSpPr>
            <p:spPr>
              <a:xfrm>
                <a:off x="7978218" y="5440682"/>
                <a:ext cx="37707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rgbClr val="1919FF"/>
                    </a:solidFill>
                  </a:rPr>
                  <a:t>Reularisation parameter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1919FF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2000" dirty="0">
                    <a:solidFill>
                      <a:srgbClr val="1919FF"/>
                    </a:solidFill>
                  </a:rPr>
                  <a:t>=0.8</a:t>
                </a:r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AD20CF-F307-41B5-A674-AC3C4E0F1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218" y="5440682"/>
                <a:ext cx="3770722" cy="400110"/>
              </a:xfrm>
              <a:prstGeom prst="rect">
                <a:avLst/>
              </a:prstGeom>
              <a:blipFill>
                <a:blip r:embed="rId3"/>
                <a:stretch>
                  <a:fillRect l="-1780" t="-9231" b="-2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99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Online </a:t>
            </a:r>
            <a:r>
              <a:rPr lang="en-US" altLang="en-US" sz="3600" b="1" dirty="0" err="1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regularised</a:t>
            </a:r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least squares</a:t>
            </a:r>
            <a:b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700" b="1" dirty="0">
                <a:solidFill>
                  <a:srgbClr val="1F2B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time lags</a:t>
            </a:r>
            <a:endParaRPr lang="en-GB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DE3C4-3C83-492A-B576-93C8435C90A2}"/>
              </a:ext>
            </a:extLst>
          </p:cNvPr>
          <p:cNvSpPr txBox="1"/>
          <p:nvPr/>
        </p:nvSpPr>
        <p:spPr>
          <a:xfrm>
            <a:off x="556182" y="2305615"/>
            <a:ext cx="1395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10 parameters associated with the first 10 inputs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133E04A-E3A0-4D58-AFA0-B0CFEF20D8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7" t="5717" r="2113" b="8707"/>
          <a:stretch/>
        </p:blipFill>
        <p:spPr>
          <a:xfrm>
            <a:off x="1951348" y="1586387"/>
            <a:ext cx="9843391" cy="46070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7A2D1C-7E26-45E8-A30B-D1FFD18F0513}"/>
                  </a:ext>
                </a:extLst>
              </p:cNvPr>
              <p:cNvSpPr txBox="1"/>
              <p:nvPr/>
            </p:nvSpPr>
            <p:spPr>
              <a:xfrm>
                <a:off x="8421278" y="1044876"/>
                <a:ext cx="37707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rgbClr val="1919FF"/>
                    </a:solidFill>
                  </a:rPr>
                  <a:t>Reularisation parameter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1919FF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2000" dirty="0">
                    <a:solidFill>
                      <a:srgbClr val="1919FF"/>
                    </a:solidFill>
                  </a:rPr>
                  <a:t>=100</a:t>
                </a:r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7A2D1C-7E26-45E8-A30B-D1FFD18F0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278" y="1044876"/>
                <a:ext cx="3770722" cy="400110"/>
              </a:xfrm>
              <a:prstGeom prst="rect">
                <a:avLst/>
              </a:prstGeom>
              <a:blipFill>
                <a:blip r:embed="rId3"/>
                <a:stretch>
                  <a:fillRect l="-1616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698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Online </a:t>
            </a:r>
            <a:r>
              <a:rPr lang="en-US" altLang="en-US" sz="3600" b="1" dirty="0" err="1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regularised</a:t>
            </a:r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least squares</a:t>
            </a:r>
            <a:b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700" b="1" dirty="0">
                <a:solidFill>
                  <a:srgbClr val="1F2B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time lags</a:t>
            </a:r>
            <a:endParaRPr lang="en-GB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DE3C4-3C83-492A-B576-93C8435C90A2}"/>
              </a:ext>
            </a:extLst>
          </p:cNvPr>
          <p:cNvSpPr txBox="1"/>
          <p:nvPr/>
        </p:nvSpPr>
        <p:spPr>
          <a:xfrm>
            <a:off x="556182" y="2305615"/>
            <a:ext cx="1395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10 parameters associated with the first 10 inputs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B6FC5E1-D03C-45E0-B4EE-347F4AC178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2" t="5564" r="1998" b="8554"/>
          <a:stretch/>
        </p:blipFill>
        <p:spPr>
          <a:xfrm>
            <a:off x="2062899" y="1517714"/>
            <a:ext cx="9572919" cy="4652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7FBCA4-6579-4745-9336-3A7234143EFE}"/>
                  </a:ext>
                </a:extLst>
              </p:cNvPr>
              <p:cNvSpPr txBox="1"/>
              <p:nvPr/>
            </p:nvSpPr>
            <p:spPr>
              <a:xfrm>
                <a:off x="7976647" y="4348304"/>
                <a:ext cx="37707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rgbClr val="1919FF"/>
                    </a:solidFill>
                  </a:rPr>
                  <a:t>Reularisation parameter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1919FF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2000" dirty="0">
                    <a:solidFill>
                      <a:srgbClr val="1919FF"/>
                    </a:solidFill>
                  </a:rPr>
                  <a:t>=1000</a:t>
                </a:r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7FBCA4-6579-4745-9336-3A7234143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647" y="4348304"/>
                <a:ext cx="3770722" cy="400110"/>
              </a:xfrm>
              <a:prstGeom prst="rect">
                <a:avLst/>
              </a:prstGeom>
              <a:blipFill>
                <a:blip r:embed="rId3"/>
                <a:stretch>
                  <a:fillRect l="-1780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53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5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</a:t>
            </a:r>
            <a:r>
              <a:rPr lang="en-US" altLang="en-US" sz="3400" b="1" dirty="0" err="1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Regulasied</a:t>
            </a:r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Least Squares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4CF8BE9-DDD9-41B0-A5F2-1EE51AABE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8" t="6024" r="2810" b="8554"/>
          <a:stretch/>
        </p:blipFill>
        <p:spPr>
          <a:xfrm>
            <a:off x="2648931" y="1423448"/>
            <a:ext cx="8087375" cy="4590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7DE3C4-3C83-492A-B576-93C8435C90A2}"/>
              </a:ext>
            </a:extLst>
          </p:cNvPr>
          <p:cNvSpPr txBox="1"/>
          <p:nvPr/>
        </p:nvSpPr>
        <p:spPr>
          <a:xfrm>
            <a:off x="556182" y="2305615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129 parameters associated with 129 inputs</a:t>
            </a:r>
          </a:p>
        </p:txBody>
      </p:sp>
    </p:spTree>
    <p:extLst>
      <p:ext uri="{BB962C8B-B14F-4D97-AF65-F5344CB8AC3E}">
        <p14:creationId xmlns:p14="http://schemas.microsoft.com/office/powerpoint/2010/main" val="318563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 err="1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Regularised</a:t>
            </a:r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Lest Squares</a:t>
            </a:r>
            <a:endParaRPr lang="en-GB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5D0A42-E8F7-4298-A09E-DA4EB6FC52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3448"/>
                <a:ext cx="10515600" cy="475351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b="0" i="0" dirty="0">
                    <a:effectLst/>
                    <a:latin typeface="Open Sans"/>
                  </a:rPr>
                  <a:t>From least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i="0" dirty="0">
                  <a:effectLst/>
                  <a:latin typeface="Open Sans"/>
                </a:endParaRPr>
              </a:p>
              <a:p>
                <a:pPr marL="0" indent="0">
                  <a:buNone/>
                </a:pPr>
                <a:endParaRPr lang="en-US" b="0" i="0" dirty="0">
                  <a:effectLst/>
                  <a:latin typeface="Open Sans"/>
                </a:endParaRPr>
              </a:p>
              <a:p>
                <a:r>
                  <a:rPr lang="en-US" b="0" i="0" dirty="0">
                    <a:effectLst/>
                    <a:latin typeface="Open Sans"/>
                  </a:rPr>
                  <a:t>We find the parameters </a:t>
                </a:r>
                <a14:m>
                  <m:oMath xmlns:m="http://schemas.openxmlformats.org/officeDocument/2006/math">
                    <m:r>
                      <a:rPr lang="en-GB" b="1" i="1" smtClean="0">
                        <a:effectLst/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GB" b="1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effectLst/>
                    <a:latin typeface="Open Sans"/>
                  </a:rPr>
                  <a:t>that </a:t>
                </a:r>
                <a:r>
                  <a:rPr lang="en-US" b="0" i="0" dirty="0" err="1">
                    <a:effectLst/>
                    <a:latin typeface="Open Sans"/>
                  </a:rPr>
                  <a:t>minimise</a:t>
                </a:r>
                <a:r>
                  <a:rPr lang="en-US" b="0" i="0" dirty="0">
                    <a:effectLst/>
                    <a:latin typeface="Open Sans"/>
                  </a:rPr>
                  <a:t> the squared error</a:t>
                </a:r>
              </a:p>
              <a:p>
                <a:endParaRPr lang="en-US" b="0" i="0" dirty="0">
                  <a:effectLst/>
                  <a:latin typeface="Open San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effectLst/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GB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b="1" i="0" dirty="0">
                  <a:latin typeface="Open Sans"/>
                </a:endParaRPr>
              </a:p>
              <a:p>
                <a:pPr marL="0" indent="0">
                  <a:buNone/>
                </a:pPr>
                <a:endParaRPr lang="en-GB" b="1" i="0" dirty="0">
                  <a:latin typeface="Open Sans"/>
                </a:endParaRPr>
              </a:p>
              <a:p>
                <a:r>
                  <a:rPr lang="en-US" i="0" dirty="0">
                    <a:effectLst/>
                    <a:latin typeface="Open Sans"/>
                  </a:rPr>
                  <a:t>The </a:t>
                </a:r>
                <a:r>
                  <a:rPr lang="en-US" i="0" dirty="0" err="1">
                    <a:effectLst/>
                    <a:latin typeface="Open Sans"/>
                  </a:rPr>
                  <a:t>regularisation</a:t>
                </a:r>
                <a:r>
                  <a:rPr lang="en-US" i="0" dirty="0">
                    <a:effectLst/>
                    <a:latin typeface="Open Sans"/>
                  </a:rPr>
                  <a:t> term will </a:t>
                </a:r>
                <a:r>
                  <a:rPr lang="en-GB" i="0" dirty="0">
                    <a:effectLst/>
                    <a:latin typeface="Open Sans"/>
                  </a:rPr>
                  <a:t>penalize</a:t>
                </a:r>
                <a:r>
                  <a:rPr lang="en-US" i="0" dirty="0">
                    <a:effectLst/>
                    <a:latin typeface="Open Sans"/>
                  </a:rPr>
                  <a:t> the parameters associated with a large squared error</a:t>
                </a:r>
              </a:p>
              <a:p>
                <a:endParaRPr lang="en-US" i="0" dirty="0">
                  <a:effectLst/>
                  <a:latin typeface="Open Sans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effectLst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effectLst/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GB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b="0" i="1" smtClean="0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i="0" dirty="0">
                    <a:effectLst/>
                    <a:latin typeface="Open Sans"/>
                  </a:rPr>
                  <a:t>  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US" b="0" i="0" dirty="0">
                  <a:effectLst/>
                  <a:latin typeface="Open San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5D0A42-E8F7-4298-A09E-DA4EB6FC52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3448"/>
                <a:ext cx="10515600" cy="4753516"/>
              </a:xfrm>
              <a:blipFill>
                <a:blip r:embed="rId2"/>
                <a:stretch>
                  <a:fillRect l="-928" t="-2824" r="-1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19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using Machine Learning techniques</a:t>
            </a:r>
            <a:endParaRPr lang="en-GB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5D0A42-E8F7-4298-A09E-DA4EB6FC52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3448"/>
                <a:ext cx="10515600" cy="475351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0" i="0" dirty="0">
                    <a:effectLst/>
                    <a:latin typeface="Open Sans"/>
                  </a:rPr>
                  <a:t>Build a mathematical equation that defines </a:t>
                </a:r>
                <a14:m>
                  <m:oMath xmlns:m="http://schemas.openxmlformats.org/officeDocument/2006/math">
                    <m:r>
                      <a:rPr lang="en-GB" b="1" i="1" smtClean="0">
                        <a:effectLst/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0" i="0" dirty="0">
                    <a:effectLst/>
                    <a:latin typeface="Open Sans"/>
                  </a:rPr>
                  <a:t> (furnace faults) as a function of the </a:t>
                </a:r>
                <a14:m>
                  <m:oMath xmlns:m="http://schemas.openxmlformats.org/officeDocument/2006/math">
                    <m:r>
                      <a:rPr lang="en-GB" b="1" i="1" smtClean="0">
                        <a:effectLst/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0" i="0" dirty="0">
                    <a:effectLst/>
                    <a:latin typeface="Open Sans"/>
                  </a:rPr>
                  <a:t> variables (Tag sensors).</a:t>
                </a:r>
              </a:p>
              <a:p>
                <a:endParaRPr lang="en-US" b="0" i="0" dirty="0">
                  <a:effectLst/>
                  <a:latin typeface="Open Sans"/>
                </a:endParaRPr>
              </a:p>
              <a:p>
                <a:r>
                  <a:rPr lang="en-US" b="0" i="0" dirty="0">
                    <a:solidFill>
                      <a:srgbClr val="0A0A0A"/>
                    </a:solidFill>
                    <a:effectLst/>
                    <a:latin typeface="Merriweather"/>
                  </a:rPr>
                  <a:t>Build model dependencies and relationships between the target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0A0A0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A0A0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A0A0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0A0A0A"/>
                    </a:solidFill>
                    <a:effectLst/>
                    <a:latin typeface="Merriweather"/>
                  </a:rPr>
                  <a:t> and input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A0A0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A0A0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0A0A0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0A0A0A"/>
                    </a:solidFill>
                    <a:effectLst/>
                    <a:latin typeface="Merriweather"/>
                  </a:rPr>
                  <a:t> to predict the value for new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A0A0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A0A0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0A0A0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</m:oMath>
                </a14:m>
                <a:r>
                  <a:rPr lang="en-US" i="0" dirty="0">
                    <a:effectLst/>
                    <a:latin typeface="Arial" panose="020B0604020202020204" pitchFamily="34" charset="0"/>
                  </a:rPr>
                  <a:t>.</a:t>
                </a:r>
              </a:p>
              <a:p>
                <a:endParaRPr lang="en-US" i="0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b="1" dirty="0">
                    <a:latin typeface="Arial" panose="020B0604020202020204" pitchFamily="34" charset="0"/>
                  </a:rPr>
                  <a:t>Least Squares method: </a:t>
                </a:r>
                <a:r>
                  <a:rPr lang="en-US" dirty="0">
                    <a:latin typeface="Arial" panose="020B0604020202020204" pitchFamily="34" charset="0"/>
                  </a:rPr>
                  <a:t>Find the dependencies between the inputs and the outputs by minimizing the square distance between the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1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i="0" dirty="0">
                    <a:effectLst/>
                    <a:latin typeface="Arial" panose="020B0604020202020204" pitchFamily="34" charset="0"/>
                  </a:rPr>
                  <a:t>and the linear regression approximation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GB" b="1" i="0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0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5D0A42-E8F7-4298-A09E-DA4EB6FC52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3448"/>
                <a:ext cx="10515600" cy="4753516"/>
              </a:xfrm>
              <a:blipFill>
                <a:blip r:embed="rId2"/>
                <a:stretch>
                  <a:fillRect l="-1043" t="-32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42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Lest Squares</a:t>
            </a:r>
            <a:endParaRPr lang="en-GB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5D0A42-E8F7-4298-A09E-DA4EB6FC52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3448"/>
                <a:ext cx="10515600" cy="4753516"/>
              </a:xfrm>
            </p:spPr>
            <p:txBody>
              <a:bodyPr>
                <a:normAutofit/>
              </a:bodyPr>
              <a:lstStyle/>
              <a:p>
                <a:r>
                  <a:rPr lang="en-GB" b="0" i="0" dirty="0">
                    <a:effectLst/>
                    <a:latin typeface="Open Sans"/>
                  </a:rPr>
                  <a:t>It is called Linear </a:t>
                </a:r>
                <a:r>
                  <a:rPr lang="en-GB" dirty="0">
                    <a:latin typeface="Open Sans"/>
                  </a:rPr>
                  <a:t>R</a:t>
                </a:r>
                <a:r>
                  <a:rPr lang="en-GB" b="0" i="0" dirty="0">
                    <a:effectLst/>
                    <a:latin typeface="Open Sans"/>
                  </a:rPr>
                  <a:t>egression because the model is linear in the parameters that defines the regression model</a:t>
                </a:r>
                <a:r>
                  <a:rPr lang="en-US" b="0" i="0" dirty="0">
                    <a:effectLst/>
                    <a:latin typeface="Open Sans"/>
                  </a:rPr>
                  <a:t>.</a:t>
                </a:r>
              </a:p>
              <a:p>
                <a:endParaRPr lang="en-US" b="0" i="0" dirty="0">
                  <a:effectLst/>
                  <a:latin typeface="Open Sans"/>
                </a:endParaRP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Can also write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2800" dirty="0"/>
              </a:p>
              <a:p>
                <a:pPr marL="0" indent="0">
                  <a:buNone/>
                </a:pPr>
                <a:endParaRPr lang="en-US" b="0" i="0" dirty="0">
                  <a:effectLst/>
                  <a:latin typeface="Open San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5D0A42-E8F7-4298-A09E-DA4EB6FC52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3448"/>
                <a:ext cx="10515600" cy="4753516"/>
              </a:xfrm>
              <a:blipFill>
                <a:blip r:embed="rId2"/>
                <a:stretch>
                  <a:fillRect l="-1043" t="-23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2B81F9-736A-4760-914B-9952DEB5646A}"/>
                  </a:ext>
                </a:extLst>
              </p:cNvPr>
              <p:cNvSpPr txBox="1"/>
              <p:nvPr/>
            </p:nvSpPr>
            <p:spPr>
              <a:xfrm>
                <a:off x="838200" y="4282381"/>
                <a:ext cx="27880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rgbClr val="FF0000"/>
                    </a:solidFill>
                  </a:rPr>
                  <a:t>Furnace faults at 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2000" dirty="0" err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2B81F9-736A-4760-914B-9952DEB56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82381"/>
                <a:ext cx="2788037" cy="400110"/>
              </a:xfrm>
              <a:prstGeom prst="rect">
                <a:avLst/>
              </a:prstGeom>
              <a:blipFill>
                <a:blip r:embed="rId3"/>
                <a:stretch>
                  <a:fillRect l="-2407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CA0336-C4E3-4507-A8A9-43CB1E2FD56E}"/>
              </a:ext>
            </a:extLst>
          </p:cNvPr>
          <p:cNvCxnSpPr>
            <a:cxnSpLocks/>
          </p:cNvCxnSpPr>
          <p:nvPr/>
        </p:nvCxnSpPr>
        <p:spPr bwMode="auto">
          <a:xfrm flipV="1">
            <a:off x="2834149" y="3805044"/>
            <a:ext cx="792088" cy="4773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76F57B-49B1-4682-8A9C-AA814113EF7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13023" y="3800206"/>
            <a:ext cx="1825720" cy="4277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D14B72-EDB1-459A-A820-9FA2C495CD9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44239" y="3695307"/>
            <a:ext cx="738384" cy="5417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4FB935-9110-40B6-829E-526E1695AFE9}"/>
              </a:ext>
            </a:extLst>
          </p:cNvPr>
          <p:cNvCxnSpPr>
            <a:cxnSpLocks/>
          </p:cNvCxnSpPr>
          <p:nvPr/>
        </p:nvCxnSpPr>
        <p:spPr bwMode="auto">
          <a:xfrm flipV="1">
            <a:off x="7071063" y="3738019"/>
            <a:ext cx="1252805" cy="4899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F76E83-5A81-4493-B1CF-15B06F8535CF}"/>
                  </a:ext>
                </a:extLst>
              </p:cNvPr>
              <p:cNvSpPr txBox="1"/>
              <p:nvPr/>
            </p:nvSpPr>
            <p:spPr>
              <a:xfrm>
                <a:off x="6218525" y="4325070"/>
                <a:ext cx="24482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rgbClr val="0070C0"/>
                    </a:solidFill>
                  </a:rPr>
                  <a:t>Tag data at 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2000" dirty="0" err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F76E83-5A81-4493-B1CF-15B06F85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525" y="4325070"/>
                <a:ext cx="2448272" cy="400110"/>
              </a:xfrm>
              <a:prstGeom prst="rect">
                <a:avLst/>
              </a:prstGeom>
              <a:blipFill>
                <a:blip r:embed="rId4"/>
                <a:stretch>
                  <a:fillRect l="-2488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69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using Machine Learning techniques</a:t>
            </a:r>
            <a:endParaRPr lang="en-GB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448"/>
            <a:ext cx="10515600" cy="4753516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Open Sans"/>
              </a:rPr>
              <a:t>As we give more information about the latent process (Furnace Faults), the relationship between the inputs and outputs would be clearer to the ML algorithm.</a:t>
            </a:r>
          </a:p>
          <a:p>
            <a:endParaRPr lang="en-US" b="0" i="0" dirty="0">
              <a:effectLst/>
              <a:latin typeface="Open Sans"/>
            </a:endParaRPr>
          </a:p>
          <a:p>
            <a:r>
              <a:rPr lang="en-US" b="0" i="0" dirty="0">
                <a:effectLst/>
                <a:latin typeface="Open Sans"/>
              </a:rPr>
              <a:t>Hence, incrementing the number of observations would e</a:t>
            </a:r>
            <a:r>
              <a:rPr lang="en-US" dirty="0">
                <a:latin typeface="Open Sans"/>
              </a:rPr>
              <a:t>ase the learning process.</a:t>
            </a:r>
          </a:p>
          <a:p>
            <a:endParaRPr lang="en-US" dirty="0">
              <a:latin typeface="Open Sans"/>
            </a:endParaRPr>
          </a:p>
          <a:p>
            <a:r>
              <a:rPr lang="en-US" dirty="0">
                <a:latin typeface="Open Sans"/>
              </a:rPr>
              <a:t>In other words, we should be able to see how the model converge to a solution as we increase the number of observations.</a:t>
            </a:r>
            <a:endParaRPr lang="en-US" b="0" i="0" dirty="0">
              <a:effectLst/>
              <a:latin typeface="Open Sans"/>
            </a:endParaRPr>
          </a:p>
          <a:p>
            <a:endParaRPr lang="en-US" b="0" i="0" dirty="0">
              <a:effectLst/>
              <a:latin typeface="Open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2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Least Squares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5</a:t>
            </a:fld>
            <a:endParaRPr lang="en-GB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B311466-A7E3-45CC-88DC-1B80D5134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38" y="1315628"/>
            <a:ext cx="6274324" cy="4705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59F8B2-D7D0-4D9A-AA1E-0F734761F0DD}"/>
              </a:ext>
            </a:extLst>
          </p:cNvPr>
          <p:cNvSpPr txBox="1"/>
          <p:nvPr/>
        </p:nvSpPr>
        <p:spPr>
          <a:xfrm>
            <a:off x="556182" y="2305615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One parameter associated with one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61BDB-1581-42EA-9CBC-D4B5161ADAAE}"/>
              </a:ext>
            </a:extLst>
          </p:cNvPr>
          <p:cNvSpPr txBox="1"/>
          <p:nvPr/>
        </p:nvSpPr>
        <p:spPr>
          <a:xfrm>
            <a:off x="5363852" y="5757292"/>
            <a:ext cx="23755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 of observations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797A8-DA38-4726-8E2E-E368D7D24701}"/>
              </a:ext>
            </a:extLst>
          </p:cNvPr>
          <p:cNvSpPr txBox="1"/>
          <p:nvPr/>
        </p:nvSpPr>
        <p:spPr>
          <a:xfrm rot="16200000">
            <a:off x="2097921" y="3522387"/>
            <a:ext cx="21728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Parameter / weight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533FA9-6349-4BE9-A1F4-07484DA7BF64}"/>
              </a:ext>
            </a:extLst>
          </p:cNvPr>
          <p:cNvSpPr txBox="1"/>
          <p:nvPr/>
        </p:nvSpPr>
        <p:spPr>
          <a:xfrm>
            <a:off x="9385562" y="1649187"/>
            <a:ext cx="24026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model identifies the optimum parameter (converge to a solution) as we increment the number of observations.</a:t>
            </a:r>
          </a:p>
        </p:txBody>
      </p:sp>
    </p:spTree>
    <p:extLst>
      <p:ext uri="{BB962C8B-B14F-4D97-AF65-F5344CB8AC3E}">
        <p14:creationId xmlns:p14="http://schemas.microsoft.com/office/powerpoint/2010/main" val="48632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Least Squares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61BDB-1581-42EA-9CBC-D4B5161ADAAE}"/>
              </a:ext>
            </a:extLst>
          </p:cNvPr>
          <p:cNvSpPr txBox="1"/>
          <p:nvPr/>
        </p:nvSpPr>
        <p:spPr>
          <a:xfrm>
            <a:off x="5363852" y="5757292"/>
            <a:ext cx="23755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 of observations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797A8-DA38-4726-8E2E-E368D7D24701}"/>
              </a:ext>
            </a:extLst>
          </p:cNvPr>
          <p:cNvSpPr txBox="1"/>
          <p:nvPr/>
        </p:nvSpPr>
        <p:spPr>
          <a:xfrm rot="16200000">
            <a:off x="2097921" y="3522387"/>
            <a:ext cx="21728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Parameter / weight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F34D648-CBFB-49F3-BC89-EF4BE406E6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7" t="7710" r="9459" b="4720"/>
          <a:stretch/>
        </p:blipFill>
        <p:spPr>
          <a:xfrm>
            <a:off x="2326964" y="1472268"/>
            <a:ext cx="8449330" cy="4654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16D90E-03A4-4F2D-8DDC-4396891A8D83}"/>
              </a:ext>
            </a:extLst>
          </p:cNvPr>
          <p:cNvSpPr txBox="1"/>
          <p:nvPr/>
        </p:nvSpPr>
        <p:spPr>
          <a:xfrm>
            <a:off x="556182" y="2305615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129 parameters associated with 129 inputs</a:t>
            </a:r>
          </a:p>
        </p:txBody>
      </p:sp>
    </p:spTree>
    <p:extLst>
      <p:ext uri="{BB962C8B-B14F-4D97-AF65-F5344CB8AC3E}">
        <p14:creationId xmlns:p14="http://schemas.microsoft.com/office/powerpoint/2010/main" val="181432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</a:t>
            </a:r>
            <a:r>
              <a:rPr lang="en-US" altLang="en-US" sz="3400" b="1" dirty="0" err="1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Regulasied</a:t>
            </a:r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Least Squares</a:t>
            </a:r>
            <a:b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b="1" dirty="0">
                <a:solidFill>
                  <a:srgbClr val="1F2B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time lags</a:t>
            </a:r>
            <a:endParaRPr lang="en-GB" sz="2400" dirty="0">
              <a:solidFill>
                <a:srgbClr val="1F2B7D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DE3C4-3C83-492A-B576-93C8435C90A2}"/>
              </a:ext>
            </a:extLst>
          </p:cNvPr>
          <p:cNvSpPr txBox="1"/>
          <p:nvPr/>
        </p:nvSpPr>
        <p:spPr>
          <a:xfrm>
            <a:off x="498250" y="2349796"/>
            <a:ext cx="1640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10 parameters associated with the first 10 inputs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2BC8FC7-4DD6-4639-9A90-16AADB111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0" t="5564" r="2267" b="7941"/>
          <a:stretch/>
        </p:blipFill>
        <p:spPr>
          <a:xfrm>
            <a:off x="2138513" y="1291474"/>
            <a:ext cx="9497305" cy="46945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3C20AE-9494-4FF0-9FFB-BA328A05C2E7}"/>
              </a:ext>
            </a:extLst>
          </p:cNvPr>
          <p:cNvSpPr txBox="1"/>
          <p:nvPr/>
        </p:nvSpPr>
        <p:spPr>
          <a:xfrm>
            <a:off x="1140643" y="12914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CCD5AE-95AA-44F2-8A27-B8FD750CC078}"/>
                  </a:ext>
                </a:extLst>
              </p:cNvPr>
              <p:cNvSpPr txBox="1"/>
              <p:nvPr/>
            </p:nvSpPr>
            <p:spPr>
              <a:xfrm>
                <a:off x="7865096" y="4941061"/>
                <a:ext cx="37707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rgbClr val="1919FF"/>
                    </a:solidFill>
                  </a:rPr>
                  <a:t>Reularisation parameter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1919FF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2000" dirty="0">
                    <a:solidFill>
                      <a:srgbClr val="1919FF"/>
                    </a:solidFill>
                  </a:rPr>
                  <a:t>=0.001</a:t>
                </a:r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CCD5AE-95AA-44F2-8A27-B8FD750CC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096" y="4941061"/>
                <a:ext cx="3770722" cy="400110"/>
              </a:xfrm>
              <a:prstGeom prst="rect">
                <a:avLst/>
              </a:prstGeom>
              <a:blipFill>
                <a:blip r:embed="rId3"/>
                <a:stretch>
                  <a:fillRect l="-1616" t="-9231" b="-2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38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</a:t>
            </a:r>
            <a:r>
              <a:rPr lang="en-US" altLang="en-US" sz="3400" b="1" dirty="0" err="1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Regulasied</a:t>
            </a:r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Least Squares</a:t>
            </a:r>
            <a:b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b="1" dirty="0">
                <a:solidFill>
                  <a:srgbClr val="1F2B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time lags</a:t>
            </a:r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DE3C4-3C83-492A-B576-93C8435C90A2}"/>
              </a:ext>
            </a:extLst>
          </p:cNvPr>
          <p:cNvSpPr txBox="1"/>
          <p:nvPr/>
        </p:nvSpPr>
        <p:spPr>
          <a:xfrm>
            <a:off x="498250" y="2349796"/>
            <a:ext cx="1640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10 parameters associated with the first 10 inputs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2BC8FC7-4DD6-4639-9A90-16AADB111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0" t="5564" r="2267" b="7941"/>
          <a:stretch/>
        </p:blipFill>
        <p:spPr>
          <a:xfrm>
            <a:off x="2138513" y="1291474"/>
            <a:ext cx="9497305" cy="46945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3C20AE-9494-4FF0-9FFB-BA328A05C2E7}"/>
              </a:ext>
            </a:extLst>
          </p:cNvPr>
          <p:cNvSpPr txBox="1"/>
          <p:nvPr/>
        </p:nvSpPr>
        <p:spPr>
          <a:xfrm>
            <a:off x="1140643" y="12914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4F4B7-9352-424E-9E6C-6A96FA8AB4B4}"/>
              </a:ext>
            </a:extLst>
          </p:cNvPr>
          <p:cNvSpPr/>
          <p:nvPr/>
        </p:nvSpPr>
        <p:spPr>
          <a:xfrm>
            <a:off x="9794449" y="2441542"/>
            <a:ext cx="1559351" cy="1058322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 err="1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Regulasied</a:t>
            </a:r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Least Squares: Zoom in</a:t>
            </a:r>
            <a:b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b="1" dirty="0">
                <a:solidFill>
                  <a:srgbClr val="1F2B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time lags</a:t>
            </a:r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DE3C4-3C83-492A-B576-93C8435C90A2}"/>
              </a:ext>
            </a:extLst>
          </p:cNvPr>
          <p:cNvSpPr txBox="1"/>
          <p:nvPr/>
        </p:nvSpPr>
        <p:spPr>
          <a:xfrm>
            <a:off x="498250" y="2349796"/>
            <a:ext cx="1640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10 parameters associated with the first 10 inputs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C20AE-9494-4FF0-9FFB-BA328A05C2E7}"/>
              </a:ext>
            </a:extLst>
          </p:cNvPr>
          <p:cNvSpPr txBox="1"/>
          <p:nvPr/>
        </p:nvSpPr>
        <p:spPr>
          <a:xfrm>
            <a:off x="1140643" y="12914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CCD5AE-95AA-44F2-8A27-B8FD750CC078}"/>
                  </a:ext>
                </a:extLst>
              </p:cNvPr>
              <p:cNvSpPr txBox="1"/>
              <p:nvPr/>
            </p:nvSpPr>
            <p:spPr>
              <a:xfrm>
                <a:off x="7865096" y="4941061"/>
                <a:ext cx="37707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rgbClr val="1919FF"/>
                    </a:solidFill>
                  </a:rPr>
                  <a:t>Reularisation parameter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1919FF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2000" dirty="0">
                    <a:solidFill>
                      <a:srgbClr val="1919FF"/>
                    </a:solidFill>
                  </a:rPr>
                  <a:t>=0.001</a:t>
                </a:r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CCD5AE-95AA-44F2-8A27-B8FD750CC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096" y="4941061"/>
                <a:ext cx="3770722" cy="400110"/>
              </a:xfrm>
              <a:prstGeom prst="rect">
                <a:avLst/>
              </a:prstGeom>
              <a:blipFill>
                <a:blip r:embed="rId2"/>
                <a:stretch>
                  <a:fillRect l="-1616" t="-9231" b="-2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sitting, water, group, table&#10;&#10;Description automatically generated">
            <a:extLst>
              <a:ext uri="{FF2B5EF4-FFF2-40B4-BE49-F238E27FC236}">
                <a16:creationId xmlns:a16="http://schemas.microsoft.com/office/drawing/2014/main" id="{C39708A3-6942-4816-BE9D-C4C9CF557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6" t="5869" r="1881" b="8554"/>
          <a:stretch/>
        </p:blipFill>
        <p:spPr>
          <a:xfrm>
            <a:off x="2263196" y="1397587"/>
            <a:ext cx="9199798" cy="46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7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753</Words>
  <Application>Microsoft Office PowerPoint</Application>
  <PresentationFormat>Widescreen</PresentationFormat>
  <Paragraphs>123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Merriweather</vt:lpstr>
      <vt:lpstr>Open Sans</vt:lpstr>
      <vt:lpstr>Office Theme</vt:lpstr>
      <vt:lpstr>NSG Pilkington – University of Liverpool Machine Learning Project:  09/09/2020</vt:lpstr>
      <vt:lpstr>Regression using Machine Learning techniques</vt:lpstr>
      <vt:lpstr>Linear Regression: Lest Squares</vt:lpstr>
      <vt:lpstr>Regression using Machine Learning techniques</vt:lpstr>
      <vt:lpstr>Linear regression: Least Squares</vt:lpstr>
      <vt:lpstr>Linear regression: Least Squares</vt:lpstr>
      <vt:lpstr>Linear regression: Regulasied Least Squares No time lags</vt:lpstr>
      <vt:lpstr>Linear regression: Regulasied Least Squares No time lags</vt:lpstr>
      <vt:lpstr>Regulasied Least Squares: Zoom in No time lags</vt:lpstr>
      <vt:lpstr>Regulasied Least Squares:</vt:lpstr>
      <vt:lpstr>Online regularized least squares Time lag = 14 hours</vt:lpstr>
      <vt:lpstr>Online regularised least squares  Time lag = 14 hours</vt:lpstr>
      <vt:lpstr>Linear regression: Online regularised least squares  No time lags</vt:lpstr>
      <vt:lpstr>Linear regression: Online regularised least squares  No time lags</vt:lpstr>
      <vt:lpstr>Linear regression: Online regularised least squares  No time lags</vt:lpstr>
      <vt:lpstr>Thank you for your attention.  ANY QUESTIONS?</vt:lpstr>
      <vt:lpstr>Linear regression: Regulasied Least Squares</vt:lpstr>
      <vt:lpstr>Regularised Lest Squares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18/08/2020</dc:title>
  <dc:creator>Diego Echeverria</dc:creator>
  <cp:lastModifiedBy>Diego Echeverria</cp:lastModifiedBy>
  <cp:revision>45</cp:revision>
  <dcterms:created xsi:type="dcterms:W3CDTF">2020-08-17T12:26:42Z</dcterms:created>
  <dcterms:modified xsi:type="dcterms:W3CDTF">2020-09-16T10:47:03Z</dcterms:modified>
</cp:coreProperties>
</file>