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2" r:id="rId3"/>
    <p:sldId id="349" r:id="rId4"/>
    <p:sldId id="347" r:id="rId5"/>
    <p:sldId id="363" r:id="rId6"/>
    <p:sldId id="348" r:id="rId7"/>
    <p:sldId id="358" r:id="rId8"/>
    <p:sldId id="357" r:id="rId9"/>
    <p:sldId id="359" r:id="rId10"/>
    <p:sldId id="360" r:id="rId11"/>
    <p:sldId id="361" r:id="rId12"/>
    <p:sldId id="350" r:id="rId13"/>
    <p:sldId id="346" r:id="rId14"/>
    <p:sldId id="331" r:id="rId15"/>
    <p:sldId id="352" r:id="rId16"/>
    <p:sldId id="35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919FF"/>
    <a:srgbClr val="1F2B7D"/>
    <a:srgbClr val="A07111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4DAE-89E5-438C-B298-CCD8B2A436B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2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16/09/2020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BEEA3-22AD-4E35-81B6-6F381F660EDE}"/>
              </a:ext>
            </a:extLst>
          </p:cNvPr>
          <p:cNvSpPr txBox="1"/>
          <p:nvPr/>
        </p:nvSpPr>
        <p:spPr>
          <a:xfrm>
            <a:off x="94270" y="6417084"/>
            <a:ext cx="215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/08/2020</a:t>
            </a: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 </a:t>
            </a:r>
            <a:r>
              <a:rPr lang="en-GB" sz="4400" dirty="0">
                <a:solidFill>
                  <a:srgbClr val="1919FF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been </a:t>
            </a:r>
            <a:r>
              <a:rPr lang="en-US" sz="24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error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dirty="0"/>
              <a:t>NRMSE (RRLS): 145.27942 %</a:t>
            </a:r>
          </a:p>
          <a:p>
            <a:pPr marL="0" indent="0">
              <a:buNone/>
            </a:pPr>
            <a:r>
              <a:rPr lang="en-US" dirty="0"/>
              <a:t> 	Original N of Tags:  70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We eliminate Tags whose parameter values are less than 0.02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	NRMSE: (RRLS): 145.89439 %</a:t>
            </a:r>
          </a:p>
          <a:p>
            <a:pPr marL="0" indent="0">
              <a:buNone/>
            </a:pPr>
            <a:r>
              <a:rPr lang="en-US" dirty="0"/>
              <a:t>	N of </a:t>
            </a:r>
            <a:r>
              <a:rPr lang="en-US" dirty="0" err="1"/>
              <a:t>Tgas</a:t>
            </a:r>
            <a:r>
              <a:rPr lang="en-US" dirty="0"/>
              <a:t> eliminated:  5</a:t>
            </a:r>
          </a:p>
          <a:p>
            <a:pPr marL="0" indent="0">
              <a:buNone/>
            </a:pPr>
            <a:r>
              <a:rPr lang="en-US" dirty="0"/>
              <a:t>	N Tags after elimination:  65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0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Eliminated Tags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CB6020-48F2-4632-8A17-C860100B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59788"/>
              </p:ext>
            </p:extLst>
          </p:nvPr>
        </p:nvGraphicFramePr>
        <p:xfrm>
          <a:off x="643467" y="1768246"/>
          <a:ext cx="10905067" cy="376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921">
                  <a:extLst>
                    <a:ext uri="{9D8B030D-6E8A-4147-A177-3AD203B41FA5}">
                      <a16:colId xmlns:a16="http://schemas.microsoft.com/office/drawing/2014/main" val="4143396901"/>
                    </a:ext>
                  </a:extLst>
                </a:gridCol>
                <a:gridCol w="8216146">
                  <a:extLst>
                    <a:ext uri="{9D8B030D-6E8A-4147-A177-3AD203B41FA5}">
                      <a16:colId xmlns:a16="http://schemas.microsoft.com/office/drawing/2014/main" val="4066763781"/>
                    </a:ext>
                  </a:extLst>
                </a:gridCol>
              </a:tblGrid>
              <a:tr h="56852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>
                          <a:effectLst/>
                        </a:rPr>
                        <a:t>Eliminated</a:t>
                      </a:r>
                      <a:endParaRPr lang="en-GB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>
                          <a:effectLst/>
                        </a:rPr>
                        <a:t>Description</a:t>
                      </a:r>
                      <a:endParaRPr lang="en-GB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ctr"/>
                </a:tc>
                <a:extLst>
                  <a:ext uri="{0D108BD9-81ED-4DB2-BD59-A6C34878D82A}">
                    <a16:rowId xmlns:a16="http://schemas.microsoft.com/office/drawing/2014/main" val="3977400039"/>
                  </a:ext>
                </a:extLst>
              </a:tr>
              <a:tr h="1021141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TagID 11213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Essential Services Board Cat 'B' Supply - MV53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extLst>
                  <a:ext uri="{0D108BD9-81ED-4DB2-BD59-A6C34878D82A}">
                    <a16:rowId xmlns:a16="http://schemas.microsoft.com/office/drawing/2014/main" val="2883296773"/>
                  </a:ext>
                </a:extLst>
              </a:tr>
              <a:tr h="56852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TagID 1356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Regenerator Crown Temperature Port 4 LHS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extLst>
                  <a:ext uri="{0D108BD9-81ED-4DB2-BD59-A6C34878D82A}">
                    <a16:rowId xmlns:a16="http://schemas.microsoft.com/office/drawing/2014/main" val="3088889166"/>
                  </a:ext>
                </a:extLst>
              </a:tr>
              <a:tr h="56852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TagID 136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Total Combustion Air Flow Measurement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extLst>
                  <a:ext uri="{0D108BD9-81ED-4DB2-BD59-A6C34878D82A}">
                    <a16:rowId xmlns:a16="http://schemas.microsoft.com/office/drawing/2014/main" val="961500394"/>
                  </a:ext>
                </a:extLst>
              </a:tr>
              <a:tr h="479410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TagID 7482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Front Wall Temperature 8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extLst>
                  <a:ext uri="{0D108BD9-81ED-4DB2-BD59-A6C34878D82A}">
                    <a16:rowId xmlns:a16="http://schemas.microsoft.com/office/drawing/2014/main" val="2118472234"/>
                  </a:ext>
                </a:extLst>
              </a:tr>
              <a:tr h="528498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u="none" strike="noStrike">
                          <a:effectLst/>
                        </a:rPr>
                        <a:t>TagID 9501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3200" u="none" strike="noStrike" dirty="0">
                          <a:effectLst/>
                        </a:rPr>
                        <a:t>Port 7 Gas Flow (OP)</a:t>
                      </a:r>
                      <a:endParaRPr lang="da-DK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73" marR="18673" marT="18673" marB="0" anchor="b"/>
                </a:tc>
                <a:extLst>
                  <a:ext uri="{0D108BD9-81ED-4DB2-BD59-A6C34878D82A}">
                    <a16:rowId xmlns:a16="http://schemas.microsoft.com/office/drawing/2014/main" val="403229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1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altLang="en-US" sz="2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Tag datasets</a:t>
            </a:r>
            <a:endParaRPr lang="en-GB" sz="2700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FA4197-5E69-4778-8BEF-E7C7EE48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832051" cy="2427333"/>
          </a:xfrm>
        </p:spPr>
        <p:txBody>
          <a:bodyPr>
            <a:normAutofit/>
          </a:bodyPr>
          <a:lstStyle/>
          <a:p>
            <a:r>
              <a:rPr lang="en-US" sz="2000" dirty="0"/>
              <a:t>ML = Machine Learning</a:t>
            </a:r>
          </a:p>
          <a:p>
            <a:r>
              <a:rPr lang="en-US" sz="2000" dirty="0"/>
              <a:t>UEK = Using Experts Knowledge</a:t>
            </a:r>
          </a:p>
          <a:p>
            <a:endParaRPr lang="en-US" sz="2000" dirty="0"/>
          </a:p>
          <a:p>
            <a:r>
              <a:rPr lang="en-US" sz="2000" dirty="0"/>
              <a:t>The Tags not highlighted in red are common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210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46AC128-A544-4449-BD96-2DB74AA0E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98766"/>
              </p:ext>
            </p:extLst>
          </p:nvPr>
        </p:nvGraphicFramePr>
        <p:xfrm>
          <a:off x="6179493" y="952500"/>
          <a:ext cx="3868942" cy="5312016"/>
        </p:xfrm>
        <a:graphic>
          <a:graphicData uri="http://schemas.openxmlformats.org/drawingml/2006/table">
            <a:tbl>
              <a:tblPr/>
              <a:tblGrid>
                <a:gridCol w="688186">
                  <a:extLst>
                    <a:ext uri="{9D8B030D-6E8A-4147-A177-3AD203B41FA5}">
                      <a16:colId xmlns:a16="http://schemas.microsoft.com/office/drawing/2014/main" val="392178029"/>
                    </a:ext>
                  </a:extLst>
                </a:gridCol>
                <a:gridCol w="1529676">
                  <a:extLst>
                    <a:ext uri="{9D8B030D-6E8A-4147-A177-3AD203B41FA5}">
                      <a16:colId xmlns:a16="http://schemas.microsoft.com/office/drawing/2014/main" val="103807040"/>
                    </a:ext>
                  </a:extLst>
                </a:gridCol>
                <a:gridCol w="1651080">
                  <a:extLst>
                    <a:ext uri="{9D8B030D-6E8A-4147-A177-3AD203B41FA5}">
                      <a16:colId xmlns:a16="http://schemas.microsoft.com/office/drawing/2014/main" val="2181321467"/>
                    </a:ext>
                  </a:extLst>
                </a:gridCol>
              </a:tblGrid>
              <a:tr h="20124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 (ML)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 (UEK)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898802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10271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10279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32184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10274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10425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6155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10279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105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8882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10298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11105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155584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10424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11123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2897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10425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11126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313624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10444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11132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31545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105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11135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788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11105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11145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790875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11106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11174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82684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11107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11201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79156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11123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11209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27355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11125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11211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577189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11126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11217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57114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11129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11221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45651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11132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11226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76765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11141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11273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646116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11145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11282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63778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11174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11298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647060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11182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11299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417121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11183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11300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01802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 11201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11384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2980"/>
                  </a:ext>
                </a:extLst>
              </a:tr>
              <a:tr h="201249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GB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 11204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TagID</a:t>
                      </a:r>
                      <a:r>
                        <a:rPr lang="en-GB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 12720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69" marR="6069" marT="6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2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A07111"/>
                </a:solidFill>
                <a:latin typeface="+mj-lt"/>
                <a:ea typeface="+mj-ea"/>
                <a:cs typeface="+mj-cs"/>
              </a:rPr>
              <a:t>Conclusions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C7E483-11AA-4FF2-82A4-846F3D79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566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The Machine Learning approach to eliminate the Tags was successful.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Eliminate Tags using Machine Learning techniques and then use experts knowledge to validate the final dataset?</a:t>
            </a:r>
          </a:p>
          <a:p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Use the error to compare the predictive performance of the original and modified datasets.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Discussion on techniques that can provide the actual time lags.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30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Regression: Lest Squares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effectLst/>
                    <a:latin typeface="Open Sans"/>
                  </a:rPr>
                  <a:t>It is called Linear </a:t>
                </a:r>
                <a:r>
                  <a:rPr lang="en-GB" dirty="0">
                    <a:latin typeface="Open Sans"/>
                  </a:rPr>
                  <a:t>R</a:t>
                </a:r>
                <a:r>
                  <a:rPr lang="en-GB" b="0" i="0" dirty="0">
                    <a:effectLst/>
                    <a:latin typeface="Open Sans"/>
                  </a:rPr>
                  <a:t>egression because the model is linear in the parameters that defines the regression model</a:t>
                </a:r>
                <a:r>
                  <a:rPr lang="en-US" b="0" i="0" dirty="0">
                    <a:effectLst/>
                    <a:latin typeface="Open Sans"/>
                  </a:rPr>
                  <a:t>.</a:t>
                </a:r>
              </a:p>
              <a:p>
                <a:endParaRPr lang="en-US" b="0" i="0" dirty="0">
                  <a:effectLst/>
                  <a:latin typeface="Open Sans"/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Can also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800" dirty="0"/>
              </a:p>
              <a:p>
                <a:pPr marL="0" indent="0">
                  <a:buNone/>
                </a:pPr>
                <a:endParaRPr lang="en-US" b="0" i="0" dirty="0">
                  <a:effectLst/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D0A42-E8F7-4298-A09E-DA4EB6FC5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448"/>
                <a:ext cx="10515600" cy="4753516"/>
              </a:xfrm>
              <a:blipFill>
                <a:blip r:embed="rId2"/>
                <a:stretch>
                  <a:fillRect l="-1043" t="-2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/>
              <p:nvPr/>
            </p:nvSpPr>
            <p:spPr>
              <a:xfrm>
                <a:off x="1177965" y="4282381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Total faults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2B81F9-736A-4760-914B-9952DEB5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65" y="4282381"/>
                <a:ext cx="2448272" cy="400110"/>
              </a:xfrm>
              <a:prstGeom prst="rect">
                <a:avLst/>
              </a:prstGeom>
              <a:blipFill>
                <a:blip r:embed="rId3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CA0336-C4E3-4507-A8A9-43CB1E2FD56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4149" y="3805044"/>
            <a:ext cx="792088" cy="47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6F57B-49B1-4682-8A9C-AA814113EF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13023" y="3800206"/>
            <a:ext cx="1825720" cy="427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D14B72-EDB1-459A-A820-9FA2C495CD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44239" y="3695307"/>
            <a:ext cx="738384" cy="541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4FB935-9110-40B6-829E-526E1695A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1063" y="3738019"/>
            <a:ext cx="1252805" cy="489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/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Tag data at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0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F76E83-5A81-4493-B1CF-15B06F85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525" y="4325070"/>
                <a:ext cx="2448272" cy="400110"/>
              </a:xfrm>
              <a:prstGeom prst="rect">
                <a:avLst/>
              </a:prstGeom>
              <a:blipFill>
                <a:blip r:embed="rId4"/>
                <a:stretch>
                  <a:fillRect l="-2488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9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using Machine Learning techniques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8"/>
            <a:ext cx="10515600" cy="475351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/>
              </a:rPr>
              <a:t>As we give more information about the latent process (Furnace Faults), the relationship between the inputs and outputs would be clearer to the ML algorithm.</a:t>
            </a: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Hence, incrementing the number of observations would e</a:t>
            </a:r>
            <a:r>
              <a:rPr lang="en-US" dirty="0">
                <a:latin typeface="Open Sans"/>
              </a:rPr>
              <a:t>ase the learning process.</a:t>
            </a: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In other words, we should be able to see how the model converge to a solution as we increase the number of observations.</a:t>
            </a:r>
            <a:endParaRPr lang="en-US" b="0" i="0" dirty="0">
              <a:effectLst/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2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regularized least squares</a:t>
            </a:r>
            <a:br>
              <a:rPr lang="en-US" alt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 lag = 15 hours</a:t>
            </a:r>
            <a:endParaRPr lang="en-GB" sz="27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1E8C4-5C92-497D-BB3F-8B65B98E6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8325" r="8995" b="4567"/>
          <a:stretch/>
        </p:blipFill>
        <p:spPr>
          <a:xfrm>
            <a:off x="1720768" y="1357460"/>
            <a:ext cx="8750463" cy="4675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7B6E5-B1B8-4DEB-AE3F-AB8AFFADBB47}"/>
              </a:ext>
            </a:extLst>
          </p:cNvPr>
          <p:cNvSpPr txBox="1"/>
          <p:nvPr/>
        </p:nvSpPr>
        <p:spPr>
          <a:xfrm>
            <a:off x="386499" y="1743958"/>
            <a:ext cx="15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Actual error = 65.17 %</a:t>
            </a:r>
          </a:p>
        </p:txBody>
      </p:sp>
    </p:spTree>
    <p:extLst>
      <p:ext uri="{BB962C8B-B14F-4D97-AF65-F5344CB8AC3E}">
        <p14:creationId xmlns:p14="http://schemas.microsoft.com/office/powerpoint/2010/main" val="4768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</a:t>
            </a:r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400" dirty="0">
                <a:solidFill>
                  <a:srgbClr val="002060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</a:t>
            </a:r>
            <a:r>
              <a:rPr lang="en-US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en-US" sz="22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200" dirty="0">
              <a:solidFill>
                <a:srgbClr val="1919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FBEAD76-BF92-46BE-8903-FFAE080B6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6023" r="2499" b="8708"/>
          <a:stretch/>
        </p:blipFill>
        <p:spPr>
          <a:xfrm>
            <a:off x="1358396" y="1556765"/>
            <a:ext cx="9475207" cy="4666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13B3B-BEE1-44CB-82F2-7C3D95DAAE04}"/>
              </a:ext>
            </a:extLst>
          </p:cNvPr>
          <p:cNvSpPr txBox="1"/>
          <p:nvPr/>
        </p:nvSpPr>
        <p:spPr>
          <a:xfrm>
            <a:off x="386499" y="1743958"/>
            <a:ext cx="154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Regularised parameter= 4.2</a:t>
            </a:r>
          </a:p>
        </p:txBody>
      </p:sp>
    </p:spTree>
    <p:extLst>
      <p:ext uri="{BB962C8B-B14F-4D97-AF65-F5344CB8AC3E}">
        <p14:creationId xmlns:p14="http://schemas.microsoft.com/office/powerpoint/2010/main" val="22041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 </a:t>
            </a:r>
            <a:r>
              <a:rPr lang="en-GB" sz="4400" dirty="0">
                <a:solidFill>
                  <a:srgbClr val="1919FF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en-US" sz="24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error</a:t>
            </a:r>
          </a:p>
          <a:p>
            <a:pPr marL="0" indent="0">
              <a:buNone/>
            </a:pPr>
            <a:r>
              <a:rPr lang="en-GB" dirty="0"/>
              <a:t>	NRMSE (RRLS): 117.5123 %</a:t>
            </a:r>
          </a:p>
          <a:p>
            <a:pPr marL="0" indent="0">
              <a:buNone/>
            </a:pPr>
            <a:r>
              <a:rPr lang="en-GB" dirty="0"/>
              <a:t>	Original N of Tags:  130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NRMSE = Normalised Root Mean Squared Error</a:t>
            </a:r>
          </a:p>
          <a:p>
            <a:pPr marL="0" indent="0">
              <a:buNone/>
            </a:pPr>
            <a:r>
              <a:rPr lang="en-GB" dirty="0"/>
              <a:t>RRLS      = Recursive Regularised Least Squares</a:t>
            </a:r>
          </a:p>
          <a:p>
            <a:endParaRPr lang="en-GB" dirty="0"/>
          </a:p>
          <a:p>
            <a:r>
              <a:rPr lang="en-GB" dirty="0"/>
              <a:t> We eliminate Tags whose parameter values are less than 0.02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NRMSE: (RRLS): 117.5360 %</a:t>
            </a:r>
          </a:p>
          <a:p>
            <a:pPr marL="0" indent="0">
              <a:buNone/>
            </a:pPr>
            <a:r>
              <a:rPr lang="en-GB" dirty="0"/>
              <a:t>	N of Tags eliminated:  7</a:t>
            </a:r>
          </a:p>
          <a:p>
            <a:pPr marL="0" indent="0">
              <a:buNone/>
            </a:pPr>
            <a:r>
              <a:rPr lang="en-GB" dirty="0"/>
              <a:t>	N Tags after elimination:  123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2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3EBFB-1136-4EE7-8362-731A9984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regularized least squares</a:t>
            </a:r>
            <a:br>
              <a:rPr lang="en-US" alt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700" b="1" dirty="0">
                <a:solidFill>
                  <a:srgbClr val="1F2B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 lag = 0 hours, No time lag</a:t>
            </a:r>
            <a:endParaRPr lang="en-GB" sz="2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C8A0E-D4D2-4DBA-9ECA-E5160EDE4A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8631" r="9690" b="4874"/>
          <a:stretch/>
        </p:blipFill>
        <p:spPr>
          <a:xfrm>
            <a:off x="1628932" y="1521757"/>
            <a:ext cx="8934136" cy="45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40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Eliminated Tags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1AD3FF-993E-412E-AEFC-2F1FB6759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45856"/>
              </p:ext>
            </p:extLst>
          </p:nvPr>
        </p:nvGraphicFramePr>
        <p:xfrm>
          <a:off x="2706278" y="1596376"/>
          <a:ext cx="6779443" cy="3665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093">
                  <a:extLst>
                    <a:ext uri="{9D8B030D-6E8A-4147-A177-3AD203B41FA5}">
                      <a16:colId xmlns:a16="http://schemas.microsoft.com/office/drawing/2014/main" val="2448672873"/>
                    </a:ext>
                  </a:extLst>
                </a:gridCol>
                <a:gridCol w="4849350">
                  <a:extLst>
                    <a:ext uri="{9D8B030D-6E8A-4147-A177-3AD203B41FA5}">
                      <a16:colId xmlns:a16="http://schemas.microsoft.com/office/drawing/2014/main" val="2576542673"/>
                    </a:ext>
                  </a:extLst>
                </a:gridCol>
              </a:tblGrid>
              <a:tr h="4581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effectLst/>
                        </a:rPr>
                        <a:t>Eliminated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effectLst/>
                        </a:rPr>
                        <a:t>Description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0026213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10278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Canal Temp. Control (OP)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8891602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136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 Combustion Air Flow Measurement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7356106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2798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Silo 20 Tonnage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3319793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6113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PCP Ammonia Tank Level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501612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7398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PCP V003 Delta P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593176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9393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Glass Level Control (OP)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8872881"/>
                  </a:ext>
                </a:extLst>
              </a:tr>
              <a:tr h="45815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</a:rPr>
                        <a:t>TagID</a:t>
                      </a:r>
                      <a:r>
                        <a:rPr lang="en-GB" sz="2000" u="none" strike="noStrike" dirty="0">
                          <a:effectLst/>
                        </a:rPr>
                        <a:t> 9399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u="none" strike="noStrike" dirty="0">
                          <a:effectLst/>
                        </a:rPr>
                        <a:t>Port 2 Gas Flow (OP)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34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8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</a:t>
            </a:r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400" dirty="0">
                <a:solidFill>
                  <a:srgbClr val="002060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not been </a:t>
            </a:r>
            <a:r>
              <a:rPr lang="en-US" sz="22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200" dirty="0">
              <a:solidFill>
                <a:srgbClr val="1919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FBEAD76-BF92-46BE-8903-FFAE080B6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6023" r="2499" b="8708"/>
          <a:stretch/>
        </p:blipFill>
        <p:spPr>
          <a:xfrm>
            <a:off x="1358396" y="1556765"/>
            <a:ext cx="9475207" cy="4666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13B3B-BEE1-44CB-82F2-7C3D95DAAE04}"/>
              </a:ext>
            </a:extLst>
          </p:cNvPr>
          <p:cNvSpPr txBox="1"/>
          <p:nvPr/>
        </p:nvSpPr>
        <p:spPr>
          <a:xfrm>
            <a:off x="386499" y="1743958"/>
            <a:ext cx="154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Regularised parameter= 4.2</a:t>
            </a:r>
          </a:p>
        </p:txBody>
      </p:sp>
    </p:spTree>
    <p:extLst>
      <p:ext uri="{BB962C8B-B14F-4D97-AF65-F5344CB8AC3E}">
        <p14:creationId xmlns:p14="http://schemas.microsoft.com/office/powerpoint/2010/main" val="3574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 </a:t>
            </a:r>
            <a:r>
              <a:rPr lang="en-GB" sz="4400" dirty="0">
                <a:solidFill>
                  <a:srgbClr val="1919FF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not been </a:t>
            </a:r>
            <a:r>
              <a:rPr lang="en-US" sz="24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4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90688"/>
            <a:ext cx="5798268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 </a:t>
            </a:r>
            <a:r>
              <a:rPr lang="en-GB" sz="2600" dirty="0"/>
              <a:t>The error after eliminating the Tags whose parameters are less than 0.02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	NRMSE: (RRLS): 117.5123 %</a:t>
            </a:r>
          </a:p>
          <a:p>
            <a:pPr marL="0" indent="0">
              <a:buNone/>
            </a:pPr>
            <a:r>
              <a:rPr lang="en-GB" sz="2600" dirty="0"/>
              <a:t>	N of Tags eliminated:  7</a:t>
            </a:r>
          </a:p>
          <a:p>
            <a:pPr marL="0" indent="0">
              <a:buNone/>
            </a:pPr>
            <a:r>
              <a:rPr lang="en-GB" sz="2600" dirty="0"/>
              <a:t>	N Tags after elimination:  122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Eliminating </a:t>
            </a:r>
            <a:r>
              <a:rPr lang="en-GB" sz="2600" dirty="0" err="1">
                <a:solidFill>
                  <a:srgbClr val="FF0000"/>
                </a:solidFill>
              </a:rPr>
              <a:t>TagID</a:t>
            </a:r>
            <a:r>
              <a:rPr lang="en-GB" sz="2600" dirty="0">
                <a:solidFill>
                  <a:srgbClr val="FF0000"/>
                </a:solidFill>
              </a:rPr>
              <a:t> 6138</a:t>
            </a:r>
            <a:r>
              <a:rPr lang="en-GB" sz="2600" dirty="0"/>
              <a:t>, increased the error:</a:t>
            </a:r>
          </a:p>
          <a:p>
            <a:pPr marL="0" indent="0">
              <a:buNone/>
            </a:pPr>
            <a:r>
              <a:rPr lang="en-US" sz="2600" dirty="0"/>
              <a:t>	NRMSE: (RRLS): 154.5010 %</a:t>
            </a:r>
          </a:p>
          <a:p>
            <a:pPr marL="0" indent="0">
              <a:buNone/>
            </a:pPr>
            <a:r>
              <a:rPr lang="en-US" sz="2600" dirty="0"/>
              <a:t>	N of Tags eliminated:  8</a:t>
            </a:r>
          </a:p>
          <a:p>
            <a:pPr marL="0" indent="0">
              <a:buNone/>
            </a:pPr>
            <a:r>
              <a:rPr lang="en-US" sz="2600" dirty="0"/>
              <a:t>	N Tags after elimination:  121</a:t>
            </a:r>
            <a:endParaRPr lang="en-GB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1145B-EC08-45DD-BBFE-CE59741F1182}"/>
              </a:ext>
            </a:extLst>
          </p:cNvPr>
          <p:cNvSpPr txBox="1"/>
          <p:nvPr/>
        </p:nvSpPr>
        <p:spPr>
          <a:xfrm>
            <a:off x="7786540" y="4081806"/>
            <a:ext cx="233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37% error increase</a:t>
            </a:r>
          </a:p>
        </p:txBody>
      </p:sp>
    </p:spTree>
    <p:extLst>
      <p:ext uri="{BB962C8B-B14F-4D97-AF65-F5344CB8AC3E}">
        <p14:creationId xmlns:p14="http://schemas.microsoft.com/office/powerpoint/2010/main" val="320021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Least Squares:</a:t>
            </a:r>
            <a: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400" dirty="0">
                <a:solidFill>
                  <a:srgbClr val="002060"/>
                </a:solidFill>
              </a:rPr>
              <a:t>No time lags</a:t>
            </a:r>
            <a:br>
              <a:rPr lang="en-US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data that have been </a:t>
            </a:r>
            <a:r>
              <a:rPr lang="en-US" sz="2200" b="1" dirty="0" err="1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sz="2200" b="1" dirty="0">
                <a:solidFill>
                  <a:srgbClr val="191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the process experts</a:t>
            </a:r>
            <a:endParaRPr lang="en-GB" sz="2200" dirty="0">
              <a:solidFill>
                <a:srgbClr val="1919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3B3B-BEE1-44CB-82F2-7C3D95DAAE04}"/>
              </a:ext>
            </a:extLst>
          </p:cNvPr>
          <p:cNvSpPr txBox="1"/>
          <p:nvPr/>
        </p:nvSpPr>
        <p:spPr>
          <a:xfrm>
            <a:off x="386499" y="1743958"/>
            <a:ext cx="154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919FF"/>
                </a:solidFill>
              </a:rPr>
              <a:t>Regularised parameter= 9.8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676E1D9-9948-4F11-ADE9-BABC65C5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t="5565" r="2423" b="8400"/>
          <a:stretch/>
        </p:blipFill>
        <p:spPr>
          <a:xfrm>
            <a:off x="1677971" y="1549614"/>
            <a:ext cx="9436231" cy="46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924</Words>
  <Application>Microsoft Office PowerPoint</Application>
  <PresentationFormat>Widescreen</PresentationFormat>
  <Paragraphs>219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</vt:lpstr>
      <vt:lpstr>Office Theme</vt:lpstr>
      <vt:lpstr>NSG Pilkington – University of Liverpool Machine Learning Project:  16/09/2020</vt:lpstr>
      <vt:lpstr>Online regularized least squares Time lag = 15 hours</vt:lpstr>
      <vt:lpstr>Online Least Squares: No time lags Using data that have not been analysed by the process experts</vt:lpstr>
      <vt:lpstr>Online Least Squares: No time lags Using data that have not been analysed by the process experts</vt:lpstr>
      <vt:lpstr>Online regularized least squares Time lag = 0 hours, No time lag</vt:lpstr>
      <vt:lpstr>Eliminated Tags</vt:lpstr>
      <vt:lpstr>Online Least Squares: No time lags Using data that have not been analysed by the process experts</vt:lpstr>
      <vt:lpstr>Online Least Squares: No time lags Using data that have not been analysed by the process experts</vt:lpstr>
      <vt:lpstr>Online Least Squares: No time lags Using data that have been analysed by the process experts</vt:lpstr>
      <vt:lpstr>Online Least Squares: No time lags Using data that have been analysed by the process experts</vt:lpstr>
      <vt:lpstr>Eliminated Tags</vt:lpstr>
      <vt:lpstr>Comparison between Tag datasets</vt:lpstr>
      <vt:lpstr>Conclusions</vt:lpstr>
      <vt:lpstr>Thank you for your attention.  ANY QUESTIONS?</vt:lpstr>
      <vt:lpstr>Linear Regression: Lest Squares</vt:lpstr>
      <vt:lpstr>Regression using Machine Learning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Diego Echeverria</cp:lastModifiedBy>
  <cp:revision>49</cp:revision>
  <dcterms:created xsi:type="dcterms:W3CDTF">2020-08-17T12:26:42Z</dcterms:created>
  <dcterms:modified xsi:type="dcterms:W3CDTF">2020-09-16T12:53:39Z</dcterms:modified>
</cp:coreProperties>
</file>