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33" r:id="rId3"/>
    <p:sldId id="355" r:id="rId4"/>
    <p:sldId id="334" r:id="rId5"/>
    <p:sldId id="339" r:id="rId6"/>
    <p:sldId id="338" r:id="rId7"/>
    <p:sldId id="337" r:id="rId8"/>
    <p:sldId id="336" r:id="rId9"/>
    <p:sldId id="335" r:id="rId10"/>
    <p:sldId id="340" r:id="rId11"/>
    <p:sldId id="341" r:id="rId12"/>
    <p:sldId id="342" r:id="rId13"/>
    <p:sldId id="343" r:id="rId14"/>
    <p:sldId id="344" r:id="rId15"/>
    <p:sldId id="345" r:id="rId16"/>
    <p:sldId id="357" r:id="rId17"/>
    <p:sldId id="354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5" r:id="rId35"/>
    <p:sldId id="3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919FF"/>
    <a:srgbClr val="1F2B7D"/>
    <a:srgbClr val="A07111"/>
    <a:srgbClr val="B18A38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94" d="100"/>
          <a:sy n="9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23/09/2020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351972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5070520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56208-BA1A-4494-850A-5BA4BF36608A}"/>
              </a:ext>
            </a:extLst>
          </p:cNvPr>
          <p:cNvSpPr txBox="1"/>
          <p:nvPr/>
        </p:nvSpPr>
        <p:spPr>
          <a:xfrm>
            <a:off x="6852087" y="602982"/>
            <a:ext cx="2996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Model updated with new </a:t>
            </a:r>
          </a:p>
          <a:p>
            <a:r>
              <a:rPr lang="en-GB" sz="2000" dirty="0"/>
              <a:t>fault density measurement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6290D3-E565-45B5-93B3-83DE331C4B84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8A9217-9A7F-4C28-9FDB-18C9A9DAA35B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CEB85D-084E-4021-AC03-6607DE673E66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00D5BF-5D7D-496F-A383-C4D3D043FD1B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C1A829-584B-40BB-A818-1B272E7351CD}"/>
              </a:ext>
            </a:extLst>
          </p:cNvPr>
          <p:cNvSpPr/>
          <p:nvPr/>
        </p:nvSpPr>
        <p:spPr>
          <a:xfrm>
            <a:off x="4841240" y="1348933"/>
            <a:ext cx="456666" cy="469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E9EBCF-6A5B-4DE3-B45D-230D76A55355}"/>
              </a:ext>
            </a:extLst>
          </p:cNvPr>
          <p:cNvCxnSpPr>
            <a:cxnSpLocks/>
            <a:stCxn id="8" idx="1"/>
            <a:endCxn id="15" idx="7"/>
          </p:cNvCxnSpPr>
          <p:nvPr/>
        </p:nvCxnSpPr>
        <p:spPr>
          <a:xfrm flipH="1">
            <a:off x="5231029" y="956925"/>
            <a:ext cx="1621058" cy="46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3BF967-C3E2-403E-829D-3EFEE476FFF6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222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351972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E45065-6EBA-47D4-B2DE-359F382A968E}"/>
              </a:ext>
            </a:extLst>
          </p:cNvPr>
          <p:cNvSpPr/>
          <p:nvPr/>
        </p:nvSpPr>
        <p:spPr bwMode="auto">
          <a:xfrm>
            <a:off x="5034588" y="1484785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E68CF8-E1CA-4AC9-808A-002EAED415AD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838F24-DA37-4A7C-BB7F-8C673806919B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2B892-5543-4867-B536-93A620073A9E}"/>
              </a:ext>
            </a:extLst>
          </p:cNvPr>
          <p:cNvSpPr txBox="1"/>
          <p:nvPr/>
        </p:nvSpPr>
        <p:spPr>
          <a:xfrm>
            <a:off x="7392145" y="980728"/>
            <a:ext cx="22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Predictions updated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97371E-FAD6-4FF1-ABFF-C17015FEA1F8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213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351972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744015" y="152116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11248A-7E16-45EC-AD0D-20662D76A44E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806EB38-937B-4F3D-9E8A-9266609F44B3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5E2BCA-AC0B-458B-AF90-F44CDF9829F1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112AF-63F8-45F9-9038-AC21C48AC4E6}"/>
              </a:ext>
            </a:extLst>
          </p:cNvPr>
          <p:cNvSpPr txBox="1"/>
          <p:nvPr/>
        </p:nvSpPr>
        <p:spPr>
          <a:xfrm>
            <a:off x="7392145" y="980728"/>
            <a:ext cx="22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Predictions updated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3D904-48E1-425B-99D6-95D529C31E88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062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351972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744015" y="152116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4548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3622BB-3EFF-4C1C-A2C6-34B7531E5CAA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BA9A56-F1FD-40A8-AF2E-213D7B6CF499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C91F6D-CDCE-4EF7-9C01-C7AF2F92DD77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15359-634D-4BA4-8860-1351A647FABB}"/>
              </a:ext>
            </a:extLst>
          </p:cNvPr>
          <p:cNvSpPr txBox="1"/>
          <p:nvPr/>
        </p:nvSpPr>
        <p:spPr>
          <a:xfrm>
            <a:off x="7392145" y="980728"/>
            <a:ext cx="22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Predictions updated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358F77-5D4F-4097-A911-112C0068E131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2926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351972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744015" y="152116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4548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42389" y="164707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388A54-2A97-4391-BA7B-781EB0FE1C99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974F7-53EF-4520-AE2C-1E414A94842C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26827A-FEC5-4FB3-8715-A109E768884D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FD753-A9D4-4BF1-A556-CD9CA0ABF70E}"/>
              </a:ext>
            </a:extLst>
          </p:cNvPr>
          <p:cNvSpPr txBox="1"/>
          <p:nvPr/>
        </p:nvSpPr>
        <p:spPr>
          <a:xfrm>
            <a:off x="7392145" y="980728"/>
            <a:ext cx="22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Predictions updated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D6D45-4B36-46A3-8D88-7D4A05C49512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0795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351972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744015" y="152116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4548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42389" y="164707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06E69F-CC14-4A23-A331-97910E1822BC}"/>
              </a:ext>
            </a:extLst>
          </p:cNvPr>
          <p:cNvSpPr/>
          <p:nvPr/>
        </p:nvSpPr>
        <p:spPr bwMode="auto">
          <a:xfrm>
            <a:off x="6784022" y="177003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43FE7-4483-4C97-A753-AE9B04CEDD30}"/>
              </a:ext>
            </a:extLst>
          </p:cNvPr>
          <p:cNvSpPr/>
          <p:nvPr/>
        </p:nvSpPr>
        <p:spPr bwMode="auto">
          <a:xfrm>
            <a:off x="5281950" y="346616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51D701-12A4-45D8-92D5-5D5E0F837981}"/>
              </a:ext>
            </a:extLst>
          </p:cNvPr>
          <p:cNvSpPr/>
          <p:nvPr/>
        </p:nvSpPr>
        <p:spPr bwMode="auto">
          <a:xfrm>
            <a:off x="5330328" y="566129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919CC8-EA4C-47F7-A461-84A69A2D0272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865B25-5759-4322-A63C-9AB9A3499038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008256-A9F2-4579-B506-A569FEC8C679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AC6F9B-B8CC-4ABE-9C90-DA7EF1ADC9B1}"/>
              </a:ext>
            </a:extLst>
          </p:cNvPr>
          <p:cNvSpPr txBox="1"/>
          <p:nvPr/>
        </p:nvSpPr>
        <p:spPr>
          <a:xfrm>
            <a:off x="7392145" y="980728"/>
            <a:ext cx="1784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New prediction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5B36C5-5984-456A-8613-DC2E858DE4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380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774689-D99A-4ED7-9541-0535DA2F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22" y="1151052"/>
            <a:ext cx="7010267" cy="5263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5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774689-D99A-4ED7-9541-0535DA2F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22" y="1151052"/>
            <a:ext cx="7010267" cy="5263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D8813-FE08-4F59-B613-0EA5A98C114C}"/>
              </a:ext>
            </a:extLst>
          </p:cNvPr>
          <p:cNvSpPr txBox="1"/>
          <p:nvPr/>
        </p:nvSpPr>
        <p:spPr>
          <a:xfrm>
            <a:off x="5074920" y="524955"/>
            <a:ext cx="37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Future predictions (15 hours for now)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EDB534-47CB-458D-9571-F0F25B2ECDFE}"/>
              </a:ext>
            </a:extLst>
          </p:cNvPr>
          <p:cNvSpPr/>
          <p:nvPr/>
        </p:nvSpPr>
        <p:spPr>
          <a:xfrm>
            <a:off x="4145280" y="2418080"/>
            <a:ext cx="690880" cy="513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996037-B988-4E4E-B05F-C45B71AF7239}"/>
              </a:ext>
            </a:extLst>
          </p:cNvPr>
          <p:cNvCxnSpPr>
            <a:cxnSpLocks/>
          </p:cNvCxnSpPr>
          <p:nvPr/>
        </p:nvCxnSpPr>
        <p:spPr>
          <a:xfrm flipH="1">
            <a:off x="4582160" y="894287"/>
            <a:ext cx="594162" cy="152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D5BCDE-896B-4ED1-8BBE-8F767BEA91B3}"/>
              </a:ext>
            </a:extLst>
          </p:cNvPr>
          <p:cNvSpPr/>
          <p:nvPr/>
        </p:nvSpPr>
        <p:spPr>
          <a:xfrm>
            <a:off x="2700320" y="4648200"/>
            <a:ext cx="568960" cy="629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D3243-839C-4463-9F9F-637B1CFC3E8A}"/>
              </a:ext>
            </a:extLst>
          </p:cNvPr>
          <p:cNvSpPr txBox="1"/>
          <p:nvPr/>
        </p:nvSpPr>
        <p:spPr>
          <a:xfrm>
            <a:off x="401320" y="2797580"/>
            <a:ext cx="212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parameters; updated online as the model runs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6F4B24-022B-4272-8FD5-EF8BAC48FB7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884680" y="3720910"/>
            <a:ext cx="898962" cy="101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F07EA5A-7719-477C-BE2F-D2AF6650F2EC}"/>
              </a:ext>
            </a:extLst>
          </p:cNvPr>
          <p:cNvSpPr/>
          <p:nvPr/>
        </p:nvSpPr>
        <p:spPr>
          <a:xfrm>
            <a:off x="5374640" y="1116333"/>
            <a:ext cx="2301240" cy="513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E010CB-5DB5-4313-8564-A8A5C7AFB43C}"/>
              </a:ext>
            </a:extLst>
          </p:cNvPr>
          <p:cNvSpPr txBox="1"/>
          <p:nvPr/>
        </p:nvSpPr>
        <p:spPr>
          <a:xfrm>
            <a:off x="9659894" y="726541"/>
            <a:ext cx="247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NRMSE over the current predictions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3BCD6F-703A-45C8-AE29-7161FFB0AE89}"/>
              </a:ext>
            </a:extLst>
          </p:cNvPr>
          <p:cNvCxnSpPr>
            <a:cxnSpLocks/>
          </p:cNvCxnSpPr>
          <p:nvPr/>
        </p:nvCxnSpPr>
        <p:spPr>
          <a:xfrm flipH="1">
            <a:off x="7675880" y="1049707"/>
            <a:ext cx="1899920" cy="26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DD876F6-047A-44AE-A220-9D1A5ACEB47B}"/>
              </a:ext>
            </a:extLst>
          </p:cNvPr>
          <p:cNvSpPr/>
          <p:nvPr/>
        </p:nvSpPr>
        <p:spPr>
          <a:xfrm>
            <a:off x="7772267" y="1544432"/>
            <a:ext cx="1722253" cy="741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F8E54F-CCED-4646-9985-0F039A36D990}"/>
              </a:ext>
            </a:extLst>
          </p:cNvPr>
          <p:cNvSpPr txBox="1"/>
          <p:nvPr/>
        </p:nvSpPr>
        <p:spPr>
          <a:xfrm>
            <a:off x="9547586" y="3218279"/>
            <a:ext cx="247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Both filtered and unfiltered furnace faults are shown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FFC94-8094-4CCB-8907-E0A7088ABDB4}"/>
              </a:ext>
            </a:extLst>
          </p:cNvPr>
          <p:cNvCxnSpPr>
            <a:cxnSpLocks/>
          </p:cNvCxnSpPr>
          <p:nvPr/>
        </p:nvCxnSpPr>
        <p:spPr>
          <a:xfrm flipH="1" flipV="1">
            <a:off x="9494520" y="2003378"/>
            <a:ext cx="482600" cy="129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0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89A46-AFDF-478B-8E57-058B6983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63" y="1423448"/>
            <a:ext cx="6229297" cy="4351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EF3BF-4949-457F-9254-11A332023F51}"/>
              </a:ext>
            </a:extLst>
          </p:cNvPr>
          <p:cNvSpPr txBox="1"/>
          <p:nvPr/>
        </p:nvSpPr>
        <p:spPr>
          <a:xfrm>
            <a:off x="401320" y="1651000"/>
            <a:ext cx="3235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error metric (average predictive NRME?)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Varied time lags per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Including thickness and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Nonlinear regression model</a:t>
            </a:r>
          </a:p>
          <a:p>
            <a:endParaRPr lang="en-GB" dirty="0"/>
          </a:p>
          <a:p>
            <a:r>
              <a:rPr lang="en-GB" dirty="0"/>
              <a:t>Regardless, it is worth considering what is causing large spikes in model performance.</a:t>
            </a:r>
          </a:p>
          <a:p>
            <a:endParaRPr lang="en-GB" dirty="0"/>
          </a:p>
          <a:p>
            <a:r>
              <a:rPr lang="en-GB" dirty="0"/>
              <a:t>A closer look at the input data?</a:t>
            </a:r>
          </a:p>
        </p:txBody>
      </p:sp>
    </p:spTree>
    <p:extLst>
      <p:ext uri="{BB962C8B-B14F-4D97-AF65-F5344CB8AC3E}">
        <p14:creationId xmlns:p14="http://schemas.microsoft.com/office/powerpoint/2010/main" val="327482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54DB1-9FA0-4F91-BC3A-7B04D63C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21" y="1356360"/>
            <a:ext cx="6370570" cy="4744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1320" y="1651000"/>
            <a:ext cx="3235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First, we note that we’re putting many of these signals through low-pass filters (example shown here). </a:t>
            </a:r>
          </a:p>
        </p:txBody>
      </p:sp>
    </p:spTree>
    <p:extLst>
      <p:ext uri="{BB962C8B-B14F-4D97-AF65-F5344CB8AC3E}">
        <p14:creationId xmlns:p14="http://schemas.microsoft.com/office/powerpoint/2010/main" val="117776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1262295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609108" y="8645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Training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035164" y="51187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66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1320" y="1651000"/>
            <a:ext cx="3235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there are others that show a low frequency drift.</a:t>
            </a:r>
          </a:p>
          <a:p>
            <a:endParaRPr lang="en-GB" dirty="0"/>
          </a:p>
          <a:p>
            <a:r>
              <a:rPr lang="en-GB" dirty="0"/>
              <a:t>Is this real?</a:t>
            </a:r>
          </a:p>
          <a:p>
            <a:endParaRPr lang="en-GB" dirty="0"/>
          </a:p>
          <a:p>
            <a:r>
              <a:rPr lang="en-GB" dirty="0"/>
              <a:t>Should we pass these through a high-pass filter to remove the drift?</a:t>
            </a:r>
          </a:p>
          <a:p>
            <a:endParaRPr lang="en-GB" dirty="0"/>
          </a:p>
          <a:p>
            <a:r>
              <a:rPr lang="en-GB" dirty="0"/>
              <a:t>Could be hurting the model’s “long range”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5B068-39BF-43FE-97E9-E821D1DF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33" y="1352206"/>
            <a:ext cx="6208167" cy="47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5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1320" y="1651000"/>
            <a:ext cx="3235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there are others that show a low frequency drift.</a:t>
            </a:r>
          </a:p>
          <a:p>
            <a:endParaRPr lang="en-GB" dirty="0"/>
          </a:p>
          <a:p>
            <a:r>
              <a:rPr lang="en-GB" dirty="0"/>
              <a:t>Is this real?</a:t>
            </a:r>
          </a:p>
          <a:p>
            <a:endParaRPr lang="en-GB" dirty="0"/>
          </a:p>
          <a:p>
            <a:r>
              <a:rPr lang="en-GB" dirty="0"/>
              <a:t>Should we pass these through a high-pass filter to remove the drift?</a:t>
            </a:r>
          </a:p>
          <a:p>
            <a:endParaRPr lang="en-GB" dirty="0"/>
          </a:p>
          <a:p>
            <a:r>
              <a:rPr lang="en-GB" dirty="0"/>
              <a:t>Could be hurting the model’s “long range” 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4CF7A-E98B-4D7E-9FC0-54358AAA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47" y="1082040"/>
            <a:ext cx="7048883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1320" y="1651000"/>
            <a:ext cx="3235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there are others that show a low frequency drift.</a:t>
            </a:r>
          </a:p>
          <a:p>
            <a:endParaRPr lang="en-GB" dirty="0"/>
          </a:p>
          <a:p>
            <a:r>
              <a:rPr lang="en-GB" dirty="0"/>
              <a:t>Is this real?</a:t>
            </a:r>
          </a:p>
          <a:p>
            <a:endParaRPr lang="en-GB" dirty="0"/>
          </a:p>
          <a:p>
            <a:r>
              <a:rPr lang="en-GB" dirty="0"/>
              <a:t>Should we pass these through a high-pass filter to remove the drift?</a:t>
            </a:r>
          </a:p>
          <a:p>
            <a:endParaRPr lang="en-GB" dirty="0"/>
          </a:p>
          <a:p>
            <a:r>
              <a:rPr lang="en-GB" dirty="0"/>
              <a:t>Could be hurting the model’s “long range”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1E204-9377-4C31-ACA9-578959BD9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1259840"/>
            <a:ext cx="6204373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34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1320" y="1651000"/>
            <a:ext cx="3235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also have 23 sets of input data that have very sudden changes / look like they have come from a low resolution sensor.</a:t>
            </a:r>
          </a:p>
          <a:p>
            <a:endParaRPr lang="en-GB" dirty="0"/>
          </a:p>
          <a:p>
            <a:r>
              <a:rPr lang="en-GB" dirty="0"/>
              <a:t>Example of sudden changes:</a:t>
            </a:r>
          </a:p>
          <a:p>
            <a:endParaRPr lang="en-GB" dirty="0"/>
          </a:p>
          <a:p>
            <a:r>
              <a:rPr lang="en-GB" dirty="0"/>
              <a:t>(Again, should we filter?)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FC49E-B2F8-477B-914B-31877F01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91" y="1423448"/>
            <a:ext cx="6009450" cy="46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1320" y="1651000"/>
            <a:ext cx="3235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also have 23 sets of input data that have very sudden changes / look like they have come from a low resolution sensor.</a:t>
            </a:r>
          </a:p>
          <a:p>
            <a:endParaRPr lang="en-GB" dirty="0"/>
          </a:p>
          <a:p>
            <a:r>
              <a:rPr lang="en-GB" dirty="0"/>
              <a:t>Example of sudden changes:</a:t>
            </a:r>
          </a:p>
          <a:p>
            <a:endParaRPr lang="en-GB" dirty="0"/>
          </a:p>
          <a:p>
            <a:r>
              <a:rPr lang="en-GB" dirty="0"/>
              <a:t>(Again, should we filter?)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826EA-A970-458B-9ADB-1AEDC62E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464" y="1137920"/>
            <a:ext cx="645462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93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1320" y="1651000"/>
            <a:ext cx="3235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also have 23 sets of input data that have very sudden changes / look like they have come from a low resolution sensor.</a:t>
            </a:r>
          </a:p>
          <a:p>
            <a:endParaRPr lang="en-GB" dirty="0"/>
          </a:p>
          <a:p>
            <a:r>
              <a:rPr lang="en-GB" dirty="0"/>
              <a:t>Example of low resolution signal: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C0964-AC8E-4781-B245-BFFAEE57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485" y="1360059"/>
            <a:ext cx="6695474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3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6399" y="1295400"/>
            <a:ext cx="5953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23 sets that show this sort of behaviour: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10425 Calculated Cullet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105 Furnace Pressure Meas. Working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11111 Port 2 - 3 Combustion Air Flow LHS (OP)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11123 Port 6 - 7 Combustion Air Flow LHS (OP)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11126 Port 6 - 7 Combustion Air Flow RHS (OP))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11129 Port 8 Combustion Air Flow LHS (OP)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11174 Furnace Bottom Temperature 18m D/S of B8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11209 MV49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11217 Services Building MCC9 Cat \'B\' Supply - MV60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11225 UK5 Feed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11226 UK6 Total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11299 UK6 Feed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11300 UK6 Feed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30060 U/S Flowing End Air Flow Measurement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5B557-754C-41B7-B518-89D6571CE8C0}"/>
              </a:ext>
            </a:extLst>
          </p:cNvPr>
          <p:cNvSpPr txBox="1"/>
          <p:nvPr/>
        </p:nvSpPr>
        <p:spPr>
          <a:xfrm>
            <a:off x="6400799" y="1276128"/>
            <a:ext cx="59537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30208 Feeder Speed Measurement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30209 Feeder Speed Measurement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7474 Lehr Drive Line Shaft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9282 Tweel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9395 Main Gas Pressure (OP)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9397 Port 3 Gas Flow (OP)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9399 Port 2 Gas Flow (OP)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9461 Port 6 Gas Flow (OP)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9579 Port 5 Gas Flow (OP)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351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6399" y="1295400"/>
            <a:ext cx="59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there are some that just look a bit strange?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74758-5028-4151-A53F-98DFDFBF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49" y="1759680"/>
            <a:ext cx="6118391" cy="4501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AB9DB-6735-4431-BEB8-B8283F48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68" y="2353722"/>
            <a:ext cx="4419704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6399" y="1295400"/>
            <a:ext cx="59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there are some that just look a bit strange?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7D3AC-D45F-4EEB-A7D5-EEE6CD97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11" y="1738043"/>
            <a:ext cx="5698709" cy="43037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E5E30F-4D70-4B21-A3A7-520F0EAA4475}"/>
              </a:ext>
            </a:extLst>
          </p:cNvPr>
          <p:cNvSpPr/>
          <p:nvPr/>
        </p:nvSpPr>
        <p:spPr>
          <a:xfrm>
            <a:off x="5013960" y="4003040"/>
            <a:ext cx="2260600" cy="15036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56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6399" y="1295400"/>
            <a:ext cx="59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there are some that just look a bit strange?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61BBD-4745-4F52-AEEB-8632B774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42" y="1591885"/>
            <a:ext cx="6141916" cy="4596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74EE7-51CA-41ED-9D58-CD02F809A4D7}"/>
              </a:ext>
            </a:extLst>
          </p:cNvPr>
          <p:cNvSpPr/>
          <p:nvPr/>
        </p:nvSpPr>
        <p:spPr>
          <a:xfrm>
            <a:off x="5006340" y="1920240"/>
            <a:ext cx="6294120" cy="4876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3A02D-C85C-42E5-819B-706E2BB1CE2C}"/>
              </a:ext>
            </a:extLst>
          </p:cNvPr>
          <p:cNvSpPr txBox="1"/>
          <p:nvPr/>
        </p:nvSpPr>
        <p:spPr>
          <a:xfrm>
            <a:off x="3068319" y="2036829"/>
            <a:ext cx="59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saturation?</a:t>
            </a:r>
          </a:p>
        </p:txBody>
      </p:sp>
    </p:spTree>
    <p:extLst>
      <p:ext uri="{BB962C8B-B14F-4D97-AF65-F5344CB8AC3E}">
        <p14:creationId xmlns:p14="http://schemas.microsoft.com/office/powerpoint/2010/main" val="5324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1262295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609108" y="8645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Training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035164" y="51187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4CE67-DC97-42A4-B20A-3F28714AA4FA}"/>
              </a:ext>
            </a:extLst>
          </p:cNvPr>
          <p:cNvSpPr txBox="1"/>
          <p:nvPr/>
        </p:nvSpPr>
        <p:spPr>
          <a:xfrm>
            <a:off x="9733280" y="931067"/>
            <a:ext cx="18888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illustrate the approach, we assume that the model input is made up of all tags at the same time lag but in general this doesn’t have to be true.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CD943D-354D-420D-B994-5DA0A335F4CA}"/>
              </a:ext>
            </a:extLst>
          </p:cNvPr>
          <p:cNvSpPr/>
          <p:nvPr/>
        </p:nvSpPr>
        <p:spPr>
          <a:xfrm>
            <a:off x="5857240" y="2947291"/>
            <a:ext cx="511001" cy="2786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7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6399" y="1295400"/>
            <a:ext cx="59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there are some that just look a bit strange?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84F72-7584-4E58-B55F-977D2F37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21" y="1480066"/>
            <a:ext cx="6150960" cy="4756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B42ADF-5E11-4193-9016-023997F2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98" y="2334141"/>
            <a:ext cx="420946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3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6399" y="1295400"/>
            <a:ext cx="59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there are some that just look a bit strange?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31156-FDA9-4E55-AFD3-7901674D7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29" y="1577814"/>
            <a:ext cx="6091143" cy="48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25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32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6399" y="1295400"/>
            <a:ext cx="59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there are some that just look a bit strange?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B578D-333D-4FF1-95DC-769CE93F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245" y="1769546"/>
            <a:ext cx="5665155" cy="4481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0A6A34-5B17-4C5F-962A-21E4F6D3154E}"/>
              </a:ext>
            </a:extLst>
          </p:cNvPr>
          <p:cNvSpPr txBox="1"/>
          <p:nvPr/>
        </p:nvSpPr>
        <p:spPr>
          <a:xfrm>
            <a:off x="589279" y="2159080"/>
            <a:ext cx="59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Was just curious how this might be important?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E9815F-36D8-4C36-990C-E8BF8965B461}"/>
              </a:ext>
            </a:extLst>
          </p:cNvPr>
          <p:cNvSpPr/>
          <p:nvPr/>
        </p:nvSpPr>
        <p:spPr>
          <a:xfrm>
            <a:off x="5006340" y="1812806"/>
            <a:ext cx="6294120" cy="4876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5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look at input data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33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6399" y="1295400"/>
            <a:ext cx="59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there are some that just look a bit strange?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76373-8C40-4E87-B179-85AF9B98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486" y="1474904"/>
            <a:ext cx="6129754" cy="48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34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80A0-C28C-4272-999A-F52938B66191}"/>
              </a:ext>
            </a:extLst>
          </p:cNvPr>
          <p:cNvSpPr txBox="1"/>
          <p:nvPr/>
        </p:nvSpPr>
        <p:spPr>
          <a:xfrm>
            <a:off x="406399" y="1295400"/>
            <a:ext cx="1123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using the 76 tags that were specifically chosen by the team. Will use these as model inputs from now on.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Established model framework for online future predictions of glass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Next steps (near-term):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Will need to use a new error metric for the model (average prediction NRMSE when the model is run over the full dataset).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Include thickness and load as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Separate time lags for each input type is a crucial next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Will need to investigate using a nonlinear model structure (and how to communicate its outputs; we have a plan for this). </a:t>
            </a:r>
          </a:p>
          <a:p>
            <a:endParaRPr lang="en-GB" dirty="0"/>
          </a:p>
          <a:p>
            <a:r>
              <a:rPr lang="en-GB" b="1" dirty="0"/>
              <a:t>Next steps (longer-term):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(Liverpool) need to develop our understanding of the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Specifically, need to decide on most appropriate signal processing to be applied to the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503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0F8EB-5341-4571-A965-00CFB16A9F1A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1D4213-D0BA-4E5B-A4A8-C323084BCC76}"/>
              </a:ext>
            </a:extLst>
          </p:cNvPr>
          <p:cNvSpPr txBox="1"/>
          <p:nvPr/>
        </p:nvSpPr>
        <p:spPr>
          <a:xfrm>
            <a:off x="4079723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</p:spTree>
    <p:extLst>
      <p:ext uri="{BB962C8B-B14F-4D97-AF65-F5344CB8AC3E}">
        <p14:creationId xmlns:p14="http://schemas.microsoft.com/office/powerpoint/2010/main" val="100100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60F4B0-0BEF-4D12-BDE4-7F73DF2E503A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2D6935-DC46-4A3F-9720-FAC36B567E8C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E35C0A-3CDC-468A-A7B9-B0726F5BB8C3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F4C307-583B-4DA0-B1FA-4CB395CFBCCD}"/>
              </a:ext>
            </a:extLst>
          </p:cNvPr>
          <p:cNvSpPr txBox="1"/>
          <p:nvPr/>
        </p:nvSpPr>
        <p:spPr>
          <a:xfrm>
            <a:off x="4079723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</p:spTree>
    <p:extLst>
      <p:ext uri="{BB962C8B-B14F-4D97-AF65-F5344CB8AC3E}">
        <p14:creationId xmlns:p14="http://schemas.microsoft.com/office/powerpoint/2010/main" val="386990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079723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60F4B0-0BEF-4D12-BDE4-7F73DF2E503A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50452F-474E-4842-904F-40C3203D012A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67F361-3110-49C4-B881-50CDAE7306FB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1303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079723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60F4B0-0BEF-4D12-BDE4-7F73DF2E503A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187629-4E1A-4738-9B13-63438F88D8FF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502AE8-B75D-4517-9490-8F0DC3A6B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273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079723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60F4B0-0BEF-4D12-BDE4-7F73DF2E503A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D7173D-62F1-438B-BBDF-2AFFF100089F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4A524F-B9DA-4D13-B406-4BAAF6A77134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036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079723" y="9241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60F4B0-0BEF-4D12-BDE4-7F73DF2E503A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5042835" y="373338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4AE211-04AF-4178-9E87-ECA2FF1DF7CD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61DBB0-EE7A-4840-93D3-62395CB0E566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316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Microsoft Office PowerPoint</Application>
  <PresentationFormat>Widescreen</PresentationFormat>
  <Paragraphs>311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NSG Pilkington – University of Liverpool Machine Learning Project:  23/09/2020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Results</vt:lpstr>
      <vt:lpstr>Example Results</vt:lpstr>
      <vt:lpstr>Example Results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Closer look at input data</vt:lpstr>
      <vt:lpstr>Summary 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Peter Green</cp:lastModifiedBy>
  <cp:revision>129</cp:revision>
  <dcterms:created xsi:type="dcterms:W3CDTF">2020-08-17T12:26:42Z</dcterms:created>
  <dcterms:modified xsi:type="dcterms:W3CDTF">2020-09-21T16:41:36Z</dcterms:modified>
</cp:coreProperties>
</file>