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1" r:id="rId3"/>
    <p:sldId id="333" r:id="rId4"/>
    <p:sldId id="355" r:id="rId5"/>
    <p:sldId id="376" r:id="rId6"/>
    <p:sldId id="390" r:id="rId7"/>
    <p:sldId id="392" r:id="rId8"/>
    <p:sldId id="393" r:id="rId9"/>
    <p:sldId id="395" r:id="rId10"/>
    <p:sldId id="357" r:id="rId11"/>
    <p:sldId id="394" r:id="rId12"/>
    <p:sldId id="396" r:id="rId13"/>
    <p:sldId id="398" r:id="rId14"/>
    <p:sldId id="397" r:id="rId15"/>
    <p:sldId id="401" r:id="rId16"/>
    <p:sldId id="399" r:id="rId17"/>
    <p:sldId id="403" r:id="rId18"/>
    <p:sldId id="400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02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1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002060"/>
    <a:srgbClr val="1919FF"/>
    <a:srgbClr val="1F2B7D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30/09/2020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hours)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9DE64-CC31-48B1-BB8D-4B4E71DE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81" y="1275042"/>
            <a:ext cx="7246519" cy="48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hours)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C39DA-2AFA-4ECE-AF4F-B7F13BB9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952"/>
            <a:ext cx="8393430" cy="4772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4E23D-D3B3-4ED1-9CCB-91EC649B4DA8}"/>
              </a:ext>
            </a:extLst>
          </p:cNvPr>
          <p:cNvSpPr txBox="1"/>
          <p:nvPr/>
        </p:nvSpPr>
        <p:spPr>
          <a:xfrm>
            <a:off x="9169400" y="1651000"/>
            <a:ext cx="249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Shown in red are thetas whose absolute values were never more than 0.05.</a:t>
            </a:r>
          </a:p>
        </p:txBody>
      </p:sp>
    </p:spTree>
    <p:extLst>
      <p:ext uri="{BB962C8B-B14F-4D97-AF65-F5344CB8AC3E}">
        <p14:creationId xmlns:p14="http://schemas.microsoft.com/office/powerpoint/2010/main" val="194481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hours)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91695-F46E-4C59-9354-CE7EC28FE8CB}"/>
              </a:ext>
            </a:extLst>
          </p:cNvPr>
          <p:cNvSpPr txBox="1"/>
          <p:nvPr/>
        </p:nvSpPr>
        <p:spPr>
          <a:xfrm>
            <a:off x="777240" y="1158240"/>
            <a:ext cx="10576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whose absolute parameters were never larger than 0.05:</a:t>
            </a:r>
          </a:p>
          <a:p>
            <a:endParaRPr lang="en-GB" dirty="0"/>
          </a:p>
          <a:p>
            <a:r>
              <a:rPr lang="en-GB" dirty="0"/>
              <a:t>11132 Port 8 Combustion Air Flow RHS (OP)</a:t>
            </a:r>
          </a:p>
          <a:p>
            <a:r>
              <a:rPr lang="en-GB" dirty="0"/>
              <a:t>11201 Furnace &amp; Services Pack Sub S8 L.H. Section - HV13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30060 U/S Flowing End Air Flow Measurement</a:t>
            </a:r>
          </a:p>
          <a:p>
            <a:r>
              <a:rPr lang="en-GB" dirty="0"/>
              <a:t>6310 Cooling Water Flow - Furnace RHS</a:t>
            </a:r>
          </a:p>
          <a:p>
            <a:r>
              <a:rPr lang="en-GB" dirty="0"/>
              <a:t>6400 Furnace Compressed Air Flow Measurement</a:t>
            </a:r>
          </a:p>
          <a:p>
            <a:r>
              <a:rPr lang="en-GB" dirty="0"/>
              <a:t>6463 Main Gas Pressure (PV)</a:t>
            </a:r>
          </a:p>
          <a:p>
            <a:r>
              <a:rPr lang="en-GB" dirty="0"/>
              <a:t>6469 Furnace Pressure Meas. on Crown</a:t>
            </a:r>
          </a:p>
          <a:p>
            <a:r>
              <a:rPr lang="en-GB" dirty="0"/>
              <a:t>6585 Port 6 Gas Flow (PV)</a:t>
            </a:r>
          </a:p>
          <a:p>
            <a:r>
              <a:rPr lang="en-GB" dirty="0"/>
              <a:t>7434 Cooling Water Flow - Furnace LHS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8344 Total CCCW Flow Measurement</a:t>
            </a:r>
          </a:p>
        </p:txBody>
      </p:sp>
    </p:spTree>
    <p:extLst>
      <p:ext uri="{BB962C8B-B14F-4D97-AF65-F5344CB8AC3E}">
        <p14:creationId xmlns:p14="http://schemas.microsoft.com/office/powerpoint/2010/main" val="265123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hours)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91695-F46E-4C59-9354-CE7EC28FE8CB}"/>
              </a:ext>
            </a:extLst>
          </p:cNvPr>
          <p:cNvSpPr txBox="1"/>
          <p:nvPr/>
        </p:nvSpPr>
        <p:spPr>
          <a:xfrm>
            <a:off x="777240" y="1158240"/>
            <a:ext cx="10576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whose absolute parameters were never larger than 0.05:</a:t>
            </a:r>
          </a:p>
          <a:p>
            <a:endParaRPr lang="en-GB" dirty="0"/>
          </a:p>
          <a:p>
            <a:r>
              <a:rPr lang="en-GB" dirty="0"/>
              <a:t>11132 Port 8 Combustion Air Flow RHS (OP)</a:t>
            </a:r>
          </a:p>
          <a:p>
            <a:r>
              <a:rPr lang="en-GB" dirty="0"/>
              <a:t>11201 Furnace &amp; Services Pack Sub S8 L.H. Section - HV13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30060 U/S Flowing End Air Flow Measurement</a:t>
            </a:r>
          </a:p>
          <a:p>
            <a:r>
              <a:rPr lang="en-GB" dirty="0"/>
              <a:t>6310 Cooling Water Flow - Furnace RHS</a:t>
            </a:r>
          </a:p>
          <a:p>
            <a:r>
              <a:rPr lang="en-GB" dirty="0"/>
              <a:t>6400 Furnace Compressed Air Flow Measurement</a:t>
            </a:r>
          </a:p>
          <a:p>
            <a:r>
              <a:rPr lang="en-GB" dirty="0"/>
              <a:t>6463 Main Gas Pressure (PV)</a:t>
            </a:r>
          </a:p>
          <a:p>
            <a:r>
              <a:rPr lang="en-GB" dirty="0"/>
              <a:t>6469 Furnace Pressure Meas. on Crown</a:t>
            </a:r>
          </a:p>
          <a:p>
            <a:r>
              <a:rPr lang="en-GB" dirty="0"/>
              <a:t>6585 Port 6 Gas Flow (PV)</a:t>
            </a:r>
          </a:p>
          <a:p>
            <a:r>
              <a:rPr lang="en-GB" dirty="0"/>
              <a:t>7434 Cooling Water Flow - Furnace LHS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8344 Total CCCW Flow Measurement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E859-25FB-475E-AA1B-781C9C5E83B1}"/>
              </a:ext>
            </a:extLst>
          </p:cNvPr>
          <p:cNvSpPr txBox="1"/>
          <p:nvPr/>
        </p:nvSpPr>
        <p:spPr>
          <a:xfrm>
            <a:off x="7680960" y="2971800"/>
            <a:ext cx="305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Repeating the analysis with these inputs removed…</a:t>
            </a:r>
          </a:p>
        </p:txBody>
      </p:sp>
    </p:spTree>
    <p:extLst>
      <p:ext uri="{BB962C8B-B14F-4D97-AF65-F5344CB8AC3E}">
        <p14:creationId xmlns:p14="http://schemas.microsoft.com/office/powerpoint/2010/main" val="7875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A208-EDD5-4ED7-8917-E2811D0E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41" y="1461407"/>
            <a:ext cx="7391400" cy="44009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hours, with inputs removed)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1685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hours, with inputs removed)</a:t>
            </a:r>
            <a:endParaRPr lang="en-GB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ACD07-223B-44C0-AED9-59A78D6F66EF}"/>
              </a:ext>
            </a:extLst>
          </p:cNvPr>
          <p:cNvSpPr txBox="1"/>
          <p:nvPr/>
        </p:nvSpPr>
        <p:spPr>
          <a:xfrm>
            <a:off x="5054600" y="2783840"/>
            <a:ext cx="235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(Video 2)</a:t>
            </a:r>
          </a:p>
        </p:txBody>
      </p:sp>
    </p:spTree>
    <p:extLst>
      <p:ext uri="{BB962C8B-B14F-4D97-AF65-F5344CB8AC3E}">
        <p14:creationId xmlns:p14="http://schemas.microsoft.com/office/powerpoint/2010/main" val="38667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hours, with inputs removed)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79DA0-F888-40F8-9301-E2EFB753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4892"/>
            <a:ext cx="7685925" cy="4438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605F4-22DB-4A4E-80BD-116A8D78E8D3}"/>
              </a:ext>
            </a:extLst>
          </p:cNvPr>
          <p:cNvSpPr txBox="1"/>
          <p:nvPr/>
        </p:nvSpPr>
        <p:spPr>
          <a:xfrm>
            <a:off x="8945880" y="2621280"/>
            <a:ext cx="305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scope for removing more? We haven’t done so yet but could certainly try it</a:t>
            </a:r>
          </a:p>
        </p:txBody>
      </p:sp>
    </p:spTree>
    <p:extLst>
      <p:ext uri="{BB962C8B-B14F-4D97-AF65-F5344CB8AC3E}">
        <p14:creationId xmlns:p14="http://schemas.microsoft.com/office/powerpoint/2010/main" val="32231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38227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645AFE-E23F-400F-8739-BD2EF770A239}"/>
              </a:ext>
            </a:extLst>
          </p:cNvPr>
          <p:cNvSpPr txBox="1"/>
          <p:nvPr/>
        </p:nvSpPr>
        <p:spPr>
          <a:xfrm>
            <a:off x="9720571" y="535784"/>
            <a:ext cx="188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auto-regressive model also include previously observed furnace faults as an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FE999-5381-4CEA-9A32-70C6126D77B8}"/>
              </a:ext>
            </a:extLst>
          </p:cNvPr>
          <p:cNvSpPr/>
          <p:nvPr/>
        </p:nvSpPr>
        <p:spPr bwMode="auto">
          <a:xfrm>
            <a:off x="6035164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958B7-D4D6-423B-871D-1C65E611685D}"/>
              </a:ext>
            </a:extLst>
          </p:cNvPr>
          <p:cNvCxnSpPr/>
          <p:nvPr/>
        </p:nvCxnSpPr>
        <p:spPr>
          <a:xfrm flipH="1">
            <a:off x="6296240" y="1206167"/>
            <a:ext cx="3292501" cy="46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changed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605F4-22DB-4A4E-80BD-116A8D78E8D3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812C577-5977-44C3-824C-9DF76057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6333" r="2577" b="8706"/>
          <a:stretch/>
        </p:blipFill>
        <p:spPr>
          <a:xfrm>
            <a:off x="1031844" y="1231297"/>
            <a:ext cx="9441335" cy="45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Removal of Spikes from Furnace Faults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B362C-4323-48EF-AEB8-DF04EADC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980440"/>
            <a:ext cx="9052427" cy="4184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33438-0515-4A8B-B013-7CAF35116B5C}"/>
              </a:ext>
            </a:extLst>
          </p:cNvPr>
          <p:cNvSpPr txBox="1"/>
          <p:nvPr/>
        </p:nvSpPr>
        <p:spPr>
          <a:xfrm>
            <a:off x="1145473" y="5384800"/>
            <a:ext cx="923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note on error metrics; will now have to use Root Mean-Squared Error (</a:t>
            </a:r>
            <a:r>
              <a:rPr lang="en-GB" dirty="0" err="1"/>
              <a:t>unnormaliesd</a:t>
            </a:r>
            <a:r>
              <a:rPr lang="en-GB" dirty="0"/>
              <a:t>) as we have regions where the furnace faults are very close to zero.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4AA138-86EC-4EE5-A452-A3E2CC6F7E5A}"/>
              </a:ext>
            </a:extLst>
          </p:cNvPr>
          <p:cNvCxnSpPr/>
          <p:nvPr/>
        </p:nvCxnSpPr>
        <p:spPr>
          <a:xfrm flipV="1">
            <a:off x="4739640" y="4704080"/>
            <a:ext cx="187960" cy="67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72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D64D5E1-4747-4442-80EC-78613691E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024" r="2578" b="9321"/>
          <a:stretch/>
        </p:blipFill>
        <p:spPr>
          <a:xfrm>
            <a:off x="991976" y="1425339"/>
            <a:ext cx="9404635" cy="443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50275C-D037-4C7C-A0DF-BCFF0F04E4A1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322907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F9B6AFB-9C6A-4E18-9C70-657F8D66B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331" r="2655" b="9014"/>
          <a:stretch/>
        </p:blipFill>
        <p:spPr>
          <a:xfrm>
            <a:off x="1033200" y="1231200"/>
            <a:ext cx="9445656" cy="4489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9437B-DEF0-4691-903C-8671862AF3C2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262815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4B8AC7-595D-4883-ACE4-E3E52606D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6482" r="2546" b="9170"/>
          <a:stretch/>
        </p:blipFill>
        <p:spPr>
          <a:xfrm>
            <a:off x="844273" y="1498863"/>
            <a:ext cx="9553671" cy="4467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C6922-B31A-4E6D-8C56-643A9A907C86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199852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CBF28D-C33A-4479-9FE5-87281A319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637" r="2578" b="9168"/>
          <a:stretch/>
        </p:blipFill>
        <p:spPr>
          <a:xfrm>
            <a:off x="1058649" y="1403683"/>
            <a:ext cx="9502218" cy="4454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48D02-6E75-496D-8091-4964F58D9EB8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222868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F94579-FEC9-4EF4-B7EC-74DFD9531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177" r="2422" b="9015"/>
          <a:stretch/>
        </p:blipFill>
        <p:spPr>
          <a:xfrm>
            <a:off x="933254" y="1392210"/>
            <a:ext cx="9473938" cy="4466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1F020-2216-4C41-98EF-38627F00B120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396736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B547FA-3127-481D-B5D0-9A5D6E29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6791" r="2191" b="8707"/>
          <a:stretch/>
        </p:blipFill>
        <p:spPr>
          <a:xfrm>
            <a:off x="1141866" y="1513795"/>
            <a:ext cx="9419001" cy="441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16836-7AB6-48DE-B8DA-24E915C24DA4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32277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5E03-15E8-4744-9488-DAC0DF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CFDBE-A713-476F-B149-9A96F0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B628C-57B3-4893-B6BE-63ACC7C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campaign data change from </a:t>
            </a:r>
            <a:r>
              <a:rPr lang="en-GB" sz="2600" b="1" dirty="0">
                <a:solidFill>
                  <a:srgbClr val="A07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21/09/19 to 25/10/19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073E57-9FD9-4974-A5D4-268870DE3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485" r="2655" b="9320"/>
          <a:stretch/>
        </p:blipFill>
        <p:spPr>
          <a:xfrm>
            <a:off x="743908" y="1497764"/>
            <a:ext cx="9816959" cy="460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BC738-5EA4-4AEA-B9F5-5A601A127FA1}"/>
              </a:ext>
            </a:extLst>
          </p:cNvPr>
          <p:cNvSpPr txBox="1"/>
          <p:nvPr/>
        </p:nvSpPr>
        <p:spPr>
          <a:xfrm>
            <a:off x="10560867" y="3605910"/>
            <a:ext cx="158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The Campaign data has not yet been used as model input</a:t>
            </a:r>
          </a:p>
        </p:txBody>
      </p:sp>
    </p:spTree>
    <p:extLst>
      <p:ext uri="{BB962C8B-B14F-4D97-AF65-F5344CB8AC3E}">
        <p14:creationId xmlns:p14="http://schemas.microsoft.com/office/powerpoint/2010/main" val="422048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FB2F20C9-AFB3-4160-A8C3-9BF4A35B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GB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A8F9E-5F38-46EF-8840-C0B34D29B11A}"/>
              </a:ext>
            </a:extLst>
          </p:cNvPr>
          <p:cNvSpPr txBox="1"/>
          <p:nvPr/>
        </p:nvSpPr>
        <p:spPr>
          <a:xfrm>
            <a:off x="650240" y="1635760"/>
            <a:ext cx="1088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Campaign data, showing where changes in product occurred overlayed with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improvements from auto-regressive model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possible next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Principal Component Analysis (dimensionality reduction technique)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Nonlinear model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perhaps it’s best to review the signal processing that is taking place on our remaining inputs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scope to remove more input parameters too.</a:t>
            </a:r>
          </a:p>
        </p:txBody>
      </p:sp>
    </p:spTree>
    <p:extLst>
      <p:ext uri="{BB962C8B-B14F-4D97-AF65-F5344CB8AC3E}">
        <p14:creationId xmlns:p14="http://schemas.microsoft.com/office/powerpoint/2010/main" val="65509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The previous approach: 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The previous approach: 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4CE67-DC97-42A4-B20A-3F28714AA4FA}"/>
              </a:ext>
            </a:extLst>
          </p:cNvPr>
          <p:cNvSpPr txBox="1"/>
          <p:nvPr/>
        </p:nvSpPr>
        <p:spPr>
          <a:xfrm>
            <a:off x="9733280" y="931067"/>
            <a:ext cx="188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previous approach assumed that the model input is made up of all tags at the same time lag.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CD943D-354D-420D-B994-5DA0A335F4CA}"/>
              </a:ext>
            </a:extLst>
          </p:cNvPr>
          <p:cNvSpPr/>
          <p:nvPr/>
        </p:nvSpPr>
        <p:spPr>
          <a:xfrm>
            <a:off x="5857240" y="2947291"/>
            <a:ext cx="511001" cy="2786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645AFE-E23F-400F-8739-BD2EF770A239}"/>
              </a:ext>
            </a:extLst>
          </p:cNvPr>
          <p:cNvSpPr txBox="1"/>
          <p:nvPr/>
        </p:nvSpPr>
        <p:spPr>
          <a:xfrm>
            <a:off x="9733280" y="931067"/>
            <a:ext cx="188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input is made up of tags at </a:t>
            </a:r>
            <a:r>
              <a:rPr lang="en-GB" b="1" dirty="0">
                <a:solidFill>
                  <a:srgbClr val="C00000"/>
                </a:solidFill>
              </a:rPr>
              <a:t>different</a:t>
            </a:r>
            <a:r>
              <a:rPr lang="en-GB" dirty="0"/>
              <a:t> time lags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29756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512264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48303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7DBB2-A985-4662-B888-A6E141430997}"/>
              </a:ext>
            </a:extLst>
          </p:cNvPr>
          <p:cNvSpPr txBox="1"/>
          <p:nvPr/>
        </p:nvSpPr>
        <p:spPr>
          <a:xfrm>
            <a:off x="9733280" y="931067"/>
            <a:ext cx="188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input is made up of tags at </a:t>
            </a:r>
            <a:r>
              <a:rPr lang="en-GB" b="1" dirty="0">
                <a:solidFill>
                  <a:srgbClr val="C00000"/>
                </a:solidFill>
              </a:rPr>
              <a:t>different</a:t>
            </a:r>
            <a:r>
              <a:rPr lang="en-GB" dirty="0"/>
              <a:t> time lags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51D9F-DD70-46A7-B51D-635EABD1579E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109EEA-138A-4456-B2F1-D8DE981C69C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3BE90-525C-47EF-98C7-B9E6B8FDE9C0}"/>
              </a:ext>
            </a:extLst>
          </p:cNvPr>
          <p:cNvSpPr/>
          <p:nvPr/>
        </p:nvSpPr>
        <p:spPr bwMode="auto">
          <a:xfrm>
            <a:off x="7992937" y="17621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4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512264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48303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7DBB2-A985-4662-B888-A6E141430997}"/>
              </a:ext>
            </a:extLst>
          </p:cNvPr>
          <p:cNvSpPr txBox="1"/>
          <p:nvPr/>
        </p:nvSpPr>
        <p:spPr>
          <a:xfrm>
            <a:off x="9733280" y="931067"/>
            <a:ext cx="188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input is made up of tags at </a:t>
            </a:r>
            <a:r>
              <a:rPr lang="en-GB" b="1" dirty="0">
                <a:solidFill>
                  <a:srgbClr val="C00000"/>
                </a:solidFill>
              </a:rPr>
              <a:t>different</a:t>
            </a:r>
            <a:r>
              <a:rPr lang="en-GB" dirty="0"/>
              <a:t> time lags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51D9F-DD70-46A7-B51D-635EABD1579E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109EEA-138A-4456-B2F1-D8DE981C69C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3BE90-525C-47EF-98C7-B9E6B8FDE9C0}"/>
              </a:ext>
            </a:extLst>
          </p:cNvPr>
          <p:cNvSpPr/>
          <p:nvPr/>
        </p:nvSpPr>
        <p:spPr bwMode="auto">
          <a:xfrm>
            <a:off x="7992937" y="17621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21E90-437A-41BA-8B15-D65969A2E37C}"/>
              </a:ext>
            </a:extLst>
          </p:cNvPr>
          <p:cNvSpPr/>
          <p:nvPr/>
        </p:nvSpPr>
        <p:spPr bwMode="auto">
          <a:xfrm>
            <a:off x="4712064" y="59219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FEEA3-B997-4BB5-840D-4AC690FC1860}"/>
              </a:ext>
            </a:extLst>
          </p:cNvPr>
          <p:cNvSpPr/>
          <p:nvPr/>
        </p:nvSpPr>
        <p:spPr bwMode="auto">
          <a:xfrm>
            <a:off x="6983048" y="324982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EDB088-5703-495D-9737-8947BD201603}"/>
              </a:ext>
            </a:extLst>
          </p:cNvPr>
          <p:cNvSpPr/>
          <p:nvPr/>
        </p:nvSpPr>
        <p:spPr bwMode="auto">
          <a:xfrm>
            <a:off x="8477535" y="165376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5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512264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48303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7DBB2-A985-4662-B888-A6E141430997}"/>
              </a:ext>
            </a:extLst>
          </p:cNvPr>
          <p:cNvSpPr txBox="1"/>
          <p:nvPr/>
        </p:nvSpPr>
        <p:spPr>
          <a:xfrm>
            <a:off x="9733280" y="931067"/>
            <a:ext cx="18888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we have some inputs whose time lags are less than ‘Min lag’. For now, we’ve simply removed them from the analysis but they could be included later.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51D9F-DD70-46A7-B51D-635EABD1579E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109EEA-138A-4456-B2F1-D8DE981C69C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3BE90-525C-47EF-98C7-B9E6B8FDE9C0}"/>
              </a:ext>
            </a:extLst>
          </p:cNvPr>
          <p:cNvSpPr/>
          <p:nvPr/>
        </p:nvSpPr>
        <p:spPr bwMode="auto">
          <a:xfrm>
            <a:off x="7992937" y="17621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21E90-437A-41BA-8B15-D65969A2E37C}"/>
              </a:ext>
            </a:extLst>
          </p:cNvPr>
          <p:cNvSpPr/>
          <p:nvPr/>
        </p:nvSpPr>
        <p:spPr bwMode="auto">
          <a:xfrm>
            <a:off x="4712064" y="59219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FEEA3-B997-4BB5-840D-4AC690FC1860}"/>
              </a:ext>
            </a:extLst>
          </p:cNvPr>
          <p:cNvSpPr/>
          <p:nvPr/>
        </p:nvSpPr>
        <p:spPr bwMode="auto">
          <a:xfrm>
            <a:off x="6983048" y="324982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EDB088-5703-495D-9737-8947BD201603}"/>
              </a:ext>
            </a:extLst>
          </p:cNvPr>
          <p:cNvSpPr/>
          <p:nvPr/>
        </p:nvSpPr>
        <p:spPr bwMode="auto">
          <a:xfrm>
            <a:off x="8477535" y="165376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75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 (15 hours)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19882-CB51-4401-8F60-CEAD1914B18F}"/>
              </a:ext>
            </a:extLst>
          </p:cNvPr>
          <p:cNvSpPr txBox="1"/>
          <p:nvPr/>
        </p:nvSpPr>
        <p:spPr>
          <a:xfrm>
            <a:off x="5054600" y="2783840"/>
            <a:ext cx="235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(Video 1)</a:t>
            </a:r>
          </a:p>
        </p:txBody>
      </p:sp>
    </p:spTree>
    <p:extLst>
      <p:ext uri="{BB962C8B-B14F-4D97-AF65-F5344CB8AC3E}">
        <p14:creationId xmlns:p14="http://schemas.microsoft.com/office/powerpoint/2010/main" val="392728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Widescreen</PresentationFormat>
  <Paragraphs>201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NSG Pilkington – University of Liverpool Machine Learning Project:  30/09/2020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Results (15 hours)</vt:lpstr>
      <vt:lpstr>Example Results (15 hours)</vt:lpstr>
      <vt:lpstr>Example Results (15 hours)</vt:lpstr>
      <vt:lpstr>Example Results (15 hours)</vt:lpstr>
      <vt:lpstr>Example Results (15 hours)</vt:lpstr>
      <vt:lpstr>Example Results (15 hours, with inputs removed)</vt:lpstr>
      <vt:lpstr>Example Results (15 hours, with inputs removed)</vt:lpstr>
      <vt:lpstr>Example Results (15 hours, with inputs removed)</vt:lpstr>
      <vt:lpstr>PowerPoint Presentation</vt:lpstr>
      <vt:lpstr>PowerPoint Presentation</vt:lpstr>
      <vt:lpstr>How the campaign data changed from 21/09/19 to 25/10/19</vt:lpstr>
      <vt:lpstr>How the campaign data change from 21/09/19 to 25/10/19</vt:lpstr>
      <vt:lpstr>How the campaign data change from 21/09/19 to 25/10/19</vt:lpstr>
      <vt:lpstr>How the campaign data change from 21/09/19 to 25/10/19</vt:lpstr>
      <vt:lpstr>How the campaign data change from 21/09/19 to 25/10/19</vt:lpstr>
      <vt:lpstr>How the campaign data change from 21/09/19 to 25/10/19</vt:lpstr>
      <vt:lpstr>How the campaign data change from 21/09/19 to 25/10/19</vt:lpstr>
      <vt:lpstr>How the campaign data change from 21/09/19 to 25/10/19</vt:lpstr>
      <vt:lpstr>Next Steps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Peter Green</cp:lastModifiedBy>
  <cp:revision>193</cp:revision>
  <dcterms:created xsi:type="dcterms:W3CDTF">2020-08-17T12:26:42Z</dcterms:created>
  <dcterms:modified xsi:type="dcterms:W3CDTF">2020-09-30T11:23:59Z</dcterms:modified>
</cp:coreProperties>
</file>