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93" r:id="rId3"/>
    <p:sldId id="394" r:id="rId4"/>
    <p:sldId id="392" r:id="rId5"/>
    <p:sldId id="391" r:id="rId6"/>
    <p:sldId id="395" r:id="rId7"/>
    <p:sldId id="400" r:id="rId8"/>
    <p:sldId id="403" r:id="rId9"/>
    <p:sldId id="404" r:id="rId10"/>
    <p:sldId id="401" r:id="rId11"/>
    <p:sldId id="417" r:id="rId12"/>
    <p:sldId id="418" r:id="rId13"/>
    <p:sldId id="405" r:id="rId14"/>
    <p:sldId id="406" r:id="rId15"/>
    <p:sldId id="407" r:id="rId16"/>
    <p:sldId id="408" r:id="rId17"/>
    <p:sldId id="410" r:id="rId18"/>
    <p:sldId id="411" r:id="rId19"/>
    <p:sldId id="414" r:id="rId20"/>
    <p:sldId id="415" r:id="rId21"/>
    <p:sldId id="419" r:id="rId22"/>
    <p:sldId id="33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2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FF"/>
    <a:srgbClr val="A07111"/>
    <a:srgbClr val="002060"/>
    <a:srgbClr val="1F2B7D"/>
    <a:srgbClr val="B18A38"/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7" d="100"/>
          <a:sy n="77" d="100"/>
        </p:scale>
        <p:origin x="738" y="5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07/10/2020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07/10/2020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07/10/2020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DFFE999-5381-4CEA-9A32-70C6126D77B8}"/>
              </a:ext>
            </a:extLst>
          </p:cNvPr>
          <p:cNvSpPr/>
          <p:nvPr/>
        </p:nvSpPr>
        <p:spPr bwMode="auto">
          <a:xfrm>
            <a:off x="6035164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06B72-167B-42A2-980E-97DB63E1159C}"/>
              </a:ext>
            </a:extLst>
          </p:cNvPr>
          <p:cNvSpPr/>
          <p:nvPr/>
        </p:nvSpPr>
        <p:spPr bwMode="auto">
          <a:xfrm>
            <a:off x="7547332" y="167155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112143-2188-4CB8-8D90-ADCCF455F51D}"/>
              </a:ext>
            </a:extLst>
          </p:cNvPr>
          <p:cNvSpPr/>
          <p:nvPr/>
        </p:nvSpPr>
        <p:spPr bwMode="auto">
          <a:xfrm>
            <a:off x="6495931" y="335568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D5206B-741C-4B73-8C52-3A4A031F70DF}"/>
              </a:ext>
            </a:extLst>
          </p:cNvPr>
          <p:cNvSpPr/>
          <p:nvPr/>
        </p:nvSpPr>
        <p:spPr bwMode="auto">
          <a:xfrm>
            <a:off x="4211895" y="600651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3F8CF-3FAE-4AC6-A0A8-94F53065A680}"/>
              </a:ext>
            </a:extLst>
          </p:cNvPr>
          <p:cNvSpPr/>
          <p:nvPr/>
        </p:nvSpPr>
        <p:spPr bwMode="auto">
          <a:xfrm>
            <a:off x="4712064" y="592196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86B9F1-1C0C-4E15-8341-4BCF4E063ACE}"/>
              </a:ext>
            </a:extLst>
          </p:cNvPr>
          <p:cNvSpPr/>
          <p:nvPr/>
        </p:nvSpPr>
        <p:spPr bwMode="auto">
          <a:xfrm>
            <a:off x="6983048" y="324982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A571EE-0280-4CD7-83D5-0ACEB79DB150}"/>
              </a:ext>
            </a:extLst>
          </p:cNvPr>
          <p:cNvSpPr/>
          <p:nvPr/>
        </p:nvSpPr>
        <p:spPr bwMode="auto">
          <a:xfrm>
            <a:off x="6458776" y="17508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B97B6C-1B28-4242-8540-B16BD62AFD41}"/>
              </a:ext>
            </a:extLst>
          </p:cNvPr>
          <p:cNvSpPr/>
          <p:nvPr/>
        </p:nvSpPr>
        <p:spPr bwMode="auto">
          <a:xfrm>
            <a:off x="6969785" y="16985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913029-D642-4813-A02F-6ADD8E58C296}"/>
              </a:ext>
            </a:extLst>
          </p:cNvPr>
          <p:cNvSpPr/>
          <p:nvPr/>
        </p:nvSpPr>
        <p:spPr bwMode="auto">
          <a:xfrm>
            <a:off x="7970944" y="1766002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7A745F-2E08-4860-94C8-01B96210C9BB}"/>
              </a:ext>
            </a:extLst>
          </p:cNvPr>
          <p:cNvSpPr/>
          <p:nvPr/>
        </p:nvSpPr>
        <p:spPr bwMode="auto">
          <a:xfrm>
            <a:off x="8403845" y="1685300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BD95D8-C52F-4872-ABAE-7567C02FA70A}"/>
              </a:ext>
            </a:extLst>
          </p:cNvPr>
          <p:cNvSpPr/>
          <p:nvPr/>
        </p:nvSpPr>
        <p:spPr>
          <a:xfrm>
            <a:off x="6720746" y="1425035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6C0ED9-9181-4915-B90C-9A7F07526E8A}"/>
              </a:ext>
            </a:extLst>
          </p:cNvPr>
          <p:cNvSpPr/>
          <p:nvPr/>
        </p:nvSpPr>
        <p:spPr>
          <a:xfrm>
            <a:off x="6733543" y="3034923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2F7CB9-534B-406D-8BD9-69BEEFF648F8}"/>
              </a:ext>
            </a:extLst>
          </p:cNvPr>
          <p:cNvSpPr/>
          <p:nvPr/>
        </p:nvSpPr>
        <p:spPr>
          <a:xfrm>
            <a:off x="4463025" y="5678006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223EBA-2669-41C2-96A9-50EC4964869A}"/>
              </a:ext>
            </a:extLst>
          </p:cNvPr>
          <p:cNvSpPr/>
          <p:nvPr/>
        </p:nvSpPr>
        <p:spPr>
          <a:xfrm>
            <a:off x="8165516" y="1425035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CE768B-BAAF-4039-A1DE-8DC5C73DCFBB}"/>
              </a:ext>
            </a:extLst>
          </p:cNvPr>
          <p:cNvSpPr txBox="1"/>
          <p:nvPr/>
        </p:nvSpPr>
        <p:spPr>
          <a:xfrm>
            <a:off x="187960" y="13208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Auto-regressive approach (1)</a:t>
            </a:r>
          </a:p>
        </p:txBody>
      </p:sp>
    </p:spTree>
    <p:extLst>
      <p:ext uri="{BB962C8B-B14F-4D97-AF65-F5344CB8AC3E}">
        <p14:creationId xmlns:p14="http://schemas.microsoft.com/office/powerpoint/2010/main" val="48402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6C555-208C-4A19-ADD3-384089A6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83815-C0CB-4E26-B911-268CD6BB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A0B21-6B06-4CA7-B83F-CA8E3EC2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075193"/>
            <a:ext cx="9123680" cy="47200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A2DA0F-CF1E-4242-8C73-7CF1DE73A101}"/>
              </a:ext>
            </a:extLst>
          </p:cNvPr>
          <p:cNvSpPr txBox="1"/>
          <p:nvPr/>
        </p:nvSpPr>
        <p:spPr>
          <a:xfrm>
            <a:off x="187960" y="13208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Auto-regressive approach (1)</a:t>
            </a:r>
          </a:p>
        </p:txBody>
      </p:sp>
    </p:spTree>
    <p:extLst>
      <p:ext uri="{BB962C8B-B14F-4D97-AF65-F5344CB8AC3E}">
        <p14:creationId xmlns:p14="http://schemas.microsoft.com/office/powerpoint/2010/main" val="410044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6C555-208C-4A19-ADD3-384089A6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83815-C0CB-4E26-B911-268CD6BB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5DDE9-B43B-4649-9C5D-FDEC4C8F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67" y="1129740"/>
            <a:ext cx="6933494" cy="4407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3299B7-F4AA-4160-A924-1FB3D242ED36}"/>
              </a:ext>
            </a:extLst>
          </p:cNvPr>
          <p:cNvSpPr txBox="1"/>
          <p:nvPr/>
        </p:nvSpPr>
        <p:spPr>
          <a:xfrm>
            <a:off x="7686040" y="35560"/>
            <a:ext cx="403352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retain:</a:t>
            </a:r>
          </a:p>
          <a:p>
            <a:endParaRPr lang="en-GB" dirty="0"/>
          </a:p>
          <a:p>
            <a:r>
              <a:rPr lang="en-GB" dirty="0"/>
              <a:t>11201 Furnace &amp; Services Pack Sub S8 L.H. Section - HV13</a:t>
            </a:r>
          </a:p>
          <a:p>
            <a:r>
              <a:rPr lang="en-GB" dirty="0"/>
              <a:t>11204 Furnace &amp; Services Pack Sub S8 R.H. Section - HV16</a:t>
            </a:r>
          </a:p>
          <a:p>
            <a:r>
              <a:rPr lang="en-GB" dirty="0"/>
              <a:t>135 Total Firm Gas Flow Measurement</a:t>
            </a:r>
          </a:p>
          <a:p>
            <a:r>
              <a:rPr lang="en-GB" dirty="0"/>
              <a:t>136 Total Combustion Air Flow Measurement</a:t>
            </a:r>
          </a:p>
          <a:p>
            <a:r>
              <a:rPr lang="en-GB" dirty="0"/>
              <a:t>15119 Furnace Pressure (PV)</a:t>
            </a:r>
          </a:p>
          <a:p>
            <a:r>
              <a:rPr lang="en-GB" dirty="0"/>
              <a:t>30060 U/S Flowing End Air Flow Measurement</a:t>
            </a:r>
          </a:p>
          <a:p>
            <a:r>
              <a:rPr lang="en-GB" dirty="0"/>
              <a:t>6310 Cooling Water Flow - Furnace RHS</a:t>
            </a:r>
          </a:p>
          <a:p>
            <a:r>
              <a:rPr lang="en-GB" dirty="0"/>
              <a:t>6400 Furnace Compressed Air Flow Measurement</a:t>
            </a:r>
          </a:p>
          <a:p>
            <a:r>
              <a:rPr lang="en-GB" dirty="0"/>
              <a:t>6463 Main Gas Pressure (PV)</a:t>
            </a:r>
          </a:p>
          <a:p>
            <a:r>
              <a:rPr lang="en-GB" dirty="0"/>
              <a:t>6469 Furnace Pressure Meas. on Crown</a:t>
            </a:r>
          </a:p>
          <a:p>
            <a:r>
              <a:rPr lang="en-GB" dirty="0"/>
              <a:t>6585 Port 6 Gas Flow (PV)</a:t>
            </a:r>
          </a:p>
          <a:p>
            <a:r>
              <a:rPr lang="en-GB" dirty="0"/>
              <a:t>7434 Cooling Water Flow - Furnace LHS</a:t>
            </a:r>
          </a:p>
          <a:p>
            <a:r>
              <a:rPr lang="en-GB" dirty="0"/>
              <a:t>7474 Lehr Drive Line Shaft Speed</a:t>
            </a:r>
          </a:p>
          <a:p>
            <a:r>
              <a:rPr lang="en-GB" dirty="0"/>
              <a:t>7667 Port 7 Gas Flow (PV)</a:t>
            </a:r>
          </a:p>
          <a:p>
            <a:r>
              <a:rPr lang="en-GB" dirty="0"/>
              <a:t>7746 Open Crown Temperature - Port 2 (PV)</a:t>
            </a:r>
          </a:p>
          <a:p>
            <a:r>
              <a:rPr lang="en-GB" dirty="0"/>
              <a:t>8344 Total CCCW Flow Measurement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0991A-87DD-44CB-9379-9011DECC8A54}"/>
              </a:ext>
            </a:extLst>
          </p:cNvPr>
          <p:cNvSpPr txBox="1"/>
          <p:nvPr/>
        </p:nvSpPr>
        <p:spPr>
          <a:xfrm>
            <a:off x="187960" y="13208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Auto-regressive approach (1)</a:t>
            </a:r>
          </a:p>
        </p:txBody>
      </p:sp>
    </p:spTree>
    <p:extLst>
      <p:ext uri="{BB962C8B-B14F-4D97-AF65-F5344CB8AC3E}">
        <p14:creationId xmlns:p14="http://schemas.microsoft.com/office/powerpoint/2010/main" val="387261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B97B6C-1B28-4242-8540-B16BD62AFD41}"/>
              </a:ext>
            </a:extLst>
          </p:cNvPr>
          <p:cNvSpPr/>
          <p:nvPr/>
        </p:nvSpPr>
        <p:spPr bwMode="auto">
          <a:xfrm>
            <a:off x="6969785" y="16985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C7947-D2F8-4C66-AAAA-A3CB6FC77CCC}"/>
              </a:ext>
            </a:extLst>
          </p:cNvPr>
          <p:cNvSpPr txBox="1"/>
          <p:nvPr/>
        </p:nvSpPr>
        <p:spPr>
          <a:xfrm>
            <a:off x="187960" y="12700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Auto-regressive approach (2)</a:t>
            </a:r>
          </a:p>
        </p:txBody>
      </p:sp>
    </p:spTree>
    <p:extLst>
      <p:ext uri="{BB962C8B-B14F-4D97-AF65-F5344CB8AC3E}">
        <p14:creationId xmlns:p14="http://schemas.microsoft.com/office/powerpoint/2010/main" val="206116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06B72-167B-42A2-980E-97DB63E1159C}"/>
              </a:ext>
            </a:extLst>
          </p:cNvPr>
          <p:cNvSpPr/>
          <p:nvPr/>
        </p:nvSpPr>
        <p:spPr bwMode="auto">
          <a:xfrm>
            <a:off x="7547332" y="167155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B97B6C-1B28-4242-8540-B16BD62AFD41}"/>
              </a:ext>
            </a:extLst>
          </p:cNvPr>
          <p:cNvSpPr/>
          <p:nvPr/>
        </p:nvSpPr>
        <p:spPr bwMode="auto">
          <a:xfrm>
            <a:off x="6969785" y="16985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C7947-D2F8-4C66-AAAA-A3CB6FC77CCC}"/>
              </a:ext>
            </a:extLst>
          </p:cNvPr>
          <p:cNvSpPr txBox="1"/>
          <p:nvPr/>
        </p:nvSpPr>
        <p:spPr>
          <a:xfrm>
            <a:off x="187960" y="12700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Auto-regressive approach (2)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064227-0D3E-4EA4-A5C6-945682ADC43B}"/>
              </a:ext>
            </a:extLst>
          </p:cNvPr>
          <p:cNvSpPr/>
          <p:nvPr/>
        </p:nvSpPr>
        <p:spPr>
          <a:xfrm>
            <a:off x="6708966" y="1457150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3AC5FF-D858-4FCE-864C-338E116CC637}"/>
              </a:ext>
            </a:extLst>
          </p:cNvPr>
          <p:cNvSpPr/>
          <p:nvPr/>
        </p:nvSpPr>
        <p:spPr>
          <a:xfrm>
            <a:off x="5779908" y="3286780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F869B6-DF2C-4124-BA0B-F28CF93B3ED6}"/>
              </a:ext>
            </a:extLst>
          </p:cNvPr>
          <p:cNvSpPr/>
          <p:nvPr/>
        </p:nvSpPr>
        <p:spPr>
          <a:xfrm>
            <a:off x="3619531" y="5286204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5FA6BD-4D15-464E-B76C-0010D389E12A}"/>
              </a:ext>
            </a:extLst>
          </p:cNvPr>
          <p:cNvSpPr/>
          <p:nvPr/>
        </p:nvSpPr>
        <p:spPr>
          <a:xfrm>
            <a:off x="7321932" y="1396458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47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06B72-167B-42A2-980E-97DB63E1159C}"/>
              </a:ext>
            </a:extLst>
          </p:cNvPr>
          <p:cNvSpPr/>
          <p:nvPr/>
        </p:nvSpPr>
        <p:spPr bwMode="auto">
          <a:xfrm>
            <a:off x="7547332" y="167155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B97B6C-1B28-4242-8540-B16BD62AFD41}"/>
              </a:ext>
            </a:extLst>
          </p:cNvPr>
          <p:cNvSpPr/>
          <p:nvPr/>
        </p:nvSpPr>
        <p:spPr bwMode="auto">
          <a:xfrm>
            <a:off x="6969785" y="16985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C7947-D2F8-4C66-AAAA-A3CB6FC77CCC}"/>
              </a:ext>
            </a:extLst>
          </p:cNvPr>
          <p:cNvSpPr txBox="1"/>
          <p:nvPr/>
        </p:nvSpPr>
        <p:spPr>
          <a:xfrm>
            <a:off x="187960" y="12700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Auto-regressive approach (2)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A2EE2E-EFF0-40F1-95FE-C7D65C1D2AB4}"/>
              </a:ext>
            </a:extLst>
          </p:cNvPr>
          <p:cNvSpPr/>
          <p:nvPr/>
        </p:nvSpPr>
        <p:spPr bwMode="auto">
          <a:xfrm>
            <a:off x="6495931" y="335568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820742-EAF2-4727-BF46-E534CF86CC4F}"/>
              </a:ext>
            </a:extLst>
          </p:cNvPr>
          <p:cNvSpPr/>
          <p:nvPr/>
        </p:nvSpPr>
        <p:spPr bwMode="auto">
          <a:xfrm>
            <a:off x="4211895" y="600651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D7BEEA-FDCA-46B9-9122-9B54C6BA9777}"/>
              </a:ext>
            </a:extLst>
          </p:cNvPr>
          <p:cNvSpPr/>
          <p:nvPr/>
        </p:nvSpPr>
        <p:spPr bwMode="auto">
          <a:xfrm>
            <a:off x="7970944" y="1766002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318EBB-B277-4DA6-A37A-8ABAD3AD6743}"/>
              </a:ext>
            </a:extLst>
          </p:cNvPr>
          <p:cNvSpPr/>
          <p:nvPr/>
        </p:nvSpPr>
        <p:spPr>
          <a:xfrm>
            <a:off x="7298293" y="1422553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2E9909-07C2-4675-9381-97A6EF4F6CB6}"/>
              </a:ext>
            </a:extLst>
          </p:cNvPr>
          <p:cNvSpPr/>
          <p:nvPr/>
        </p:nvSpPr>
        <p:spPr>
          <a:xfrm>
            <a:off x="6211911" y="3109412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8E2C8E-E6DC-48B0-96A6-FD4AF2736044}"/>
              </a:ext>
            </a:extLst>
          </p:cNvPr>
          <p:cNvSpPr/>
          <p:nvPr/>
        </p:nvSpPr>
        <p:spPr>
          <a:xfrm>
            <a:off x="3962856" y="5756142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9607CC-646D-4AD3-9F74-8759C377B457}"/>
              </a:ext>
            </a:extLst>
          </p:cNvPr>
          <p:cNvSpPr/>
          <p:nvPr/>
        </p:nvSpPr>
        <p:spPr>
          <a:xfrm>
            <a:off x="7741222" y="1519531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C2901-5628-4EA8-898B-AEA7F7D1C60E}"/>
              </a:ext>
            </a:extLst>
          </p:cNvPr>
          <p:cNvSpPr txBox="1"/>
          <p:nvPr/>
        </p:nvSpPr>
        <p:spPr>
          <a:xfrm>
            <a:off x="9236955" y="192403"/>
            <a:ext cx="2767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the model’s predictions are now conditional on its previous predictions, rather than previously measured values</a:t>
            </a:r>
          </a:p>
        </p:txBody>
      </p:sp>
    </p:spTree>
    <p:extLst>
      <p:ext uri="{BB962C8B-B14F-4D97-AF65-F5344CB8AC3E}">
        <p14:creationId xmlns:p14="http://schemas.microsoft.com/office/powerpoint/2010/main" val="282181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06B72-167B-42A2-980E-97DB63E1159C}"/>
              </a:ext>
            </a:extLst>
          </p:cNvPr>
          <p:cNvSpPr/>
          <p:nvPr/>
        </p:nvSpPr>
        <p:spPr bwMode="auto">
          <a:xfrm>
            <a:off x="7547332" y="167155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B97B6C-1B28-4242-8540-B16BD62AFD41}"/>
              </a:ext>
            </a:extLst>
          </p:cNvPr>
          <p:cNvSpPr/>
          <p:nvPr/>
        </p:nvSpPr>
        <p:spPr bwMode="auto">
          <a:xfrm>
            <a:off x="6969785" y="16985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C7947-D2F8-4C66-AAAA-A3CB6FC77CCC}"/>
              </a:ext>
            </a:extLst>
          </p:cNvPr>
          <p:cNvSpPr txBox="1"/>
          <p:nvPr/>
        </p:nvSpPr>
        <p:spPr>
          <a:xfrm>
            <a:off x="187960" y="12700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Auto-regressive approach (2)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A2EE2E-EFF0-40F1-95FE-C7D65C1D2AB4}"/>
              </a:ext>
            </a:extLst>
          </p:cNvPr>
          <p:cNvSpPr/>
          <p:nvPr/>
        </p:nvSpPr>
        <p:spPr bwMode="auto">
          <a:xfrm>
            <a:off x="6495931" y="335568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820742-EAF2-4727-BF46-E534CF86CC4F}"/>
              </a:ext>
            </a:extLst>
          </p:cNvPr>
          <p:cNvSpPr/>
          <p:nvPr/>
        </p:nvSpPr>
        <p:spPr bwMode="auto">
          <a:xfrm>
            <a:off x="4211895" y="600651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D7BEEA-FDCA-46B9-9122-9B54C6BA9777}"/>
              </a:ext>
            </a:extLst>
          </p:cNvPr>
          <p:cNvSpPr/>
          <p:nvPr/>
        </p:nvSpPr>
        <p:spPr bwMode="auto">
          <a:xfrm>
            <a:off x="7970944" y="1766002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C39035-217D-4C56-9D73-D499FF5A880A}"/>
              </a:ext>
            </a:extLst>
          </p:cNvPr>
          <p:cNvSpPr/>
          <p:nvPr/>
        </p:nvSpPr>
        <p:spPr bwMode="auto">
          <a:xfrm>
            <a:off x="4712064" y="592196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58012A-C749-4B00-9969-45773F7DB95E}"/>
              </a:ext>
            </a:extLst>
          </p:cNvPr>
          <p:cNvSpPr/>
          <p:nvPr/>
        </p:nvSpPr>
        <p:spPr bwMode="auto">
          <a:xfrm>
            <a:off x="6983048" y="324982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36557D-BDCB-4E01-B32F-3BA24AEE4858}"/>
              </a:ext>
            </a:extLst>
          </p:cNvPr>
          <p:cNvSpPr/>
          <p:nvPr/>
        </p:nvSpPr>
        <p:spPr bwMode="auto">
          <a:xfrm>
            <a:off x="8403845" y="1685300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350637-C2A2-45EB-9742-9FF378147E28}"/>
              </a:ext>
            </a:extLst>
          </p:cNvPr>
          <p:cNvSpPr/>
          <p:nvPr/>
        </p:nvSpPr>
        <p:spPr>
          <a:xfrm>
            <a:off x="8164399" y="1422553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D45E1A-4872-478D-91A5-B0E168FDD491}"/>
              </a:ext>
            </a:extLst>
          </p:cNvPr>
          <p:cNvSpPr/>
          <p:nvPr/>
        </p:nvSpPr>
        <p:spPr>
          <a:xfrm>
            <a:off x="7721905" y="1483267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5A2AD7-7320-4F14-BA49-3046BEF95E59}"/>
              </a:ext>
            </a:extLst>
          </p:cNvPr>
          <p:cNvSpPr/>
          <p:nvPr/>
        </p:nvSpPr>
        <p:spPr>
          <a:xfrm>
            <a:off x="6736696" y="2996950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F5BD08-46C4-40DA-8ED3-EFFCB4FE0421}"/>
              </a:ext>
            </a:extLst>
          </p:cNvPr>
          <p:cNvSpPr/>
          <p:nvPr/>
        </p:nvSpPr>
        <p:spPr>
          <a:xfrm>
            <a:off x="4469901" y="5659266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76A1EA-3409-44AB-A2DC-A81ED67BD105}"/>
              </a:ext>
            </a:extLst>
          </p:cNvPr>
          <p:cNvSpPr txBox="1"/>
          <p:nvPr/>
        </p:nvSpPr>
        <p:spPr>
          <a:xfrm>
            <a:off x="9236955" y="192403"/>
            <a:ext cx="2767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the model’s predictions are now conditional on its previous predictions, rather than previously measured values</a:t>
            </a:r>
          </a:p>
        </p:txBody>
      </p:sp>
    </p:spTree>
    <p:extLst>
      <p:ext uri="{BB962C8B-B14F-4D97-AF65-F5344CB8AC3E}">
        <p14:creationId xmlns:p14="http://schemas.microsoft.com/office/powerpoint/2010/main" val="259275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D2737-31C7-45B7-8687-70739677A61F}"/>
                  </a:ext>
                </a:extLst>
              </p:cNvPr>
              <p:cNvSpPr txBox="1"/>
              <p:nvPr/>
            </p:nvSpPr>
            <p:spPr>
              <a:xfrm>
                <a:off x="2683274" y="1729584"/>
                <a:ext cx="9432526" cy="256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/>
                  <a:t>Step 1: </a:t>
                </a:r>
                <a14:m>
                  <m:oMath xmlns:m="http://schemas.openxmlformats.org/officeDocument/2006/math">
                    <m:r>
                      <a:rPr lang="en-GB" sz="25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5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sz="2500" b="0" i="0" dirty="0" smtClean="0">
                            <a:latin typeface="Cambria Math" panose="02040503050406030204" pitchFamily="18" charset="0"/>
                          </a:rPr>
                          <m:t>maxlag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sz="2500" b="0" i="0" dirty="0" smtClean="0">
                            <a:latin typeface="Cambria Math" panose="02040503050406030204" pitchFamily="18" charset="0"/>
                          </a:rPr>
                          <m:t>minlag</m:t>
                        </m:r>
                      </m:sub>
                    </m:sSub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500" dirty="0"/>
              </a:p>
              <a:p>
                <a:r>
                  <a:rPr lang="en-GB" sz="2500" dirty="0"/>
                  <a:t>Step 2: </a:t>
                </a:r>
                <a14:m>
                  <m:oMath xmlns:m="http://schemas.openxmlformats.org/officeDocument/2006/math">
                    <m:r>
                      <a:rPr lang="en-GB" sz="25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5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2500" b="0" i="0" dirty="0" smtClean="0">
                                <a:latin typeface="Cambria Math" panose="02040503050406030204" pitchFamily="18" charset="0"/>
                              </a:rPr>
                              <m:t>maxlag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2500" b="0" i="0" dirty="0" smtClean="0">
                                <a:latin typeface="Cambria Math" panose="02040503050406030204" pitchFamily="18" charset="0"/>
                              </a:rPr>
                              <m:t>minlag</m:t>
                            </m:r>
                          </m:sub>
                        </m:sSub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5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5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GB" sz="2500" b="0" dirty="0"/>
              </a:p>
              <a:p>
                <a:r>
                  <a:rPr lang="en-GB" sz="2500" dirty="0"/>
                  <a:t>Step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acc>
                          <m:accPr>
                            <m:chr m:val="̂"/>
                            <m:ctrlPr>
                              <a:rPr lang="en-GB" sz="25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2500" b="0" i="0" dirty="0" smtClean="0">
                                <a:latin typeface="Cambria Math" panose="02040503050406030204" pitchFamily="18" charset="0"/>
                              </a:rPr>
                              <m:t>maxlag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2500" b="0" i="0" dirty="0" smtClean="0">
                                <a:latin typeface="Cambria Math" panose="02040503050406030204" pitchFamily="18" charset="0"/>
                              </a:rPr>
                              <m:t>minlag</m:t>
                            </m:r>
                          </m:sub>
                        </m:sSub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5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5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GB" sz="2500" b="0" dirty="0"/>
              </a:p>
              <a:p>
                <a:r>
                  <a:rPr lang="en-GB" sz="2500" dirty="0"/>
                  <a:t>…</a:t>
                </a:r>
                <a:endParaRPr lang="en-GB" sz="2500" b="0" dirty="0"/>
              </a:p>
              <a:p>
                <a:endParaRPr lang="en-GB" sz="2500" dirty="0"/>
              </a:p>
              <a:p>
                <a:endParaRPr lang="en-GB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D2737-31C7-45B7-8687-70739677A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274" y="1729584"/>
                <a:ext cx="9432526" cy="2564741"/>
              </a:xfrm>
              <a:prstGeom prst="rect">
                <a:avLst/>
              </a:prstGeom>
              <a:blipFill>
                <a:blip r:embed="rId2"/>
                <a:stretch>
                  <a:fillRect l="-1034" t="-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B0C7947-D2F8-4C66-AAAA-A3CB6FC77CCC}"/>
              </a:ext>
            </a:extLst>
          </p:cNvPr>
          <p:cNvSpPr txBox="1"/>
          <p:nvPr/>
        </p:nvSpPr>
        <p:spPr>
          <a:xfrm>
            <a:off x="187960" y="3556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Auto-regressive approach (2)</a:t>
            </a:r>
          </a:p>
        </p:txBody>
      </p:sp>
    </p:spTree>
    <p:extLst>
      <p:ext uri="{BB962C8B-B14F-4D97-AF65-F5344CB8AC3E}">
        <p14:creationId xmlns:p14="http://schemas.microsoft.com/office/powerpoint/2010/main" val="352399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D2737-31C7-45B7-8687-70739677A61F}"/>
                  </a:ext>
                </a:extLst>
              </p:cNvPr>
              <p:cNvSpPr txBox="1"/>
              <p:nvPr/>
            </p:nvSpPr>
            <p:spPr>
              <a:xfrm>
                <a:off x="2683274" y="1729584"/>
                <a:ext cx="9432526" cy="256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/>
                  <a:t>Step 1: </a:t>
                </a:r>
                <a14:m>
                  <m:oMath xmlns:m="http://schemas.openxmlformats.org/officeDocument/2006/math">
                    <m:r>
                      <a:rPr lang="en-GB" sz="25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5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sz="2500" b="0" i="0" dirty="0" smtClean="0">
                            <a:latin typeface="Cambria Math" panose="02040503050406030204" pitchFamily="18" charset="0"/>
                          </a:rPr>
                          <m:t>maxlag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sz="2500" b="0" i="0" dirty="0" smtClean="0">
                            <a:latin typeface="Cambria Math" panose="02040503050406030204" pitchFamily="18" charset="0"/>
                          </a:rPr>
                          <m:t>minlag</m:t>
                        </m:r>
                      </m:sub>
                    </m:sSub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500" dirty="0"/>
              </a:p>
              <a:p>
                <a:r>
                  <a:rPr lang="en-GB" sz="2500" dirty="0"/>
                  <a:t>Step 2: </a:t>
                </a:r>
                <a14:m>
                  <m:oMath xmlns:m="http://schemas.openxmlformats.org/officeDocument/2006/math">
                    <m:r>
                      <a:rPr lang="en-GB" sz="25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5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2500" b="0" i="0" dirty="0" smtClean="0">
                                <a:latin typeface="Cambria Math" panose="02040503050406030204" pitchFamily="18" charset="0"/>
                              </a:rPr>
                              <m:t>maxlag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2500" b="0" i="0" dirty="0" smtClean="0">
                                <a:latin typeface="Cambria Math" panose="02040503050406030204" pitchFamily="18" charset="0"/>
                              </a:rPr>
                              <m:t>minlag</m:t>
                            </m:r>
                          </m:sub>
                        </m:sSub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5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5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5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GB" sz="2500" b="0" dirty="0"/>
              </a:p>
              <a:p>
                <a:r>
                  <a:rPr lang="en-GB" sz="2500" dirty="0"/>
                  <a:t>Step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acc>
                          <m:accPr>
                            <m:chr m:val="̂"/>
                            <m:ctrlPr>
                              <a:rPr lang="en-GB" sz="25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2500" b="0" i="0" dirty="0" smtClean="0">
                                <a:latin typeface="Cambria Math" panose="02040503050406030204" pitchFamily="18" charset="0"/>
                              </a:rPr>
                              <m:t>maxlag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5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2500" b="0" i="0" dirty="0" smtClean="0">
                                <a:latin typeface="Cambria Math" panose="02040503050406030204" pitchFamily="18" charset="0"/>
                              </a:rPr>
                              <m:t>minlag</m:t>
                            </m:r>
                          </m:sub>
                        </m:sSub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5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5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5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5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GB" sz="2500" b="0" dirty="0"/>
              </a:p>
              <a:p>
                <a:r>
                  <a:rPr lang="en-GB" sz="2500" dirty="0"/>
                  <a:t>…</a:t>
                </a:r>
                <a:endParaRPr lang="en-GB" sz="2500" b="0" dirty="0"/>
              </a:p>
              <a:p>
                <a:endParaRPr lang="en-GB" sz="2500" dirty="0"/>
              </a:p>
              <a:p>
                <a:endParaRPr lang="en-GB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D2737-31C7-45B7-8687-70739677A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274" y="1729584"/>
                <a:ext cx="9432526" cy="2564741"/>
              </a:xfrm>
              <a:prstGeom prst="rect">
                <a:avLst/>
              </a:prstGeom>
              <a:blipFill>
                <a:blip r:embed="rId2"/>
                <a:stretch>
                  <a:fillRect l="-1034" t="-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B0C7947-D2F8-4C66-AAAA-A3CB6FC77CCC}"/>
              </a:ext>
            </a:extLst>
          </p:cNvPr>
          <p:cNvSpPr txBox="1"/>
          <p:nvPr/>
        </p:nvSpPr>
        <p:spPr>
          <a:xfrm>
            <a:off x="187960" y="3556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Auto-regressive approach (2)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429B0-8947-4A48-A79E-2A0B736B3EC3}"/>
              </a:ext>
            </a:extLst>
          </p:cNvPr>
          <p:cNvSpPr txBox="1"/>
          <p:nvPr/>
        </p:nvSpPr>
        <p:spPr>
          <a:xfrm>
            <a:off x="1203960" y="726440"/>
            <a:ext cx="796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Actually, we can cheat to see what baseline performance this type of model can achieve.</a:t>
            </a:r>
          </a:p>
        </p:txBody>
      </p:sp>
    </p:spTree>
    <p:extLst>
      <p:ext uri="{BB962C8B-B14F-4D97-AF65-F5344CB8AC3E}">
        <p14:creationId xmlns:p14="http://schemas.microsoft.com/office/powerpoint/2010/main" val="2498935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B0C7947-D2F8-4C66-AAAA-A3CB6FC77CCC}"/>
              </a:ext>
            </a:extLst>
          </p:cNvPr>
          <p:cNvSpPr txBox="1"/>
          <p:nvPr/>
        </p:nvSpPr>
        <p:spPr>
          <a:xfrm>
            <a:off x="187960" y="3556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Auto-regressive approach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24D6FC-964E-4EEF-82BB-935CADF38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3341132"/>
            <a:ext cx="5613400" cy="28613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06D680-051C-4BE9-A38E-94604054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480" y="404892"/>
            <a:ext cx="5410200" cy="29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6B99E-A324-412F-9FCC-29B8AA44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6A15D-C258-40EC-A571-E3DD3E8D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39626-ECCF-4B43-8A59-F82C2E2E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684292"/>
            <a:ext cx="8849360" cy="48875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5F5E4B-968D-4AB8-8C8C-285C4824530E}"/>
              </a:ext>
            </a:extLst>
          </p:cNvPr>
          <p:cNvSpPr txBox="1"/>
          <p:nvPr/>
        </p:nvSpPr>
        <p:spPr>
          <a:xfrm>
            <a:off x="756920" y="314960"/>
            <a:ext cx="843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Summary of last week’s results</a:t>
            </a:r>
          </a:p>
        </p:txBody>
      </p:sp>
    </p:spTree>
    <p:extLst>
      <p:ext uri="{BB962C8B-B14F-4D97-AF65-F5344CB8AC3E}">
        <p14:creationId xmlns:p14="http://schemas.microsoft.com/office/powerpoint/2010/main" val="83992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B0C7947-D2F8-4C66-AAAA-A3CB6FC77CCC}"/>
              </a:ext>
            </a:extLst>
          </p:cNvPr>
          <p:cNvSpPr txBox="1"/>
          <p:nvPr/>
        </p:nvSpPr>
        <p:spPr>
          <a:xfrm>
            <a:off x="187960" y="3556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Auto-regressive approach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24D6FC-964E-4EEF-82BB-935CADF38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3341132"/>
            <a:ext cx="5613400" cy="28613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06D680-051C-4BE9-A38E-94604054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480" y="404892"/>
            <a:ext cx="5410200" cy="29881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6631735-A5A5-4729-A0A7-281E6401FE95}"/>
              </a:ext>
            </a:extLst>
          </p:cNvPr>
          <p:cNvSpPr/>
          <p:nvPr/>
        </p:nvSpPr>
        <p:spPr>
          <a:xfrm>
            <a:off x="2865120" y="3220720"/>
            <a:ext cx="1910080" cy="3398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EFBAD-2452-4AB6-966D-3B84086BA7FA}"/>
              </a:ext>
            </a:extLst>
          </p:cNvPr>
          <p:cNvSpPr txBox="1"/>
          <p:nvPr/>
        </p:nvSpPr>
        <p:spPr>
          <a:xfrm>
            <a:off x="335280" y="3566160"/>
            <a:ext cx="241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Perhaps we shouldn’t be looking to improve the model in this region (still learning etc.)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8F891C-0DA1-4920-870F-CB81C7E458D4}"/>
              </a:ext>
            </a:extLst>
          </p:cNvPr>
          <p:cNvSpPr/>
          <p:nvPr/>
        </p:nvSpPr>
        <p:spPr>
          <a:xfrm>
            <a:off x="5039360" y="5407674"/>
            <a:ext cx="2981960" cy="7928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3F3EA-3994-4727-90F5-3F716EFF2548}"/>
              </a:ext>
            </a:extLst>
          </p:cNvPr>
          <p:cNvSpPr txBox="1"/>
          <p:nvPr/>
        </p:nvSpPr>
        <p:spPr>
          <a:xfrm>
            <a:off x="8077200" y="5171440"/>
            <a:ext cx="241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we should look to improve performance here</a:t>
            </a:r>
          </a:p>
        </p:txBody>
      </p:sp>
    </p:spTree>
    <p:extLst>
      <p:ext uri="{BB962C8B-B14F-4D97-AF65-F5344CB8AC3E}">
        <p14:creationId xmlns:p14="http://schemas.microsoft.com/office/powerpoint/2010/main" val="2815905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C488-3FAF-4001-A626-EF78113C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7A93-316F-418E-9171-57789C45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 model (1) with reduced inputs</a:t>
            </a:r>
          </a:p>
          <a:p>
            <a:r>
              <a:rPr lang="en-GB" dirty="0"/>
              <a:t>AR model (2)</a:t>
            </a:r>
          </a:p>
          <a:p>
            <a:r>
              <a:rPr lang="en-GB" dirty="0"/>
              <a:t>Filtering (still ongoing)</a:t>
            </a:r>
          </a:p>
          <a:p>
            <a:r>
              <a:rPr lang="en-GB" dirty="0"/>
              <a:t>Re-run randomly selected inputs, focusing on 2</a:t>
            </a:r>
            <a:r>
              <a:rPr lang="en-GB" baseline="30000" dirty="0"/>
              <a:t>nd</a:t>
            </a:r>
            <a:r>
              <a:rPr lang="en-GB" dirty="0"/>
              <a:t> half of data</a:t>
            </a:r>
          </a:p>
          <a:p>
            <a:r>
              <a:rPr lang="en-GB" dirty="0"/>
              <a:t>Can now investigate nonlinear model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73F4D-52C3-42C4-A7EE-472C2F4A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9ACE4-B4DA-4CB9-8114-02BF8B54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53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B23E0-11A2-4B90-938C-74F909DD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F4247-ECE9-47BE-A7FE-0C996992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19A74-784F-47D9-8659-107484EF3DDD}"/>
              </a:ext>
            </a:extLst>
          </p:cNvPr>
          <p:cNvSpPr txBox="1"/>
          <p:nvPr/>
        </p:nvSpPr>
        <p:spPr>
          <a:xfrm>
            <a:off x="81280" y="612844"/>
            <a:ext cx="635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10278 Canal Temp. Control (OP)</a:t>
            </a:r>
          </a:p>
          <a:p>
            <a:r>
              <a:rPr lang="en-GB" dirty="0"/>
              <a:t>10279 Canal Temp. Control (PV)</a:t>
            </a:r>
          </a:p>
          <a:p>
            <a:r>
              <a:rPr lang="en-GB" dirty="0"/>
              <a:t>10425 Calculated Cullet Ratio</a:t>
            </a:r>
          </a:p>
          <a:p>
            <a:r>
              <a:rPr lang="en-GB" dirty="0"/>
              <a:t>11105 Port 1 Combustion Air Flow LHS (OP)</a:t>
            </a:r>
          </a:p>
          <a:p>
            <a:r>
              <a:rPr lang="en-GB" dirty="0"/>
              <a:t>11111 Port 2 - 3 Combustion Air Flow LHS (OP)</a:t>
            </a:r>
          </a:p>
          <a:p>
            <a:r>
              <a:rPr lang="en-GB" dirty="0"/>
              <a:t>11123 Port 6 - 7 Combustion Air Flow LHS (OP)</a:t>
            </a:r>
          </a:p>
          <a:p>
            <a:r>
              <a:rPr lang="en-GB" dirty="0"/>
              <a:t>11126 Port 6 - 7 Combustion Air Flow RHS (OP))</a:t>
            </a:r>
          </a:p>
          <a:p>
            <a:r>
              <a:rPr lang="en-GB" dirty="0"/>
              <a:t>11132 Port 8 Combustion Air Flow RHS (OP)</a:t>
            </a:r>
          </a:p>
          <a:p>
            <a:r>
              <a:rPr lang="en-GB" dirty="0"/>
              <a:t>11174 Furnace Bottom Temperature 18m D/S of B8</a:t>
            </a:r>
          </a:p>
          <a:p>
            <a:r>
              <a:rPr lang="en-GB" dirty="0"/>
              <a:t>11209 MV49</a:t>
            </a:r>
          </a:p>
          <a:p>
            <a:r>
              <a:rPr lang="en-GB" dirty="0"/>
              <a:t>11217 Services Building MCC9 Cat 'B' Supply - MV60</a:t>
            </a:r>
          </a:p>
          <a:p>
            <a:r>
              <a:rPr lang="en-GB" dirty="0"/>
              <a:t>11384 </a:t>
            </a:r>
            <a:r>
              <a:rPr lang="en-GB" dirty="0" err="1"/>
              <a:t>Wobbe</a:t>
            </a:r>
            <a:r>
              <a:rPr lang="en-GB" dirty="0"/>
              <a:t> Index (Incoming Gas)</a:t>
            </a:r>
          </a:p>
          <a:p>
            <a:r>
              <a:rPr lang="en-GB" dirty="0"/>
              <a:t>1650 Combustion Air Temperature Measurement</a:t>
            </a:r>
          </a:p>
          <a:p>
            <a:r>
              <a:rPr lang="en-GB" dirty="0"/>
              <a:t>1950 Canal Temp. Control  Pyrometer (2)</a:t>
            </a:r>
          </a:p>
          <a:p>
            <a:r>
              <a:rPr lang="en-GB" dirty="0"/>
              <a:t>239 Working End Burner Gas Flow RHS (PV)</a:t>
            </a:r>
          </a:p>
          <a:p>
            <a:r>
              <a:rPr lang="en-GB" dirty="0"/>
              <a:t>2911 Filling Pocket Closed Bottom Temperature LHS (PV)</a:t>
            </a:r>
          </a:p>
          <a:p>
            <a:r>
              <a:rPr lang="en-GB" dirty="0"/>
              <a:t>2918 Closed Bottom Temperature - Port 6 (PV)</a:t>
            </a:r>
          </a:p>
          <a:p>
            <a:r>
              <a:rPr lang="en-GB" dirty="0"/>
              <a:t>2921 Closed Bottom Temperature - Upstream Working End (PV)</a:t>
            </a:r>
          </a:p>
          <a:p>
            <a:r>
              <a:rPr lang="en-GB" dirty="0"/>
              <a:t>30208 Feeder Speed Measurement Left</a:t>
            </a:r>
          </a:p>
          <a:p>
            <a:r>
              <a:rPr lang="en-GB" dirty="0"/>
              <a:t>6472 Front Wall Temperature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75038-F75C-4F1E-8898-C66F2126DC1F}"/>
              </a:ext>
            </a:extLst>
          </p:cNvPr>
          <p:cNvSpPr txBox="1"/>
          <p:nvPr/>
        </p:nvSpPr>
        <p:spPr>
          <a:xfrm>
            <a:off x="6553200" y="612844"/>
            <a:ext cx="635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7483 Open Crown Temperature - Port 6 (PV)</a:t>
            </a:r>
          </a:p>
          <a:p>
            <a:r>
              <a:rPr lang="en-GB" dirty="0"/>
              <a:t>7522 Open Crown Temperature - Port 4 (PV)</a:t>
            </a:r>
          </a:p>
          <a:p>
            <a:r>
              <a:rPr lang="en-GB" dirty="0"/>
              <a:t>7525 Open Crown Temperature - Port 7 (PV)</a:t>
            </a:r>
          </a:p>
          <a:p>
            <a:r>
              <a:rPr lang="en-GB" dirty="0"/>
              <a:t>7667 Port 7 Gas Flow (PV)</a:t>
            </a:r>
          </a:p>
          <a:p>
            <a:r>
              <a:rPr lang="en-GB" dirty="0"/>
              <a:t>9282 Tweel Position</a:t>
            </a:r>
          </a:p>
          <a:p>
            <a:r>
              <a:rPr lang="en-GB" dirty="0"/>
              <a:t>9393 Glass Level Control (OP)</a:t>
            </a:r>
          </a:p>
          <a:p>
            <a:r>
              <a:rPr lang="en-GB" dirty="0"/>
              <a:t>9395 Main Gas Pressure (OP)</a:t>
            </a:r>
          </a:p>
          <a:p>
            <a:r>
              <a:rPr lang="en-GB" dirty="0"/>
              <a:t>9397 Port 3 Gas Flow (OP)</a:t>
            </a:r>
          </a:p>
          <a:p>
            <a:r>
              <a:rPr lang="en-GB" dirty="0"/>
              <a:t>9399 Port 2 Gas Flow (OP)</a:t>
            </a:r>
          </a:p>
          <a:p>
            <a:r>
              <a:rPr lang="en-GB" dirty="0"/>
              <a:t>9403 Furnace Pressure (OP)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84E9B-3321-4A8E-829D-3AF4B93E94FB}"/>
              </a:ext>
            </a:extLst>
          </p:cNvPr>
          <p:cNvSpPr txBox="1"/>
          <p:nvPr/>
        </p:nvSpPr>
        <p:spPr>
          <a:xfrm>
            <a:off x="655320" y="132317"/>
            <a:ext cx="843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Inputs that were retained:</a:t>
            </a:r>
          </a:p>
        </p:txBody>
      </p:sp>
    </p:spTree>
    <p:extLst>
      <p:ext uri="{BB962C8B-B14F-4D97-AF65-F5344CB8AC3E}">
        <p14:creationId xmlns:p14="http://schemas.microsoft.com/office/powerpoint/2010/main" val="220294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48F27-CD24-483E-AE32-3D149287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93" y="1249494"/>
            <a:ext cx="6286467" cy="4673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48C0F3-6C85-4E39-A04F-6D607AA7C9AC}"/>
              </a:ext>
            </a:extLst>
          </p:cNvPr>
          <p:cNvSpPr txBox="1"/>
          <p:nvPr/>
        </p:nvSpPr>
        <p:spPr>
          <a:xfrm>
            <a:off x="9072880" y="1529080"/>
            <a:ext cx="311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Lowest average RMSE = 0.595</a:t>
            </a:r>
          </a:p>
          <a:p>
            <a:r>
              <a:rPr lang="en-GB" dirty="0"/>
              <a:t>Lowest max RMSE = 3.801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B6459-1FDD-40C8-887F-5CB4088566E4}"/>
              </a:ext>
            </a:extLst>
          </p:cNvPr>
          <p:cNvSpPr txBox="1"/>
          <p:nvPr/>
        </p:nvSpPr>
        <p:spPr>
          <a:xfrm>
            <a:off x="751840" y="55880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Randomly selecting the best inputs</a:t>
            </a:r>
          </a:p>
        </p:txBody>
      </p:sp>
    </p:spTree>
    <p:extLst>
      <p:ext uri="{BB962C8B-B14F-4D97-AF65-F5344CB8AC3E}">
        <p14:creationId xmlns:p14="http://schemas.microsoft.com/office/powerpoint/2010/main" val="242676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822DD9-B110-4974-A04E-762ED36F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40" y="1305559"/>
            <a:ext cx="8639881" cy="4692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F991FC-0D86-4223-AB3C-59B5F98E7E77}"/>
              </a:ext>
            </a:extLst>
          </p:cNvPr>
          <p:cNvSpPr txBox="1"/>
          <p:nvPr/>
        </p:nvSpPr>
        <p:spPr>
          <a:xfrm>
            <a:off x="751840" y="628133"/>
            <a:ext cx="843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Some improvement, but still lacks some predictive capability in the key areas.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AAB85-9626-4F29-B158-C5AC5078F437}"/>
              </a:ext>
            </a:extLst>
          </p:cNvPr>
          <p:cNvSpPr txBox="1"/>
          <p:nvPr/>
        </p:nvSpPr>
        <p:spPr>
          <a:xfrm>
            <a:off x="3830320" y="5932655"/>
            <a:ext cx="620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(Note video now includes plot of load…)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1B1EE-2EC9-4D71-BB57-C1ABAF14E308}"/>
              </a:ext>
            </a:extLst>
          </p:cNvPr>
          <p:cNvSpPr txBox="1"/>
          <p:nvPr/>
        </p:nvSpPr>
        <p:spPr>
          <a:xfrm>
            <a:off x="751840" y="55880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Randomly selecting the best inputs</a:t>
            </a:r>
          </a:p>
        </p:txBody>
      </p:sp>
    </p:spTree>
    <p:extLst>
      <p:ext uri="{BB962C8B-B14F-4D97-AF65-F5344CB8AC3E}">
        <p14:creationId xmlns:p14="http://schemas.microsoft.com/office/powerpoint/2010/main" val="78567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64FAD-B925-4ACE-A858-4FF42060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340FF-521F-4C1C-A5E1-9C4CC83E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69612-FCBB-4B3D-908E-C64FA2081F68}"/>
              </a:ext>
            </a:extLst>
          </p:cNvPr>
          <p:cNvSpPr txBox="1"/>
          <p:nvPr/>
        </p:nvSpPr>
        <p:spPr>
          <a:xfrm>
            <a:off x="1056640" y="121311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11111 Port 2 - 3 Combustion Air Flow LHS (OP)</a:t>
            </a:r>
          </a:p>
          <a:p>
            <a:r>
              <a:rPr lang="en-GB" dirty="0"/>
              <a:t>10425 Calculated Cullet Ratio</a:t>
            </a:r>
          </a:p>
          <a:p>
            <a:r>
              <a:rPr lang="en-GB" dirty="0"/>
              <a:t>2918 Closed Bottom Temperature - Port 6 (PV)</a:t>
            </a:r>
          </a:p>
          <a:p>
            <a:r>
              <a:rPr lang="en-GB" dirty="0"/>
              <a:t>10278 Canal Temp. Control (OP)' '9397 Port 3 Gas Flow (OP)</a:t>
            </a:r>
          </a:p>
          <a:p>
            <a:r>
              <a:rPr lang="en-GB" dirty="0"/>
              <a:t>7434 Cooling Water Flow - Furnace LHS</a:t>
            </a:r>
          </a:p>
          <a:p>
            <a:r>
              <a:rPr lang="en-GB" dirty="0"/>
              <a:t>7522 Open Crown Temperature - Port 4 (PV)</a:t>
            </a:r>
          </a:p>
          <a:p>
            <a:r>
              <a:rPr lang="en-GB" dirty="0"/>
              <a:t>136 Total Combustion Air Flow Measurement</a:t>
            </a:r>
          </a:p>
          <a:p>
            <a:r>
              <a:rPr lang="en-GB" dirty="0"/>
              <a:t>7483 Open Crown Temperature - Port 6 (PV)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3979A-7ABB-47C6-A39E-4CBA4373268C}"/>
              </a:ext>
            </a:extLst>
          </p:cNvPr>
          <p:cNvSpPr txBox="1"/>
          <p:nvPr/>
        </p:nvSpPr>
        <p:spPr>
          <a:xfrm>
            <a:off x="619760" y="696197"/>
            <a:ext cx="843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Inputs that were retained:</a:t>
            </a:r>
          </a:p>
        </p:txBody>
      </p:sp>
    </p:spTree>
    <p:extLst>
      <p:ext uri="{BB962C8B-B14F-4D97-AF65-F5344CB8AC3E}">
        <p14:creationId xmlns:p14="http://schemas.microsoft.com/office/powerpoint/2010/main" val="159477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645AFE-E23F-400F-8739-BD2EF770A239}"/>
              </a:ext>
            </a:extLst>
          </p:cNvPr>
          <p:cNvSpPr txBox="1"/>
          <p:nvPr/>
        </p:nvSpPr>
        <p:spPr>
          <a:xfrm>
            <a:off x="9720571" y="535784"/>
            <a:ext cx="1888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auto-regressive model also includes previously observed furnace faults as an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DFFE999-5381-4CEA-9A32-70C6126D77B8}"/>
              </a:ext>
            </a:extLst>
          </p:cNvPr>
          <p:cNvSpPr/>
          <p:nvPr/>
        </p:nvSpPr>
        <p:spPr bwMode="auto">
          <a:xfrm>
            <a:off x="6035164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958B7-D4D6-423B-871D-1C65E611685D}"/>
              </a:ext>
            </a:extLst>
          </p:cNvPr>
          <p:cNvCxnSpPr/>
          <p:nvPr/>
        </p:nvCxnSpPr>
        <p:spPr>
          <a:xfrm flipH="1">
            <a:off x="6296240" y="1206167"/>
            <a:ext cx="3292501" cy="46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8B43D5-D8B8-490D-BE61-E1186E4E3F75}"/>
              </a:ext>
            </a:extLst>
          </p:cNvPr>
          <p:cNvSpPr txBox="1"/>
          <p:nvPr/>
        </p:nvSpPr>
        <p:spPr>
          <a:xfrm>
            <a:off x="187960" y="12700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Auto-regressive approach (1)</a:t>
            </a:r>
          </a:p>
        </p:txBody>
      </p:sp>
    </p:spTree>
    <p:extLst>
      <p:ext uri="{BB962C8B-B14F-4D97-AF65-F5344CB8AC3E}">
        <p14:creationId xmlns:p14="http://schemas.microsoft.com/office/powerpoint/2010/main" val="112744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DFFE999-5381-4CEA-9A32-70C6126D77B8}"/>
              </a:ext>
            </a:extLst>
          </p:cNvPr>
          <p:cNvSpPr/>
          <p:nvPr/>
        </p:nvSpPr>
        <p:spPr bwMode="auto">
          <a:xfrm>
            <a:off x="6035164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06B72-167B-42A2-980E-97DB63E1159C}"/>
              </a:ext>
            </a:extLst>
          </p:cNvPr>
          <p:cNvSpPr/>
          <p:nvPr/>
        </p:nvSpPr>
        <p:spPr bwMode="auto">
          <a:xfrm>
            <a:off x="7547332" y="167155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0B5A0-3E6D-452D-B046-5582529FCBBA}"/>
              </a:ext>
            </a:extLst>
          </p:cNvPr>
          <p:cNvSpPr txBox="1"/>
          <p:nvPr/>
        </p:nvSpPr>
        <p:spPr>
          <a:xfrm>
            <a:off x="187960" y="13208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Auto-regressive approach (1)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792680-265E-4CE3-AB77-5143A59E8BB9}"/>
              </a:ext>
            </a:extLst>
          </p:cNvPr>
          <p:cNvSpPr/>
          <p:nvPr/>
        </p:nvSpPr>
        <p:spPr>
          <a:xfrm>
            <a:off x="5809797" y="1437834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F41040-7486-4EBC-B080-1AC9F6117A1B}"/>
              </a:ext>
            </a:extLst>
          </p:cNvPr>
          <p:cNvSpPr/>
          <p:nvPr/>
        </p:nvSpPr>
        <p:spPr>
          <a:xfrm>
            <a:off x="5771920" y="3286780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A0CBDA-6FF9-4AE0-A167-0E71A8E15137}"/>
              </a:ext>
            </a:extLst>
          </p:cNvPr>
          <p:cNvSpPr/>
          <p:nvPr/>
        </p:nvSpPr>
        <p:spPr>
          <a:xfrm>
            <a:off x="3619531" y="5311390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589D9D-B908-4181-9CEB-E3B212A2D83E}"/>
              </a:ext>
            </a:extLst>
          </p:cNvPr>
          <p:cNvSpPr/>
          <p:nvPr/>
        </p:nvSpPr>
        <p:spPr>
          <a:xfrm>
            <a:off x="7282720" y="1428923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17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DFFE999-5381-4CEA-9A32-70C6126D77B8}"/>
              </a:ext>
            </a:extLst>
          </p:cNvPr>
          <p:cNvSpPr/>
          <p:nvPr/>
        </p:nvSpPr>
        <p:spPr bwMode="auto">
          <a:xfrm>
            <a:off x="6035164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06B72-167B-42A2-980E-97DB63E1159C}"/>
              </a:ext>
            </a:extLst>
          </p:cNvPr>
          <p:cNvSpPr/>
          <p:nvPr/>
        </p:nvSpPr>
        <p:spPr bwMode="auto">
          <a:xfrm>
            <a:off x="7547332" y="167155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112143-2188-4CB8-8D90-ADCCF455F51D}"/>
              </a:ext>
            </a:extLst>
          </p:cNvPr>
          <p:cNvSpPr/>
          <p:nvPr/>
        </p:nvSpPr>
        <p:spPr bwMode="auto">
          <a:xfrm>
            <a:off x="6495931" y="335568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D5206B-741C-4B73-8C52-3A4A031F70DF}"/>
              </a:ext>
            </a:extLst>
          </p:cNvPr>
          <p:cNvSpPr/>
          <p:nvPr/>
        </p:nvSpPr>
        <p:spPr bwMode="auto">
          <a:xfrm>
            <a:off x="4211895" y="600651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A571EE-0280-4CD7-83D5-0ACEB79DB150}"/>
              </a:ext>
            </a:extLst>
          </p:cNvPr>
          <p:cNvSpPr/>
          <p:nvPr/>
        </p:nvSpPr>
        <p:spPr bwMode="auto">
          <a:xfrm>
            <a:off x="6458776" y="17508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2BD20EA-4C7A-4931-93F3-3E618DA42009}"/>
              </a:ext>
            </a:extLst>
          </p:cNvPr>
          <p:cNvSpPr/>
          <p:nvPr/>
        </p:nvSpPr>
        <p:spPr bwMode="auto">
          <a:xfrm>
            <a:off x="7970944" y="1766002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83790-F032-4345-9F6E-BEB36F22FE8E}"/>
              </a:ext>
            </a:extLst>
          </p:cNvPr>
          <p:cNvSpPr txBox="1"/>
          <p:nvPr/>
        </p:nvSpPr>
        <p:spPr>
          <a:xfrm>
            <a:off x="187960" y="12700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Auto-regressive approach (1)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3A9517-27A5-4784-8DB6-0AE7F8492066}"/>
              </a:ext>
            </a:extLst>
          </p:cNvPr>
          <p:cNvSpPr/>
          <p:nvPr/>
        </p:nvSpPr>
        <p:spPr>
          <a:xfrm>
            <a:off x="6246892" y="1515883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BC5E20-953E-4AB4-B834-883BA0FEAB68}"/>
              </a:ext>
            </a:extLst>
          </p:cNvPr>
          <p:cNvSpPr/>
          <p:nvPr/>
        </p:nvSpPr>
        <p:spPr>
          <a:xfrm>
            <a:off x="6278617" y="3116171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03B62E-A36C-42BA-AF46-73A2DAFE7BB9}"/>
              </a:ext>
            </a:extLst>
          </p:cNvPr>
          <p:cNvSpPr/>
          <p:nvPr/>
        </p:nvSpPr>
        <p:spPr>
          <a:xfrm>
            <a:off x="3982310" y="5721159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9CC63D-AA87-4720-B8B9-E7F8394B17B2}"/>
              </a:ext>
            </a:extLst>
          </p:cNvPr>
          <p:cNvSpPr/>
          <p:nvPr/>
        </p:nvSpPr>
        <p:spPr>
          <a:xfrm>
            <a:off x="7729949" y="1503479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86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Office PowerPoint</Application>
  <PresentationFormat>Widescreen</PresentationFormat>
  <Paragraphs>195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NSG Pilkington – University of Liverpool Machine Learning Project:  07/10/2020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18/08/2020</dc:title>
  <dc:creator>Diego Echeverria</dc:creator>
  <cp:lastModifiedBy>Peter Green</cp:lastModifiedBy>
  <cp:revision>250</cp:revision>
  <dcterms:created xsi:type="dcterms:W3CDTF">2020-08-17T12:26:42Z</dcterms:created>
  <dcterms:modified xsi:type="dcterms:W3CDTF">2020-10-07T07:52:52Z</dcterms:modified>
</cp:coreProperties>
</file>