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3" r:id="rId3"/>
    <p:sldId id="355" r:id="rId4"/>
    <p:sldId id="376" r:id="rId5"/>
    <p:sldId id="377" r:id="rId6"/>
    <p:sldId id="390" r:id="rId7"/>
    <p:sldId id="334" r:id="rId8"/>
    <p:sldId id="335" r:id="rId9"/>
    <p:sldId id="386" r:id="rId10"/>
    <p:sldId id="387" r:id="rId11"/>
    <p:sldId id="388" r:id="rId12"/>
    <p:sldId id="389" r:id="rId13"/>
    <p:sldId id="384" r:id="rId14"/>
    <p:sldId id="341" r:id="rId15"/>
    <p:sldId id="342" r:id="rId16"/>
    <p:sldId id="343" r:id="rId17"/>
    <p:sldId id="344" r:id="rId18"/>
    <p:sldId id="345" r:id="rId19"/>
    <p:sldId id="357" r:id="rId20"/>
    <p:sldId id="354" r:id="rId21"/>
    <p:sldId id="358" r:id="rId22"/>
    <p:sldId id="3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1919FF"/>
    <a:srgbClr val="1F2B7D"/>
    <a:srgbClr val="A07111"/>
    <a:srgbClr val="B18A38"/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FB33F-63CF-4B72-90C0-4D55C6729ED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DFF81-C815-4067-A30E-55F30CAE7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4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B5CD-065B-4433-9B81-D7D3B9DAA94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4DAE-89E5-438C-B298-CCD8B2A43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6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DFA0-81CF-B642-B0A1-F7681E2A223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0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79E-5E3D-41C9-800E-1600934D3B5B}" type="datetime1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1B3B-3EDB-4B4A-9D63-4A2C7A8655AF}" type="datetime1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6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4D89-8600-457A-9312-31C3A1B3DD5A}" type="datetime1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4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81E4-01CD-49CA-8324-094CB1377618}" type="datetime1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8883"/>
            <a:ext cx="1742951" cy="4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629-7D34-4DC8-99D4-496A35DFE7C5}" type="datetime1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A05C-E864-4ED8-A427-D4DBD062D829}" type="datetime1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AFC9-F0D9-4051-B392-8DEA9552777B}" type="datetime1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83D-D83C-455E-B673-6170CB98419F}" type="datetime1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5CCE-1056-417C-8FD6-0ED3F56513F3}" type="datetime1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D807-9081-4E6C-B7B9-74B842A2B81C}" type="datetime1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B51A5-8A65-4398-8912-ADB622DE7C3C}" type="datetime1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2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C6C-0DFD-4701-BFA3-7047FF61282B}" type="datetime1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PETER L. GREEN and DIEGO ECHEVERRIA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F8F-2851-4536-A9C7-72A8F3585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08" y="534970"/>
            <a:ext cx="6333584" cy="2894030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NSG Pilkington – University of Liverpool Machine Learning Project: 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?/09/2020</a:t>
            </a:r>
            <a:endParaRPr lang="en-GB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260" y="3974265"/>
            <a:ext cx="3051142" cy="2331685"/>
          </a:xfrm>
        </p:spPr>
        <p:txBody>
          <a:bodyPr>
            <a:noAutofit/>
          </a:bodyPr>
          <a:lstStyle/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Peter Green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Echeverria</a:t>
            </a:r>
          </a:p>
          <a:p>
            <a:pPr algn="just"/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Institute,</a:t>
            </a:r>
          </a:p>
          <a:p>
            <a:pPr algn="just"/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7" y="1056950"/>
            <a:ext cx="89267" cy="1601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2" y="4737970"/>
            <a:ext cx="4503161" cy="18383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08128F8F-2851-4536-A9C7-72A8F35850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3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258371" y="415740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4AE211-04AF-4178-9E87-ECA2FF1DF7CD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61DBB0-EE7A-4840-93D3-62395CB0E566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21B0206-5330-4B91-BC94-154C3C38B930}"/>
              </a:ext>
            </a:extLst>
          </p:cNvPr>
          <p:cNvSpPr/>
          <p:nvPr/>
        </p:nvSpPr>
        <p:spPr bwMode="auto">
          <a:xfrm>
            <a:off x="4018888" y="388084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799859-9B40-4134-B24C-CDE177E0AF80}"/>
              </a:ext>
            </a:extLst>
          </p:cNvPr>
          <p:cNvCxnSpPr>
            <a:cxnSpLocks/>
          </p:cNvCxnSpPr>
          <p:nvPr/>
        </p:nvCxnSpPr>
        <p:spPr bwMode="auto">
          <a:xfrm>
            <a:off x="3875880" y="1697932"/>
            <a:ext cx="0" cy="29737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AE62BD6-8930-449B-9F3A-3FD4B6496FEB}"/>
              </a:ext>
            </a:extLst>
          </p:cNvPr>
          <p:cNvSpPr/>
          <p:nvPr/>
        </p:nvSpPr>
        <p:spPr bwMode="auto">
          <a:xfrm>
            <a:off x="3820091" y="359025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8E043-2245-4ACF-96D0-A6063FED8BC2}"/>
              </a:ext>
            </a:extLst>
          </p:cNvPr>
          <p:cNvSpPr txBox="1"/>
          <p:nvPr/>
        </p:nvSpPr>
        <p:spPr>
          <a:xfrm>
            <a:off x="3964862" y="916089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</p:spTree>
    <p:extLst>
      <p:ext uri="{BB962C8B-B14F-4D97-AF65-F5344CB8AC3E}">
        <p14:creationId xmlns:p14="http://schemas.microsoft.com/office/powerpoint/2010/main" val="232846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3964862" y="916089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4AE211-04AF-4178-9E87-ECA2FF1DF7CD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61DBB0-EE7A-4840-93D3-62395CB0E566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52C44B0-3F9C-4394-8EE6-1E211A0B7772}"/>
              </a:ext>
            </a:extLst>
          </p:cNvPr>
          <p:cNvSpPr/>
          <p:nvPr/>
        </p:nvSpPr>
        <p:spPr bwMode="auto">
          <a:xfrm>
            <a:off x="4258371" y="415740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BAB6CC-1BB6-4128-9EEE-EA9791DDD93C}"/>
              </a:ext>
            </a:extLst>
          </p:cNvPr>
          <p:cNvSpPr/>
          <p:nvPr/>
        </p:nvSpPr>
        <p:spPr bwMode="auto">
          <a:xfrm>
            <a:off x="4018888" y="388084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4F32E5-4E84-44C5-85AE-6529F70E5E8D}"/>
              </a:ext>
            </a:extLst>
          </p:cNvPr>
          <p:cNvCxnSpPr>
            <a:cxnSpLocks/>
          </p:cNvCxnSpPr>
          <p:nvPr/>
        </p:nvCxnSpPr>
        <p:spPr bwMode="auto">
          <a:xfrm>
            <a:off x="3875880" y="1697932"/>
            <a:ext cx="0" cy="29737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B4989CA-0CF0-4ABF-8740-966C72154511}"/>
              </a:ext>
            </a:extLst>
          </p:cNvPr>
          <p:cNvSpPr/>
          <p:nvPr/>
        </p:nvSpPr>
        <p:spPr bwMode="auto">
          <a:xfrm>
            <a:off x="3820091" y="359025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316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5042835" y="373338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4AE211-04AF-4178-9E87-ECA2FF1DF7CD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61DBB0-EE7A-4840-93D3-62395CB0E566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E489241-0F68-4C47-9723-6598AD5CAB18}"/>
              </a:ext>
            </a:extLst>
          </p:cNvPr>
          <p:cNvSpPr/>
          <p:nvPr/>
        </p:nvSpPr>
        <p:spPr bwMode="auto">
          <a:xfrm>
            <a:off x="4258371" y="415740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E95305-4AAA-48DE-AA4C-3F0A44A1E409}"/>
              </a:ext>
            </a:extLst>
          </p:cNvPr>
          <p:cNvSpPr/>
          <p:nvPr/>
        </p:nvSpPr>
        <p:spPr bwMode="auto">
          <a:xfrm>
            <a:off x="4018888" y="388084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FF4B51-B4D0-48E4-80EA-59B9CB10435F}"/>
              </a:ext>
            </a:extLst>
          </p:cNvPr>
          <p:cNvCxnSpPr>
            <a:cxnSpLocks/>
          </p:cNvCxnSpPr>
          <p:nvPr/>
        </p:nvCxnSpPr>
        <p:spPr bwMode="auto">
          <a:xfrm>
            <a:off x="3875880" y="1697932"/>
            <a:ext cx="0" cy="29737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8FE77B8-F5C9-4515-8A52-4A1F674B63A8}"/>
              </a:ext>
            </a:extLst>
          </p:cNvPr>
          <p:cNvSpPr/>
          <p:nvPr/>
        </p:nvSpPr>
        <p:spPr bwMode="auto">
          <a:xfrm>
            <a:off x="3820091" y="359025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0C7A8-0601-493F-8DA5-9FB4D00834F8}"/>
              </a:ext>
            </a:extLst>
          </p:cNvPr>
          <p:cNvSpPr txBox="1"/>
          <p:nvPr/>
        </p:nvSpPr>
        <p:spPr>
          <a:xfrm>
            <a:off x="3850593" y="930352"/>
            <a:ext cx="876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 Max lag</a:t>
            </a:r>
          </a:p>
        </p:txBody>
      </p:sp>
    </p:spTree>
    <p:extLst>
      <p:ext uri="{BB962C8B-B14F-4D97-AF65-F5344CB8AC3E}">
        <p14:creationId xmlns:p14="http://schemas.microsoft.com/office/powerpoint/2010/main" val="392630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A5A8B9-ADBA-4862-9847-FB50D73BCE5D}"/>
              </a:ext>
            </a:extLst>
          </p:cNvPr>
          <p:cNvCxnSpPr>
            <a:cxnSpLocks/>
          </p:cNvCxnSpPr>
          <p:nvPr/>
        </p:nvCxnSpPr>
        <p:spPr bwMode="auto">
          <a:xfrm>
            <a:off x="4204780" y="1514082"/>
            <a:ext cx="0" cy="30504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5070520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56208-BA1A-4494-850A-5BA4BF36608A}"/>
              </a:ext>
            </a:extLst>
          </p:cNvPr>
          <p:cNvSpPr txBox="1"/>
          <p:nvPr/>
        </p:nvSpPr>
        <p:spPr>
          <a:xfrm>
            <a:off x="6852087" y="602982"/>
            <a:ext cx="2996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Model updated with new </a:t>
            </a:r>
          </a:p>
          <a:p>
            <a:r>
              <a:rPr lang="en-GB" sz="2000" dirty="0"/>
              <a:t>fault density measurement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6290D3-E565-45B5-93B3-83DE331C4B84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8A9217-9A7F-4C28-9FDB-18C9A9DAA35B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CEB85D-084E-4021-AC03-6607DE673E66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00D5BF-5D7D-496F-A383-C4D3D043FD1B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C1A829-584B-40BB-A818-1B272E7351CD}"/>
              </a:ext>
            </a:extLst>
          </p:cNvPr>
          <p:cNvSpPr/>
          <p:nvPr/>
        </p:nvSpPr>
        <p:spPr>
          <a:xfrm>
            <a:off x="4841240" y="1348933"/>
            <a:ext cx="456666" cy="469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E9EBCF-6A5B-4DE3-B45D-230D76A55355}"/>
              </a:ext>
            </a:extLst>
          </p:cNvPr>
          <p:cNvCxnSpPr>
            <a:cxnSpLocks/>
            <a:stCxn id="8" idx="1"/>
            <a:endCxn id="15" idx="7"/>
          </p:cNvCxnSpPr>
          <p:nvPr/>
        </p:nvCxnSpPr>
        <p:spPr>
          <a:xfrm flipH="1">
            <a:off x="5231029" y="956925"/>
            <a:ext cx="1621058" cy="46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3BF967-C3E2-403E-829D-3EFEE476FFF6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BAA48E-40E6-4ABE-9C83-83A41953C283}"/>
              </a:ext>
            </a:extLst>
          </p:cNvPr>
          <p:cNvSpPr txBox="1"/>
          <p:nvPr/>
        </p:nvSpPr>
        <p:spPr>
          <a:xfrm>
            <a:off x="4125809" y="960551"/>
            <a:ext cx="876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 Max lag</a:t>
            </a:r>
          </a:p>
        </p:txBody>
      </p:sp>
    </p:spTree>
    <p:extLst>
      <p:ext uri="{BB962C8B-B14F-4D97-AF65-F5344CB8AC3E}">
        <p14:creationId xmlns:p14="http://schemas.microsoft.com/office/powerpoint/2010/main" val="312359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642A56-2C00-43C4-89F9-10F349429ECC}"/>
              </a:ext>
            </a:extLst>
          </p:cNvPr>
          <p:cNvCxnSpPr>
            <a:cxnSpLocks/>
          </p:cNvCxnSpPr>
          <p:nvPr/>
        </p:nvCxnSpPr>
        <p:spPr bwMode="auto">
          <a:xfrm>
            <a:off x="4207912" y="1517716"/>
            <a:ext cx="0" cy="30504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689738" y="134893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E45065-6EBA-47D4-B2DE-359F382A968E}"/>
              </a:ext>
            </a:extLst>
          </p:cNvPr>
          <p:cNvSpPr/>
          <p:nvPr/>
        </p:nvSpPr>
        <p:spPr bwMode="auto">
          <a:xfrm>
            <a:off x="5034588" y="1484785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E68CF8-E1CA-4AC9-808A-002EAED415AD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838F24-DA37-4A7C-BB7F-8C673806919B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2B892-5543-4867-B536-93A620073A9E}"/>
              </a:ext>
            </a:extLst>
          </p:cNvPr>
          <p:cNvSpPr txBox="1"/>
          <p:nvPr/>
        </p:nvSpPr>
        <p:spPr>
          <a:xfrm>
            <a:off x="7392145" y="980728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Predictions updated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97371E-FAD6-4FF1-ABFF-C17015FEA1F8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4CF72C-132F-4C41-8CBA-0AF27FAE4922}"/>
              </a:ext>
            </a:extLst>
          </p:cNvPr>
          <p:cNvSpPr txBox="1"/>
          <p:nvPr/>
        </p:nvSpPr>
        <p:spPr>
          <a:xfrm>
            <a:off x="4125809" y="960551"/>
            <a:ext cx="876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 Max lag</a:t>
            </a:r>
          </a:p>
        </p:txBody>
      </p:sp>
    </p:spTree>
    <p:extLst>
      <p:ext uri="{BB962C8B-B14F-4D97-AF65-F5344CB8AC3E}">
        <p14:creationId xmlns:p14="http://schemas.microsoft.com/office/powerpoint/2010/main" val="41921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744015" y="1521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37443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11248A-7E16-45EC-AD0D-20662D76A44E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806EB38-937B-4F3D-9E8A-9266609F44B3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5E2BCA-AC0B-458B-AF90-F44CDF9829F1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112AF-63F8-45F9-9038-AC21C48AC4E6}"/>
              </a:ext>
            </a:extLst>
          </p:cNvPr>
          <p:cNvSpPr txBox="1"/>
          <p:nvPr/>
        </p:nvSpPr>
        <p:spPr>
          <a:xfrm>
            <a:off x="7392145" y="980728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Predictions updated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3D904-48E1-425B-99D6-95D529C31E88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DAE5B7-74B8-44CF-8E45-08AC249C4C7F}"/>
              </a:ext>
            </a:extLst>
          </p:cNvPr>
          <p:cNvCxnSpPr>
            <a:cxnSpLocks/>
          </p:cNvCxnSpPr>
          <p:nvPr/>
        </p:nvCxnSpPr>
        <p:spPr bwMode="auto">
          <a:xfrm>
            <a:off x="4207912" y="1517716"/>
            <a:ext cx="0" cy="30504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CC4752-DA5E-4512-B349-BAE1EA31E464}"/>
              </a:ext>
            </a:extLst>
          </p:cNvPr>
          <p:cNvSpPr txBox="1"/>
          <p:nvPr/>
        </p:nvSpPr>
        <p:spPr>
          <a:xfrm>
            <a:off x="4125809" y="960551"/>
            <a:ext cx="876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 Max lag</a:t>
            </a:r>
          </a:p>
        </p:txBody>
      </p:sp>
    </p:spTree>
    <p:extLst>
      <p:ext uri="{BB962C8B-B14F-4D97-AF65-F5344CB8AC3E}">
        <p14:creationId xmlns:p14="http://schemas.microsoft.com/office/powerpoint/2010/main" val="221062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744015" y="1521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4548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30333" y="153602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3622BB-3EFF-4C1C-A2C6-34B7531E5CAA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BA9A56-F1FD-40A8-AF2E-213D7B6CF499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C91F6D-CDCE-4EF7-9C01-C7AF2F92DD77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15359-634D-4BA4-8860-1351A647FABB}"/>
              </a:ext>
            </a:extLst>
          </p:cNvPr>
          <p:cNvSpPr txBox="1"/>
          <p:nvPr/>
        </p:nvSpPr>
        <p:spPr>
          <a:xfrm>
            <a:off x="7392145" y="980728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Predictions updated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358F77-5D4F-4097-A911-112C0068E131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521FD0-A77F-4BE1-8095-0FFF0A4D56FD}"/>
              </a:ext>
            </a:extLst>
          </p:cNvPr>
          <p:cNvCxnSpPr>
            <a:cxnSpLocks/>
          </p:cNvCxnSpPr>
          <p:nvPr/>
        </p:nvCxnSpPr>
        <p:spPr bwMode="auto">
          <a:xfrm>
            <a:off x="4207912" y="1517716"/>
            <a:ext cx="0" cy="30504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0EB5F0-57D6-414D-8B5C-3F7FA4ECB4E2}"/>
              </a:ext>
            </a:extLst>
          </p:cNvPr>
          <p:cNvSpPr txBox="1"/>
          <p:nvPr/>
        </p:nvSpPr>
        <p:spPr>
          <a:xfrm>
            <a:off x="4125809" y="960551"/>
            <a:ext cx="876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 Max lag</a:t>
            </a:r>
          </a:p>
        </p:txBody>
      </p:sp>
    </p:spTree>
    <p:extLst>
      <p:ext uri="{BB962C8B-B14F-4D97-AF65-F5344CB8AC3E}">
        <p14:creationId xmlns:p14="http://schemas.microsoft.com/office/powerpoint/2010/main" val="132926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744015" y="1521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4548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42389" y="164707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388A54-2A97-4391-BA7B-781EB0FE1C99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974F7-53EF-4520-AE2C-1E414A94842C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26827A-FEC5-4FB3-8715-A109E768884D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FD753-A9D4-4BF1-A556-CD9CA0ABF70E}"/>
              </a:ext>
            </a:extLst>
          </p:cNvPr>
          <p:cNvSpPr txBox="1"/>
          <p:nvPr/>
        </p:nvSpPr>
        <p:spPr>
          <a:xfrm>
            <a:off x="7392145" y="980728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Predictions updated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D6D45-4B36-46A3-8D88-7D4A05C49512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4D1487-6769-47D1-9080-E565EA9224F1}"/>
              </a:ext>
            </a:extLst>
          </p:cNvPr>
          <p:cNvCxnSpPr>
            <a:cxnSpLocks/>
          </p:cNvCxnSpPr>
          <p:nvPr/>
        </p:nvCxnSpPr>
        <p:spPr bwMode="auto">
          <a:xfrm>
            <a:off x="4207912" y="1517716"/>
            <a:ext cx="0" cy="30504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8075AD-3E6C-41FD-9E66-8D12756A3B07}"/>
              </a:ext>
            </a:extLst>
          </p:cNvPr>
          <p:cNvSpPr txBox="1"/>
          <p:nvPr/>
        </p:nvSpPr>
        <p:spPr>
          <a:xfrm>
            <a:off x="4163162" y="962037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</p:spTree>
    <p:extLst>
      <p:ext uri="{BB962C8B-B14F-4D97-AF65-F5344CB8AC3E}">
        <p14:creationId xmlns:p14="http://schemas.microsoft.com/office/powerpoint/2010/main" val="230795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37592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863751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4125809" y="960551"/>
            <a:ext cx="876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 Max 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E041F5-9EC7-4641-8356-9BCEC4D86303}"/>
              </a:ext>
            </a:extLst>
          </p:cNvPr>
          <p:cNvSpPr/>
          <p:nvPr/>
        </p:nvSpPr>
        <p:spPr bwMode="auto">
          <a:xfrm>
            <a:off x="4144663" y="40021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0DF225-4055-4A28-856A-1D1F65AB4376}"/>
              </a:ext>
            </a:extLst>
          </p:cNvPr>
          <p:cNvSpPr/>
          <p:nvPr/>
        </p:nvSpPr>
        <p:spPr bwMode="auto">
          <a:xfrm>
            <a:off x="4646794" y="411059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0E325-50F5-423A-81FF-1A1C7926A06B}"/>
              </a:ext>
            </a:extLst>
          </p:cNvPr>
          <p:cNvSpPr/>
          <p:nvPr/>
        </p:nvSpPr>
        <p:spPr bwMode="auto">
          <a:xfrm>
            <a:off x="4982002" y="38030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DD6A15-68CA-467C-B297-256A59C3C047}"/>
              </a:ext>
            </a:extLst>
          </p:cNvPr>
          <p:cNvSpPr/>
          <p:nvPr/>
        </p:nvSpPr>
        <p:spPr bwMode="auto">
          <a:xfrm>
            <a:off x="4221079" y="548523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F3738B-B9A2-443F-8D87-50D6E6F46A26}"/>
              </a:ext>
            </a:extLst>
          </p:cNvPr>
          <p:cNvSpPr/>
          <p:nvPr/>
        </p:nvSpPr>
        <p:spPr bwMode="auto">
          <a:xfrm>
            <a:off x="4648263" y="549763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ABC375-69CF-4045-8F83-05903AC416D1}"/>
              </a:ext>
            </a:extLst>
          </p:cNvPr>
          <p:cNvSpPr/>
          <p:nvPr/>
        </p:nvSpPr>
        <p:spPr bwMode="auto">
          <a:xfrm>
            <a:off x="5050130" y="5548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42785" y="164284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E1DCCD-F574-467B-AEF2-FB86017C6CAC}"/>
              </a:ext>
            </a:extLst>
          </p:cNvPr>
          <p:cNvSpPr/>
          <p:nvPr/>
        </p:nvSpPr>
        <p:spPr bwMode="auto">
          <a:xfrm>
            <a:off x="5744015" y="152116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578E7C-BFCD-4557-BC3B-8B04E2C4BAE5}"/>
              </a:ext>
            </a:extLst>
          </p:cNvPr>
          <p:cNvSpPr/>
          <p:nvPr/>
        </p:nvSpPr>
        <p:spPr bwMode="auto">
          <a:xfrm>
            <a:off x="6082340" y="145485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8E96C-1B8D-4A71-ADFD-5233E0AADAE8}"/>
              </a:ext>
            </a:extLst>
          </p:cNvPr>
          <p:cNvSpPr/>
          <p:nvPr/>
        </p:nvSpPr>
        <p:spPr bwMode="auto">
          <a:xfrm>
            <a:off x="6442389" y="164707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06E69F-CC14-4A23-A331-97910E1822BC}"/>
              </a:ext>
            </a:extLst>
          </p:cNvPr>
          <p:cNvSpPr/>
          <p:nvPr/>
        </p:nvSpPr>
        <p:spPr bwMode="auto">
          <a:xfrm>
            <a:off x="6784022" y="177003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43FE7-4483-4C97-A753-AE9B04CEDD30}"/>
              </a:ext>
            </a:extLst>
          </p:cNvPr>
          <p:cNvSpPr/>
          <p:nvPr/>
        </p:nvSpPr>
        <p:spPr bwMode="auto">
          <a:xfrm>
            <a:off x="5281950" y="346616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51D701-12A4-45D8-92D5-5D5E0F837981}"/>
              </a:ext>
            </a:extLst>
          </p:cNvPr>
          <p:cNvSpPr/>
          <p:nvPr/>
        </p:nvSpPr>
        <p:spPr bwMode="auto">
          <a:xfrm>
            <a:off x="5330328" y="566129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919CC8-EA4C-47F7-A461-84A69A2D0272}"/>
              </a:ext>
            </a:extLst>
          </p:cNvPr>
          <p:cNvSpPr/>
          <p:nvPr/>
        </p:nvSpPr>
        <p:spPr bwMode="auto">
          <a:xfrm>
            <a:off x="5034588" y="1483029"/>
            <a:ext cx="121669" cy="121669"/>
          </a:xfrm>
          <a:prstGeom prst="ellips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865B25-5759-4322-A63C-9AB9A3499038}"/>
              </a:ext>
            </a:extLst>
          </p:cNvPr>
          <p:cNvSpPr/>
          <p:nvPr/>
        </p:nvSpPr>
        <p:spPr bwMode="auto">
          <a:xfrm>
            <a:off x="3530668" y="336532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008256-A9F2-4579-B506-A569FEC8C679}"/>
              </a:ext>
            </a:extLst>
          </p:cNvPr>
          <p:cNvSpPr/>
          <p:nvPr/>
        </p:nvSpPr>
        <p:spPr bwMode="auto">
          <a:xfrm>
            <a:off x="3530668" y="551475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AC6F9B-B8CC-4ABE-9C90-DA7EF1ADC9B1}"/>
              </a:ext>
            </a:extLst>
          </p:cNvPr>
          <p:cNvSpPr txBox="1"/>
          <p:nvPr/>
        </p:nvSpPr>
        <p:spPr>
          <a:xfrm>
            <a:off x="7392145" y="980728"/>
            <a:ext cx="1784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New prediction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5B36C5-5984-456A-8613-DC2E858DE4D8}"/>
              </a:ext>
            </a:extLst>
          </p:cNvPr>
          <p:cNvCxnSpPr>
            <a:cxnSpLocks/>
          </p:cNvCxnSpPr>
          <p:nvPr/>
        </p:nvCxnSpPr>
        <p:spPr bwMode="auto">
          <a:xfrm flipH="1">
            <a:off x="385058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C9A591-465C-407F-98FD-52CDF06F9246}"/>
              </a:ext>
            </a:extLst>
          </p:cNvPr>
          <p:cNvCxnSpPr>
            <a:cxnSpLocks/>
          </p:cNvCxnSpPr>
          <p:nvPr/>
        </p:nvCxnSpPr>
        <p:spPr bwMode="auto">
          <a:xfrm>
            <a:off x="4207912" y="1517716"/>
            <a:ext cx="0" cy="30504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7380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774689-D99A-4ED7-9541-0535DA2F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22" y="1151052"/>
            <a:ext cx="7010267" cy="5263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1262295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609108" y="8645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The previous approach: 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035164" y="51187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66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774689-D99A-4ED7-9541-0535DA2F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22" y="1151052"/>
            <a:ext cx="7010267" cy="5263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20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D8813-FE08-4F59-B613-0EA5A98C114C}"/>
              </a:ext>
            </a:extLst>
          </p:cNvPr>
          <p:cNvSpPr txBox="1"/>
          <p:nvPr/>
        </p:nvSpPr>
        <p:spPr>
          <a:xfrm>
            <a:off x="5074920" y="524955"/>
            <a:ext cx="37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Future predictions (</a:t>
            </a:r>
            <a:r>
              <a:rPr lang="en-GB" b="1" dirty="0">
                <a:solidFill>
                  <a:srgbClr val="C00000"/>
                </a:solidFill>
              </a:rPr>
              <a:t>84 hours </a:t>
            </a:r>
            <a:r>
              <a:rPr lang="en-GB" dirty="0"/>
              <a:t>for now)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EDB534-47CB-458D-9571-F0F25B2ECDFE}"/>
              </a:ext>
            </a:extLst>
          </p:cNvPr>
          <p:cNvSpPr/>
          <p:nvPr/>
        </p:nvSpPr>
        <p:spPr>
          <a:xfrm>
            <a:off x="4145280" y="2418080"/>
            <a:ext cx="690880" cy="513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996037-B988-4E4E-B05F-C45B71AF7239}"/>
              </a:ext>
            </a:extLst>
          </p:cNvPr>
          <p:cNvCxnSpPr>
            <a:cxnSpLocks/>
          </p:cNvCxnSpPr>
          <p:nvPr/>
        </p:nvCxnSpPr>
        <p:spPr>
          <a:xfrm flipH="1">
            <a:off x="4582160" y="894287"/>
            <a:ext cx="594162" cy="152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D5BCDE-896B-4ED1-8BBE-8F767BEA91B3}"/>
              </a:ext>
            </a:extLst>
          </p:cNvPr>
          <p:cNvSpPr/>
          <p:nvPr/>
        </p:nvSpPr>
        <p:spPr>
          <a:xfrm>
            <a:off x="2700320" y="4648200"/>
            <a:ext cx="568960" cy="6299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D3243-839C-4463-9F9F-637B1CFC3E8A}"/>
              </a:ext>
            </a:extLst>
          </p:cNvPr>
          <p:cNvSpPr txBox="1"/>
          <p:nvPr/>
        </p:nvSpPr>
        <p:spPr>
          <a:xfrm>
            <a:off x="401320" y="2797580"/>
            <a:ext cx="212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 parameters; updated online as the model runs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6F4B24-022B-4272-8FD5-EF8BAC48FB7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884680" y="3720910"/>
            <a:ext cx="898962" cy="101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F07EA5A-7719-477C-BE2F-D2AF6650F2EC}"/>
              </a:ext>
            </a:extLst>
          </p:cNvPr>
          <p:cNvSpPr/>
          <p:nvPr/>
        </p:nvSpPr>
        <p:spPr>
          <a:xfrm>
            <a:off x="5374640" y="1116333"/>
            <a:ext cx="2301240" cy="513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E010CB-5DB5-4313-8564-A8A5C7AFB43C}"/>
              </a:ext>
            </a:extLst>
          </p:cNvPr>
          <p:cNvSpPr txBox="1"/>
          <p:nvPr/>
        </p:nvSpPr>
        <p:spPr>
          <a:xfrm>
            <a:off x="9659894" y="726541"/>
            <a:ext cx="247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NRMSE over the current predictions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3BCD6F-703A-45C8-AE29-7161FFB0AE89}"/>
              </a:ext>
            </a:extLst>
          </p:cNvPr>
          <p:cNvCxnSpPr>
            <a:cxnSpLocks/>
          </p:cNvCxnSpPr>
          <p:nvPr/>
        </p:nvCxnSpPr>
        <p:spPr>
          <a:xfrm flipH="1">
            <a:off x="7675880" y="1049707"/>
            <a:ext cx="1899920" cy="269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DD876F6-047A-44AE-A220-9D1A5ACEB47B}"/>
              </a:ext>
            </a:extLst>
          </p:cNvPr>
          <p:cNvSpPr/>
          <p:nvPr/>
        </p:nvSpPr>
        <p:spPr>
          <a:xfrm>
            <a:off x="7772267" y="1544432"/>
            <a:ext cx="1722253" cy="741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8E54F-CCED-4646-9985-0F039A36D990}"/>
              </a:ext>
            </a:extLst>
          </p:cNvPr>
          <p:cNvSpPr txBox="1"/>
          <p:nvPr/>
        </p:nvSpPr>
        <p:spPr>
          <a:xfrm>
            <a:off x="9547586" y="3218279"/>
            <a:ext cx="247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filtered and unfiltered furnace faults are shown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FFC94-8094-4CCB-8907-E0A7088ABDB4}"/>
              </a:ext>
            </a:extLst>
          </p:cNvPr>
          <p:cNvCxnSpPr>
            <a:cxnSpLocks/>
          </p:cNvCxnSpPr>
          <p:nvPr/>
        </p:nvCxnSpPr>
        <p:spPr>
          <a:xfrm flipH="1" flipV="1">
            <a:off x="9494520" y="2003378"/>
            <a:ext cx="482600" cy="129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0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1BE-F3F6-4B05-883D-DA8E2BDE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/>
          </a:bodyPr>
          <a:lstStyle/>
          <a:p>
            <a:r>
              <a:rPr lang="en-US" altLang="en-US" sz="3400" b="1">
                <a:solidFill>
                  <a:srgbClr val="B18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Results</a:t>
            </a:r>
            <a:endParaRPr lang="en-GB" sz="3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3E99-D225-4D42-9D94-59EEAC0C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D8C7-2E28-4C34-86C8-5A0501EB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89A46-AFDF-478B-8E57-058B6983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63" y="1423448"/>
            <a:ext cx="6229297" cy="4351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EF3BF-4949-457F-9254-11A332023F51}"/>
              </a:ext>
            </a:extLst>
          </p:cNvPr>
          <p:cNvSpPr txBox="1"/>
          <p:nvPr/>
        </p:nvSpPr>
        <p:spPr>
          <a:xfrm>
            <a:off x="401320" y="1651000"/>
            <a:ext cx="3235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Nonlinear regression model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Regardless, it is worth considering what is causing large spikes in model performance.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A closer look at the input data as a great divergence between the predictions and the actual fault density is shown at the end of the domain</a:t>
            </a:r>
          </a:p>
        </p:txBody>
      </p:sp>
    </p:spTree>
    <p:extLst>
      <p:ext uri="{BB962C8B-B14F-4D97-AF65-F5344CB8AC3E}">
        <p14:creationId xmlns:p14="http://schemas.microsoft.com/office/powerpoint/2010/main" val="327482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9248" y="2816932"/>
            <a:ext cx="8712968" cy="1224136"/>
          </a:xfrm>
        </p:spPr>
        <p:txBody>
          <a:bodyPr>
            <a:no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</a:rPr>
              <a:t>Thank you for your attention.</a:t>
            </a:r>
            <a:br>
              <a:rPr lang="en-GB" sz="3000" b="1" dirty="0">
                <a:solidFill>
                  <a:schemeClr val="bg1"/>
                </a:solidFill>
              </a:rPr>
            </a:br>
            <a:br>
              <a:rPr lang="en-GB" sz="3000" b="1" dirty="0">
                <a:solidFill>
                  <a:srgbClr val="B18A38"/>
                </a:solidFill>
              </a:rPr>
            </a:br>
            <a:r>
              <a:rPr lang="en-GB" sz="3000" b="1" dirty="0">
                <a:solidFill>
                  <a:srgbClr val="B18A38"/>
                </a:solidFill>
                <a:latin typeface="Arial" pitchFamily="34" charset="0"/>
                <a:cs typeface="Arial" pitchFamily="34" charset="0"/>
              </a:rPr>
              <a:t>ANY 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308227-E5E7-4186-BD4F-34C176D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PETER L. GREEN and DIEGO ECHEVERRIA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A82F2-471F-417C-A344-04021FF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8F8F-2851-4536-A9C7-72A8F35850F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1262295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609108" y="864571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The previous approach: : 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6035164" y="511870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4CE67-DC97-42A4-B20A-3F28714AA4FA}"/>
              </a:ext>
            </a:extLst>
          </p:cNvPr>
          <p:cNvSpPr txBox="1"/>
          <p:nvPr/>
        </p:nvSpPr>
        <p:spPr>
          <a:xfrm>
            <a:off x="9733280" y="931067"/>
            <a:ext cx="1888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previous approach assumed that the model input is made up of all tags at the same time lag.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CD943D-354D-420D-B994-5DA0A335F4CA}"/>
              </a:ext>
            </a:extLst>
          </p:cNvPr>
          <p:cNvSpPr/>
          <p:nvPr/>
        </p:nvSpPr>
        <p:spPr>
          <a:xfrm>
            <a:off x="5857240" y="2947291"/>
            <a:ext cx="511001" cy="2786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7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639526" y="26232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149536" y="252531"/>
            <a:ext cx="152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0761AD0-8D03-4C4A-BD42-2C509A98BE1C}"/>
              </a:ext>
            </a:extLst>
          </p:cNvPr>
          <p:cNvSpPr/>
          <p:nvPr/>
        </p:nvSpPr>
        <p:spPr>
          <a:xfrm rot="16200000">
            <a:off x="5584699" y="-1070180"/>
            <a:ext cx="338555" cy="360465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436A72-A446-49F2-8E73-CDE8A51ED7BA}"/>
              </a:ext>
            </a:extLst>
          </p:cNvPr>
          <p:cNvSpPr txBox="1"/>
          <p:nvPr/>
        </p:nvSpPr>
        <p:spPr>
          <a:xfrm>
            <a:off x="5289314" y="14462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</p:spTree>
    <p:extLst>
      <p:ext uri="{BB962C8B-B14F-4D97-AF65-F5344CB8AC3E}">
        <p14:creationId xmlns:p14="http://schemas.microsoft.com/office/powerpoint/2010/main" val="297565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639526" y="26232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149536" y="252531"/>
            <a:ext cx="152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53016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0761AD0-8D03-4C4A-BD42-2C509A98BE1C}"/>
              </a:ext>
            </a:extLst>
          </p:cNvPr>
          <p:cNvSpPr/>
          <p:nvPr/>
        </p:nvSpPr>
        <p:spPr>
          <a:xfrm rot="16200000">
            <a:off x="5584699" y="-1070180"/>
            <a:ext cx="338555" cy="360465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436A72-A446-49F2-8E73-CDE8A51ED7BA}"/>
              </a:ext>
            </a:extLst>
          </p:cNvPr>
          <p:cNvSpPr txBox="1"/>
          <p:nvPr/>
        </p:nvSpPr>
        <p:spPr>
          <a:xfrm>
            <a:off x="5289314" y="14462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7DBB2-A985-4662-B888-A6E141430997}"/>
              </a:ext>
            </a:extLst>
          </p:cNvPr>
          <p:cNvSpPr txBox="1"/>
          <p:nvPr/>
        </p:nvSpPr>
        <p:spPr>
          <a:xfrm>
            <a:off x="9733280" y="931067"/>
            <a:ext cx="188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 input is made up of tags at </a:t>
            </a:r>
            <a:r>
              <a:rPr lang="en-GB" b="1" dirty="0">
                <a:solidFill>
                  <a:srgbClr val="C00000"/>
                </a:solidFill>
              </a:rPr>
              <a:t>different</a:t>
            </a:r>
            <a:r>
              <a:rPr lang="en-GB" dirty="0"/>
              <a:t> time lags</a:t>
            </a:r>
          </a:p>
        </p:txBody>
      </p:sp>
    </p:spTree>
    <p:extLst>
      <p:ext uri="{BB962C8B-B14F-4D97-AF65-F5344CB8AC3E}">
        <p14:creationId xmlns:p14="http://schemas.microsoft.com/office/powerpoint/2010/main" val="82391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320D6B-17A6-43E1-BDD9-F5974F4165FF}"/>
              </a:ext>
            </a:extLst>
          </p:cNvPr>
          <p:cNvCxnSpPr/>
          <p:nvPr/>
        </p:nvCxnSpPr>
        <p:spPr bwMode="auto">
          <a:xfrm>
            <a:off x="3929404" y="98229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42E5AD-8F00-4537-B39B-7ACB4138AE1F}"/>
              </a:ext>
            </a:extLst>
          </p:cNvPr>
          <p:cNvSpPr/>
          <p:nvPr/>
        </p:nvSpPr>
        <p:spPr bwMode="auto">
          <a:xfrm>
            <a:off x="2790788" y="1206167"/>
            <a:ext cx="5807947" cy="618158"/>
          </a:xfrm>
          <a:custGeom>
            <a:avLst/>
            <a:gdLst>
              <a:gd name="connsiteX0" fmla="*/ 0 w 5807947"/>
              <a:gd name="connsiteY0" fmla="*/ 618158 h 618158"/>
              <a:gd name="connsiteX1" fmla="*/ 607925 w 5807947"/>
              <a:gd name="connsiteY1" fmla="*/ 376998 h 618158"/>
              <a:gd name="connsiteX2" fmla="*/ 1778558 w 5807947"/>
              <a:gd name="connsiteY2" fmla="*/ 522699 h 618158"/>
              <a:gd name="connsiteX3" fmla="*/ 2848708 w 5807947"/>
              <a:gd name="connsiteY3" fmla="*/ 185 h 618158"/>
              <a:gd name="connsiteX4" fmla="*/ 3356150 w 5807947"/>
              <a:gd name="connsiteY4" fmla="*/ 588013 h 618158"/>
              <a:gd name="connsiteX5" fmla="*/ 4717701 w 5807947"/>
              <a:gd name="connsiteY5" fmla="*/ 512651 h 618158"/>
              <a:gd name="connsiteX6" fmla="*/ 5189974 w 5807947"/>
              <a:gd name="connsiteY6" fmla="*/ 618158 h 618158"/>
              <a:gd name="connsiteX7" fmla="*/ 5807947 w 5807947"/>
              <a:gd name="connsiteY7" fmla="*/ 512651 h 6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7947" h="618158">
                <a:moveTo>
                  <a:pt x="0" y="618158"/>
                </a:moveTo>
                <a:cubicBezTo>
                  <a:pt x="155749" y="505533"/>
                  <a:pt x="311499" y="392908"/>
                  <a:pt x="607925" y="376998"/>
                </a:cubicBezTo>
                <a:cubicBezTo>
                  <a:pt x="904351" y="361088"/>
                  <a:pt x="1405094" y="585501"/>
                  <a:pt x="1778558" y="522699"/>
                </a:cubicBezTo>
                <a:cubicBezTo>
                  <a:pt x="2152022" y="459897"/>
                  <a:pt x="2585776" y="-10701"/>
                  <a:pt x="2848708" y="185"/>
                </a:cubicBezTo>
                <a:cubicBezTo>
                  <a:pt x="3111640" y="11071"/>
                  <a:pt x="3044651" y="502602"/>
                  <a:pt x="3356150" y="588013"/>
                </a:cubicBezTo>
                <a:cubicBezTo>
                  <a:pt x="3667649" y="673424"/>
                  <a:pt x="4412064" y="507627"/>
                  <a:pt x="4717701" y="512651"/>
                </a:cubicBezTo>
                <a:cubicBezTo>
                  <a:pt x="5023338" y="517675"/>
                  <a:pt x="5008266" y="618158"/>
                  <a:pt x="5189974" y="618158"/>
                </a:cubicBezTo>
                <a:cubicBezTo>
                  <a:pt x="5371682" y="618158"/>
                  <a:pt x="5589814" y="565404"/>
                  <a:pt x="5807947" y="51265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7608167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404290-01A3-4AC5-8A74-5BCB50BDECB0}"/>
              </a:ext>
            </a:extLst>
          </p:cNvPr>
          <p:cNvSpPr/>
          <p:nvPr/>
        </p:nvSpPr>
        <p:spPr bwMode="auto">
          <a:xfrm>
            <a:off x="7547333" y="167155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6095999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D6DD52-D2FF-4E81-A2B5-F53CB1124D71}"/>
              </a:ext>
            </a:extLst>
          </p:cNvPr>
          <p:cNvCxnSpPr>
            <a:cxnSpLocks/>
          </p:cNvCxnSpPr>
          <p:nvPr/>
        </p:nvCxnSpPr>
        <p:spPr bwMode="auto">
          <a:xfrm flipH="1">
            <a:off x="3951648" y="951209"/>
            <a:ext cx="36565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447AC0-D646-4464-8D2A-7C6C62E14CD9}"/>
              </a:ext>
            </a:extLst>
          </p:cNvPr>
          <p:cNvSpPr txBox="1"/>
          <p:nvPr/>
        </p:nvSpPr>
        <p:spPr>
          <a:xfrm>
            <a:off x="6512264" y="262323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Min lag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149536" y="252531"/>
            <a:ext cx="152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Training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98AFD4-BF43-42A1-BEFB-93D7BA5DBE54}"/>
              </a:ext>
            </a:extLst>
          </p:cNvPr>
          <p:cNvSpPr/>
          <p:nvPr/>
        </p:nvSpPr>
        <p:spPr bwMode="auto">
          <a:xfrm>
            <a:off x="2807568" y="3123463"/>
            <a:ext cx="5526156" cy="886267"/>
          </a:xfrm>
          <a:custGeom>
            <a:avLst/>
            <a:gdLst>
              <a:gd name="connsiteX0" fmla="*/ 0 w 5526156"/>
              <a:gd name="connsiteY0" fmla="*/ 420548 h 886267"/>
              <a:gd name="connsiteX1" fmla="*/ 726976 w 5526156"/>
              <a:gd name="connsiteY1" fmla="*/ 744280 h 886267"/>
              <a:gd name="connsiteX2" fmla="*/ 1647056 w 5526156"/>
              <a:gd name="connsiteY2" fmla="*/ 265 h 886267"/>
              <a:gd name="connsiteX3" fmla="*/ 2561456 w 5526156"/>
              <a:gd name="connsiteY3" fmla="*/ 653408 h 886267"/>
              <a:gd name="connsiteX4" fmla="*/ 4361858 w 5526156"/>
              <a:gd name="connsiteY4" fmla="*/ 182009 h 886267"/>
              <a:gd name="connsiteX5" fmla="*/ 5526156 w 5526156"/>
              <a:gd name="connsiteY5" fmla="*/ 886267 h 8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6156" h="886267">
                <a:moveTo>
                  <a:pt x="0" y="420548"/>
                </a:moveTo>
                <a:cubicBezTo>
                  <a:pt x="226233" y="617437"/>
                  <a:pt x="452467" y="814327"/>
                  <a:pt x="726976" y="744280"/>
                </a:cubicBezTo>
                <a:cubicBezTo>
                  <a:pt x="1001485" y="674233"/>
                  <a:pt x="1341309" y="15410"/>
                  <a:pt x="1647056" y="265"/>
                </a:cubicBezTo>
                <a:cubicBezTo>
                  <a:pt x="1952803" y="-14880"/>
                  <a:pt x="2108989" y="623117"/>
                  <a:pt x="2561456" y="653408"/>
                </a:cubicBezTo>
                <a:cubicBezTo>
                  <a:pt x="3013923" y="683699"/>
                  <a:pt x="3867741" y="143199"/>
                  <a:pt x="4361858" y="182009"/>
                </a:cubicBezTo>
                <a:cubicBezTo>
                  <a:pt x="4855975" y="220819"/>
                  <a:pt x="5191065" y="553543"/>
                  <a:pt x="5526156" y="88626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485612F-5061-4617-922B-4A19C2DB0F69}"/>
              </a:ext>
            </a:extLst>
          </p:cNvPr>
          <p:cNvSpPr/>
          <p:nvPr/>
        </p:nvSpPr>
        <p:spPr bwMode="auto">
          <a:xfrm>
            <a:off x="2801889" y="5104182"/>
            <a:ext cx="5185387" cy="1024004"/>
          </a:xfrm>
          <a:custGeom>
            <a:avLst/>
            <a:gdLst>
              <a:gd name="connsiteX0" fmla="*/ 0 w 5185387"/>
              <a:gd name="connsiteY0" fmla="*/ 592360 h 1024004"/>
              <a:gd name="connsiteX1" fmla="*/ 880323 w 5185387"/>
              <a:gd name="connsiteY1" fmla="*/ 18730 h 1024004"/>
              <a:gd name="connsiteX2" fmla="*/ 1573223 w 5185387"/>
              <a:gd name="connsiteY2" fmla="*/ 1024002 h 1024004"/>
              <a:gd name="connsiteX3" fmla="*/ 3453138 w 5185387"/>
              <a:gd name="connsiteY3" fmla="*/ 7371 h 1024004"/>
              <a:gd name="connsiteX4" fmla="*/ 3810947 w 5185387"/>
              <a:gd name="connsiteY4" fmla="*/ 558283 h 1024004"/>
              <a:gd name="connsiteX5" fmla="*/ 5185387 w 5185387"/>
              <a:gd name="connsiteY5" fmla="*/ 421975 h 102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5387" h="1024004">
                <a:moveTo>
                  <a:pt x="0" y="592360"/>
                </a:moveTo>
                <a:cubicBezTo>
                  <a:pt x="309059" y="269575"/>
                  <a:pt x="618119" y="-53210"/>
                  <a:pt x="880323" y="18730"/>
                </a:cubicBezTo>
                <a:cubicBezTo>
                  <a:pt x="1142527" y="90670"/>
                  <a:pt x="1144421" y="1025895"/>
                  <a:pt x="1573223" y="1024002"/>
                </a:cubicBezTo>
                <a:cubicBezTo>
                  <a:pt x="2002025" y="1022109"/>
                  <a:pt x="3080184" y="84991"/>
                  <a:pt x="3453138" y="7371"/>
                </a:cubicBezTo>
                <a:cubicBezTo>
                  <a:pt x="3826092" y="-70249"/>
                  <a:pt x="3522239" y="489182"/>
                  <a:pt x="3810947" y="558283"/>
                </a:cubicBezTo>
                <a:cubicBezTo>
                  <a:pt x="4099655" y="627384"/>
                  <a:pt x="4642521" y="524679"/>
                  <a:pt x="5185387" y="42197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C1A07-5D77-4DA8-BB90-2E356EE168E6}"/>
              </a:ext>
            </a:extLst>
          </p:cNvPr>
          <p:cNvSpPr/>
          <p:nvPr/>
        </p:nvSpPr>
        <p:spPr bwMode="auto">
          <a:xfrm>
            <a:off x="6035165" y="352254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0EB33C-CBD5-4218-BFB1-2DE6440D04E0}"/>
              </a:ext>
            </a:extLst>
          </p:cNvPr>
          <p:cNvSpPr/>
          <p:nvPr/>
        </p:nvSpPr>
        <p:spPr bwMode="auto">
          <a:xfrm>
            <a:off x="3874202" y="5483030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0761AD0-8D03-4C4A-BD42-2C509A98BE1C}"/>
              </a:ext>
            </a:extLst>
          </p:cNvPr>
          <p:cNvSpPr/>
          <p:nvPr/>
        </p:nvSpPr>
        <p:spPr>
          <a:xfrm rot="16200000">
            <a:off x="5584699" y="-1070180"/>
            <a:ext cx="338555" cy="360465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D5FD8-4AEC-4B84-94EA-7096E858A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301568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436A72-A446-49F2-8E73-CDE8A51ED7BA}"/>
              </a:ext>
            </a:extLst>
          </p:cNvPr>
          <p:cNvSpPr txBox="1"/>
          <p:nvPr/>
        </p:nvSpPr>
        <p:spPr>
          <a:xfrm>
            <a:off x="5289314" y="144624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7DBB2-A985-4662-B888-A6E141430997}"/>
              </a:ext>
            </a:extLst>
          </p:cNvPr>
          <p:cNvSpPr txBox="1"/>
          <p:nvPr/>
        </p:nvSpPr>
        <p:spPr>
          <a:xfrm>
            <a:off x="9733280" y="931067"/>
            <a:ext cx="188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 input is made up of tags at </a:t>
            </a:r>
            <a:r>
              <a:rPr lang="en-GB" b="1" dirty="0">
                <a:solidFill>
                  <a:srgbClr val="C00000"/>
                </a:solidFill>
              </a:rPr>
              <a:t>different</a:t>
            </a:r>
            <a:r>
              <a:rPr lang="en-GB" dirty="0"/>
              <a:t> time lags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051D9F-DD70-46A7-B51D-635EABD1579E}"/>
              </a:ext>
            </a:extLst>
          </p:cNvPr>
          <p:cNvSpPr/>
          <p:nvPr/>
        </p:nvSpPr>
        <p:spPr bwMode="auto">
          <a:xfrm>
            <a:off x="6495931" y="335568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109EEA-138A-4456-B2F1-D8DE981C69CF}"/>
              </a:ext>
            </a:extLst>
          </p:cNvPr>
          <p:cNvSpPr/>
          <p:nvPr/>
        </p:nvSpPr>
        <p:spPr bwMode="auto">
          <a:xfrm>
            <a:off x="4211895" y="6006517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E3BE90-525C-47EF-98C7-B9E6B8FDE9C0}"/>
              </a:ext>
            </a:extLst>
          </p:cNvPr>
          <p:cNvSpPr/>
          <p:nvPr/>
        </p:nvSpPr>
        <p:spPr bwMode="auto">
          <a:xfrm>
            <a:off x="7992937" y="1762121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4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0F8EB-5341-4571-A965-00CFB16A9F1A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1D4213-D0BA-4E5B-A4A8-C323084BCC76}"/>
              </a:ext>
            </a:extLst>
          </p:cNvPr>
          <p:cNvSpPr txBox="1"/>
          <p:nvPr/>
        </p:nvSpPr>
        <p:spPr>
          <a:xfrm>
            <a:off x="3865534" y="900337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</p:spTree>
    <p:extLst>
      <p:ext uri="{BB962C8B-B14F-4D97-AF65-F5344CB8AC3E}">
        <p14:creationId xmlns:p14="http://schemas.microsoft.com/office/powerpoint/2010/main" val="100100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4A7588-C492-4D15-9F66-1672EBD5D380}"/>
              </a:ext>
            </a:extLst>
          </p:cNvPr>
          <p:cNvCxnSpPr>
            <a:cxnSpLocks/>
          </p:cNvCxnSpPr>
          <p:nvPr/>
        </p:nvCxnSpPr>
        <p:spPr bwMode="auto">
          <a:xfrm>
            <a:off x="3875880" y="1697932"/>
            <a:ext cx="0" cy="29737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0F4B0-0BEF-4D12-BDE4-7F73DF2E503A}"/>
              </a:ext>
            </a:extLst>
          </p:cNvPr>
          <p:cNvSpPr/>
          <p:nvPr/>
        </p:nvSpPr>
        <p:spPr bwMode="auto">
          <a:xfrm>
            <a:off x="3820091" y="359025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4AE211-04AF-4178-9E87-ECA2FF1DF7CD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61DBB0-EE7A-4840-93D3-62395CB0E566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D86C5B-3771-4D49-82A3-17447E5A3469}"/>
              </a:ext>
            </a:extLst>
          </p:cNvPr>
          <p:cNvSpPr txBox="1"/>
          <p:nvPr/>
        </p:nvSpPr>
        <p:spPr>
          <a:xfrm>
            <a:off x="3964862" y="916089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</p:spTree>
    <p:extLst>
      <p:ext uri="{BB962C8B-B14F-4D97-AF65-F5344CB8AC3E}">
        <p14:creationId xmlns:p14="http://schemas.microsoft.com/office/powerpoint/2010/main" val="193316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C8816-2793-4B1F-8BAD-0BCC36EC1048}"/>
              </a:ext>
            </a:extLst>
          </p:cNvPr>
          <p:cNvCxnSpPr/>
          <p:nvPr/>
        </p:nvCxnSpPr>
        <p:spPr bwMode="auto">
          <a:xfrm>
            <a:off x="2655399" y="2155203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A103A5-3F2B-44B7-8796-CBD4A208EBE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931067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D59A40-9AD7-43A5-A9B4-6774486C523B}"/>
              </a:ext>
            </a:extLst>
          </p:cNvPr>
          <p:cNvCxnSpPr/>
          <p:nvPr/>
        </p:nvCxnSpPr>
        <p:spPr bwMode="auto">
          <a:xfrm>
            <a:off x="2655399" y="4171427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36F489-E11C-4995-9EA8-83A1A33899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2947291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5D81D6-B5D0-4731-B94A-F11F3F6FBB98}"/>
              </a:ext>
            </a:extLst>
          </p:cNvPr>
          <p:cNvCxnSpPr/>
          <p:nvPr/>
        </p:nvCxnSpPr>
        <p:spPr bwMode="auto">
          <a:xfrm>
            <a:off x="2655399" y="6187651"/>
            <a:ext cx="6048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7EA605-3388-4FA2-87C3-FE3EF185F11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9415" y="4963515"/>
            <a:ext cx="0" cy="1592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26613B-1F53-47E9-BF18-DFB513917AE1}"/>
              </a:ext>
            </a:extLst>
          </p:cNvPr>
          <p:cNvSpPr txBox="1"/>
          <p:nvPr/>
        </p:nvSpPr>
        <p:spPr>
          <a:xfrm>
            <a:off x="8992103" y="1985926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9FBE9A-9A1A-46C3-A9F6-7345DF61B6B1}"/>
              </a:ext>
            </a:extLst>
          </p:cNvPr>
          <p:cNvSpPr txBox="1"/>
          <p:nvPr/>
        </p:nvSpPr>
        <p:spPr>
          <a:xfrm>
            <a:off x="8920095" y="400215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D00069-D935-42E7-BA5A-4FDC436E0414}"/>
              </a:ext>
            </a:extLst>
          </p:cNvPr>
          <p:cNvSpPr txBox="1"/>
          <p:nvPr/>
        </p:nvSpPr>
        <p:spPr>
          <a:xfrm>
            <a:off x="8848087" y="604363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Time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D2356DA-CABF-47BA-82CA-FC6696E317CA}"/>
              </a:ext>
            </a:extLst>
          </p:cNvPr>
          <p:cNvSpPr/>
          <p:nvPr/>
        </p:nvSpPr>
        <p:spPr bwMode="auto">
          <a:xfrm>
            <a:off x="2815908" y="3176479"/>
            <a:ext cx="5652198" cy="1084616"/>
          </a:xfrm>
          <a:custGeom>
            <a:avLst/>
            <a:gdLst>
              <a:gd name="connsiteX0" fmla="*/ 0 w 5652198"/>
              <a:gd name="connsiteY0" fmla="*/ 803218 h 1084616"/>
              <a:gd name="connsiteX1" fmla="*/ 738554 w 5652198"/>
              <a:gd name="connsiteY1" fmla="*/ 220413 h 1084616"/>
              <a:gd name="connsiteX2" fmla="*/ 1688123 w 5652198"/>
              <a:gd name="connsiteY2" fmla="*/ 1084572 h 1084616"/>
              <a:gd name="connsiteX3" fmla="*/ 2672862 w 5652198"/>
              <a:gd name="connsiteY3" fmla="*/ 260607 h 1084616"/>
              <a:gd name="connsiteX4" fmla="*/ 3416440 w 5652198"/>
              <a:gd name="connsiteY4" fmla="*/ 592203 h 1084616"/>
              <a:gd name="connsiteX5" fmla="*/ 4285622 w 5652198"/>
              <a:gd name="connsiteY5" fmla="*/ 531912 h 1084616"/>
              <a:gd name="connsiteX6" fmla="*/ 4551903 w 5652198"/>
              <a:gd name="connsiteY6" fmla="*/ 4374 h 1084616"/>
              <a:gd name="connsiteX7" fmla="*/ 5184950 w 5652198"/>
              <a:gd name="connsiteY7" fmla="*/ 863508 h 1084616"/>
              <a:gd name="connsiteX8" fmla="*/ 5652198 w 5652198"/>
              <a:gd name="connsiteY8" fmla="*/ 637420 h 108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2198" h="1084616">
                <a:moveTo>
                  <a:pt x="0" y="803218"/>
                </a:moveTo>
                <a:cubicBezTo>
                  <a:pt x="228600" y="488369"/>
                  <a:pt x="457200" y="173521"/>
                  <a:pt x="738554" y="220413"/>
                </a:cubicBezTo>
                <a:cubicBezTo>
                  <a:pt x="1019908" y="267305"/>
                  <a:pt x="1365738" y="1077873"/>
                  <a:pt x="1688123" y="1084572"/>
                </a:cubicBezTo>
                <a:cubicBezTo>
                  <a:pt x="2010508" y="1091271"/>
                  <a:pt x="2384809" y="342668"/>
                  <a:pt x="2672862" y="260607"/>
                </a:cubicBezTo>
                <a:cubicBezTo>
                  <a:pt x="2960915" y="178546"/>
                  <a:pt x="3147647" y="546986"/>
                  <a:pt x="3416440" y="592203"/>
                </a:cubicBezTo>
                <a:cubicBezTo>
                  <a:pt x="3685233" y="637420"/>
                  <a:pt x="4096378" y="629883"/>
                  <a:pt x="4285622" y="531912"/>
                </a:cubicBezTo>
                <a:cubicBezTo>
                  <a:pt x="4474866" y="433941"/>
                  <a:pt x="4402015" y="-50892"/>
                  <a:pt x="4551903" y="4374"/>
                </a:cubicBezTo>
                <a:cubicBezTo>
                  <a:pt x="4701791" y="59640"/>
                  <a:pt x="5001568" y="758000"/>
                  <a:pt x="5184950" y="863508"/>
                </a:cubicBezTo>
                <a:cubicBezTo>
                  <a:pt x="5368332" y="969016"/>
                  <a:pt x="5510265" y="803218"/>
                  <a:pt x="5652198" y="63742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1AECC-1FEE-4218-BD72-084FE64624D5}"/>
              </a:ext>
            </a:extLst>
          </p:cNvPr>
          <p:cNvSpPr/>
          <p:nvPr/>
        </p:nvSpPr>
        <p:spPr bwMode="auto">
          <a:xfrm>
            <a:off x="2800836" y="5503215"/>
            <a:ext cx="5777802" cy="812174"/>
          </a:xfrm>
          <a:custGeom>
            <a:avLst/>
            <a:gdLst>
              <a:gd name="connsiteX0" fmla="*/ 0 w 5777802"/>
              <a:gd name="connsiteY0" fmla="*/ 109339 h 812174"/>
              <a:gd name="connsiteX1" fmla="*/ 2336241 w 5777802"/>
              <a:gd name="connsiteY1" fmla="*/ 109339 h 812174"/>
              <a:gd name="connsiteX2" fmla="*/ 3255666 w 5777802"/>
              <a:gd name="connsiteY2" fmla="*/ 737361 h 812174"/>
              <a:gd name="connsiteX3" fmla="*/ 4466492 w 5777802"/>
              <a:gd name="connsiteY3" fmla="*/ 727313 h 812174"/>
              <a:gd name="connsiteX4" fmla="*/ 5390940 w 5777802"/>
              <a:gd name="connsiteY4" fmla="*/ 79194 h 812174"/>
              <a:gd name="connsiteX5" fmla="*/ 5777802 w 5777802"/>
              <a:gd name="connsiteY5" fmla="*/ 33976 h 81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7802" h="812174">
                <a:moveTo>
                  <a:pt x="0" y="109339"/>
                </a:moveTo>
                <a:cubicBezTo>
                  <a:pt x="896815" y="57004"/>
                  <a:pt x="1793630" y="4669"/>
                  <a:pt x="2336241" y="109339"/>
                </a:cubicBezTo>
                <a:cubicBezTo>
                  <a:pt x="2878852" y="214009"/>
                  <a:pt x="2900624" y="634365"/>
                  <a:pt x="3255666" y="737361"/>
                </a:cubicBezTo>
                <a:cubicBezTo>
                  <a:pt x="3610708" y="840357"/>
                  <a:pt x="4110613" y="837007"/>
                  <a:pt x="4466492" y="727313"/>
                </a:cubicBezTo>
                <a:cubicBezTo>
                  <a:pt x="4822371" y="617619"/>
                  <a:pt x="5172388" y="194750"/>
                  <a:pt x="5390940" y="79194"/>
                </a:cubicBezTo>
                <a:cubicBezTo>
                  <a:pt x="5609492" y="-36362"/>
                  <a:pt x="5693647" y="-1193"/>
                  <a:pt x="5777802" y="3397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1736F-E755-4BDC-B535-206579817B06}"/>
              </a:ext>
            </a:extLst>
          </p:cNvPr>
          <p:cNvSpPr txBox="1"/>
          <p:nvPr/>
        </p:nvSpPr>
        <p:spPr>
          <a:xfrm>
            <a:off x="1958708" y="9807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</a:t>
            </a:r>
          </a:p>
          <a:p>
            <a:r>
              <a:rPr lang="en-GB" sz="1600" dirty="0"/>
              <a:t>Density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0155E-3D3C-47FB-A897-8BABB669B31E}"/>
              </a:ext>
            </a:extLst>
          </p:cNvPr>
          <p:cNvSpPr txBox="1"/>
          <p:nvPr/>
        </p:nvSpPr>
        <p:spPr>
          <a:xfrm>
            <a:off x="1931870" y="29338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9CE5D-58D7-4959-AF9D-7E162F931D6D}"/>
              </a:ext>
            </a:extLst>
          </p:cNvPr>
          <p:cNvSpPr txBox="1"/>
          <p:nvPr/>
        </p:nvSpPr>
        <p:spPr>
          <a:xfrm>
            <a:off x="1931870" y="5395563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Tag 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FC709E-AC6A-494C-B585-0A844BFEC760}"/>
              </a:ext>
            </a:extLst>
          </p:cNvPr>
          <p:cNvCxnSpPr/>
          <p:nvPr/>
        </p:nvCxnSpPr>
        <p:spPr bwMode="auto">
          <a:xfrm>
            <a:off x="5103670" y="931067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359DBE-CC0B-43EC-8A6F-17FFEB47AB35}"/>
              </a:ext>
            </a:extLst>
          </p:cNvPr>
          <p:cNvCxnSpPr/>
          <p:nvPr/>
        </p:nvCxnSpPr>
        <p:spPr bwMode="auto">
          <a:xfrm>
            <a:off x="3591502" y="980728"/>
            <a:ext cx="0" cy="5904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6B84FC-4CFB-4F69-9351-6DC6300410A7}"/>
              </a:ext>
            </a:extLst>
          </p:cNvPr>
          <p:cNvSpPr txBox="1"/>
          <p:nvPr/>
        </p:nvSpPr>
        <p:spPr>
          <a:xfrm>
            <a:off x="2927648" y="188640"/>
            <a:ext cx="655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/>
              <a:t>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60B8E-8688-48A6-BCF1-1CB9D3161669}"/>
              </a:ext>
            </a:extLst>
          </p:cNvPr>
          <p:cNvSpPr txBox="1"/>
          <p:nvPr/>
        </p:nvSpPr>
        <p:spPr>
          <a:xfrm>
            <a:off x="4875082" y="60428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0F4B0-0BEF-4D12-BDE4-7F73DF2E503A}"/>
              </a:ext>
            </a:extLst>
          </p:cNvPr>
          <p:cNvSpPr/>
          <p:nvPr/>
        </p:nvSpPr>
        <p:spPr bwMode="auto">
          <a:xfrm>
            <a:off x="4018888" y="3880843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749CD-C05D-47BB-BE8A-EB7684FC56AC}"/>
              </a:ext>
            </a:extLst>
          </p:cNvPr>
          <p:cNvSpPr/>
          <p:nvPr/>
        </p:nvSpPr>
        <p:spPr bwMode="auto">
          <a:xfrm>
            <a:off x="3820092" y="3590259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EE3E2-6F00-41D0-94D1-8098E2C9855A}"/>
              </a:ext>
            </a:extLst>
          </p:cNvPr>
          <p:cNvSpPr/>
          <p:nvPr/>
        </p:nvSpPr>
        <p:spPr bwMode="auto">
          <a:xfrm>
            <a:off x="3871019" y="5502744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68371D-AF7F-4E25-A3A2-128A228DE229}"/>
              </a:ext>
            </a:extLst>
          </p:cNvPr>
          <p:cNvSpPr/>
          <p:nvPr/>
        </p:nvSpPr>
        <p:spPr bwMode="auto">
          <a:xfrm>
            <a:off x="5042836" y="1642252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582417-85E8-4371-A43B-34BC17579548}"/>
              </a:ext>
            </a:extLst>
          </p:cNvPr>
          <p:cNvSpPr/>
          <p:nvPr/>
        </p:nvSpPr>
        <p:spPr bwMode="auto">
          <a:xfrm>
            <a:off x="5353216" y="1496106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4AE211-04AF-4178-9E87-ECA2FF1DF7CD}"/>
              </a:ext>
            </a:extLst>
          </p:cNvPr>
          <p:cNvSpPr/>
          <p:nvPr/>
        </p:nvSpPr>
        <p:spPr bwMode="auto">
          <a:xfrm>
            <a:off x="3532236" y="5504185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61DBB0-EE7A-4840-93D3-62395CB0E566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502" y="1268760"/>
            <a:ext cx="1512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196396-F67C-481E-9A5B-C7D03CCC037C}"/>
              </a:ext>
            </a:extLst>
          </p:cNvPr>
          <p:cNvCxnSpPr>
            <a:cxnSpLocks/>
          </p:cNvCxnSpPr>
          <p:nvPr/>
        </p:nvCxnSpPr>
        <p:spPr bwMode="auto">
          <a:xfrm>
            <a:off x="3875880" y="1697932"/>
            <a:ext cx="0" cy="29737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8E48FDF-33DD-43FD-BCD9-8F00383EAE3A}"/>
              </a:ext>
            </a:extLst>
          </p:cNvPr>
          <p:cNvSpPr/>
          <p:nvPr/>
        </p:nvSpPr>
        <p:spPr bwMode="auto">
          <a:xfrm>
            <a:off x="3820091" y="3590258"/>
            <a:ext cx="121669" cy="121669"/>
          </a:xfrm>
          <a:prstGeom prst="ellips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pitchFamily="4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08629-5826-4B6A-92D4-7D38CF9BA561}"/>
              </a:ext>
            </a:extLst>
          </p:cNvPr>
          <p:cNvSpPr txBox="1"/>
          <p:nvPr/>
        </p:nvSpPr>
        <p:spPr>
          <a:xfrm>
            <a:off x="3964862" y="916089"/>
            <a:ext cx="83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Max lag</a:t>
            </a:r>
          </a:p>
        </p:txBody>
      </p:sp>
    </p:spTree>
    <p:extLst>
      <p:ext uri="{BB962C8B-B14F-4D97-AF65-F5344CB8AC3E}">
        <p14:creationId xmlns:p14="http://schemas.microsoft.com/office/powerpoint/2010/main" val="282241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456</Words>
  <Application>Microsoft Office PowerPoint</Application>
  <PresentationFormat>Widescreen</PresentationFormat>
  <Paragraphs>209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NSG Pilkington – University of Liverpool Machine Learning Project:  ?/09/2020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Results</vt:lpstr>
      <vt:lpstr>Example Results</vt:lpstr>
      <vt:lpstr>Example Results</vt:lpstr>
      <vt:lpstr>Thank you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 Pilkington – University of Liverpool Machine Learning Project:  18/08/2020</dc:title>
  <dc:creator>Diego Echeverria</dc:creator>
  <cp:lastModifiedBy>Diego Echeverria</cp:lastModifiedBy>
  <cp:revision>150</cp:revision>
  <dcterms:created xsi:type="dcterms:W3CDTF">2020-08-17T12:26:42Z</dcterms:created>
  <dcterms:modified xsi:type="dcterms:W3CDTF">2020-09-28T23:13:38Z</dcterms:modified>
</cp:coreProperties>
</file>