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335" r:id="rId4"/>
    <p:sldId id="331" r:id="rId5"/>
    <p:sldId id="271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B18A38"/>
    <a:srgbClr val="1F2B7D"/>
    <a:srgbClr val="1919FF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5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Work Package II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07/07/2020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Furnace Faults Analysis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EF6597-779A-46AD-ABB4-7A576F2D1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8477" r="9304" b="5487"/>
          <a:stretch/>
        </p:blipFill>
        <p:spPr>
          <a:xfrm>
            <a:off x="943936" y="1197204"/>
            <a:ext cx="10304127" cy="46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kern="1200" dirty="0" err="1">
                <a:solidFill>
                  <a:srgbClr val="A07111"/>
                </a:solidFill>
                <a:latin typeface="+mj-lt"/>
                <a:ea typeface="+mj-ea"/>
                <a:cs typeface="+mj-cs"/>
              </a:rPr>
              <a:t>Normalised</a:t>
            </a:r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 Root Mean Square Error</a:t>
            </a:r>
            <a:endParaRPr lang="en-US" b="1" kern="1200" dirty="0">
              <a:solidFill>
                <a:srgbClr val="A0711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EEC196-DAF2-46D0-B8DE-D5685A54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33699"/>
              </p:ext>
            </p:extLst>
          </p:nvPr>
        </p:nvGraphicFramePr>
        <p:xfrm>
          <a:off x="1556230" y="1816201"/>
          <a:ext cx="9079539" cy="371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839">
                  <a:extLst>
                    <a:ext uri="{9D8B030D-6E8A-4147-A177-3AD203B41FA5}">
                      <a16:colId xmlns:a16="http://schemas.microsoft.com/office/drawing/2014/main" val="4025158509"/>
                    </a:ext>
                  </a:extLst>
                </a:gridCol>
                <a:gridCol w="2619962">
                  <a:extLst>
                    <a:ext uri="{9D8B030D-6E8A-4147-A177-3AD203B41FA5}">
                      <a16:colId xmlns:a16="http://schemas.microsoft.com/office/drawing/2014/main" val="3732047250"/>
                    </a:ext>
                  </a:extLst>
                </a:gridCol>
                <a:gridCol w="2472738">
                  <a:extLst>
                    <a:ext uri="{9D8B030D-6E8A-4147-A177-3AD203B41FA5}">
                      <a16:colId xmlns:a16="http://schemas.microsoft.com/office/drawing/2014/main" val="2814770171"/>
                    </a:ext>
                  </a:extLst>
                </a:gridCol>
              </a:tblGrid>
              <a:tr h="41947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600" u="none" strike="noStrike">
                          <a:effectLst/>
                        </a:rPr>
                        <a:t>NRMSE (%)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00923"/>
                  </a:ext>
                </a:extLst>
              </a:tr>
              <a:tr h="753428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>
                          <a:effectLst/>
                        </a:rPr>
                        <a:t> 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 dirty="0">
                          <a:effectLst/>
                        </a:rPr>
                        <a:t>Total Fault Density </a:t>
                      </a:r>
                      <a:endParaRPr lang="en-GB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>
                          <a:effectLst/>
                        </a:rPr>
                        <a:t>Furnace Fault Density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extLst>
                  <a:ext uri="{0D108BD9-81ED-4DB2-BD59-A6C34878D82A}">
                    <a16:rowId xmlns:a16="http://schemas.microsoft.com/office/drawing/2014/main" val="1354213455"/>
                  </a:ext>
                </a:extLst>
              </a:tr>
              <a:tr h="419471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>
                          <a:effectLst/>
                        </a:rPr>
                        <a:t>Linear Regression: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0.6284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116.85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extLst>
                  <a:ext uri="{0D108BD9-81ED-4DB2-BD59-A6C34878D82A}">
                    <a16:rowId xmlns:a16="http://schemas.microsoft.com/office/drawing/2014/main" val="1137725892"/>
                  </a:ext>
                </a:extLst>
              </a:tr>
              <a:tr h="419471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>
                          <a:effectLst/>
                        </a:rPr>
                        <a:t>LR Filtered Inputs: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0.5749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108.81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extLst>
                  <a:ext uri="{0D108BD9-81ED-4DB2-BD59-A6C34878D82A}">
                    <a16:rowId xmlns:a16="http://schemas.microsoft.com/office/drawing/2014/main" val="1311140174"/>
                  </a:ext>
                </a:extLst>
              </a:tr>
              <a:tr h="419471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 dirty="0">
                          <a:effectLst/>
                        </a:rPr>
                        <a:t>ARX:</a:t>
                      </a:r>
                      <a:endParaRPr lang="en-GB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 dirty="0">
                          <a:effectLst/>
                        </a:rPr>
                        <a:t>0.0111</a:t>
                      </a:r>
                      <a:endParaRPr lang="en-GB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147.92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extLst>
                  <a:ext uri="{0D108BD9-81ED-4DB2-BD59-A6C34878D82A}">
                    <a16:rowId xmlns:a16="http://schemas.microsoft.com/office/drawing/2014/main" val="683961714"/>
                  </a:ext>
                </a:extLst>
              </a:tr>
              <a:tr h="419471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u="none" strike="noStrike">
                          <a:effectLst/>
                        </a:rPr>
                        <a:t>ARX Filtered Inputs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 dirty="0">
                          <a:effectLst/>
                        </a:rPr>
                        <a:t>0.0097</a:t>
                      </a:r>
                      <a:endParaRPr lang="en-GB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141.83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extLst>
                  <a:ext uri="{0D108BD9-81ED-4DB2-BD59-A6C34878D82A}">
                    <a16:rowId xmlns:a16="http://schemas.microsoft.com/office/drawing/2014/main" val="424774011"/>
                  </a:ext>
                </a:extLst>
              </a:tr>
              <a:tr h="753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600" u="none" strike="noStrike">
                          <a:effectLst/>
                        </a:rPr>
                        <a:t>LR - Time-lag analysis (Filtered Inputs)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>
                          <a:effectLst/>
                        </a:rPr>
                        <a:t>0.1753</a:t>
                      </a:r>
                      <a:endParaRPr lang="en-GB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600" u="none" strike="noStrike" dirty="0">
                          <a:effectLst/>
                        </a:rPr>
                        <a:t>25.999</a:t>
                      </a:r>
                      <a:endParaRPr lang="en-GB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72" marR="15272" marT="15272" marB="0" anchor="ctr"/>
                </a:tc>
                <a:extLst>
                  <a:ext uri="{0D108BD9-81ED-4DB2-BD59-A6C34878D82A}">
                    <a16:rowId xmlns:a16="http://schemas.microsoft.com/office/drawing/2014/main" val="200515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0D4B0-3B11-4906-8EE6-C467E4BCF154}"/>
              </a:ext>
            </a:extLst>
          </p:cNvPr>
          <p:cNvSpPr txBox="1"/>
          <p:nvPr/>
        </p:nvSpPr>
        <p:spPr>
          <a:xfrm>
            <a:off x="5563386" y="2019615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Boolean sensors</a:t>
            </a:r>
            <a:endParaRPr lang="en-GB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AEF47-9372-44B6-BB6C-5EF97FD6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36" t="27767" r="48892" b="5324"/>
          <a:stretch/>
        </p:blipFill>
        <p:spPr>
          <a:xfrm>
            <a:off x="3180760" y="1368875"/>
            <a:ext cx="1715680" cy="458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EC699-BE3B-487D-8573-E513A06CD3B3}"/>
              </a:ext>
            </a:extLst>
          </p:cNvPr>
          <p:cNvSpPr txBox="1"/>
          <p:nvPr/>
        </p:nvSpPr>
        <p:spPr>
          <a:xfrm>
            <a:off x="5563386" y="3007151"/>
            <a:ext cx="369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Boolean sensors are not considered in the analysis.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Should we consider them to capture the spikes?</a:t>
            </a:r>
          </a:p>
        </p:txBody>
      </p:sp>
    </p:spTree>
    <p:extLst>
      <p:ext uri="{BB962C8B-B14F-4D97-AF65-F5344CB8AC3E}">
        <p14:creationId xmlns:p14="http://schemas.microsoft.com/office/powerpoint/2010/main" val="7016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from the consultancy project:</a:t>
            </a:r>
            <a:endParaRPr lang="en-GB" sz="3200" b="1" dirty="0">
              <a:solidFill>
                <a:srgbClr val="A07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630"/>
            <a:ext cx="10515600" cy="45720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Was filtering the right thing to do? Certainly uncovered an interesting relationship between the low frequency components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 used methods much more advanced than linear regression (GP, for example) – do we need to?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Autoregressive model applied to filtered data?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 also try using ‘lagged’ tag data to aid predictions.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Alternatively, we can simply investigate mapping directly to future fault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So far our models have fixed parameters. We can try having time-varying parameters – applicable if furnace conditions are fundamentally changing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Linear regression is very interpretable – can think about the best way to present how this model is realising predictions.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Uncertainty quantification can be ‘folded’ into all of these approaches.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4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305</Words>
  <Application>Microsoft Office PowerPoint</Application>
  <PresentationFormat>Widescreen</PresentationFormat>
  <Paragraphs>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NSG Pilkington – University of Liverpool Machine Learning Project:  Work Package II</vt:lpstr>
      <vt:lpstr>Furnace Faults Analysis</vt:lpstr>
      <vt:lpstr>Normalised Root Mean Square Error</vt:lpstr>
      <vt:lpstr>Thank you for your attention.  ANY QUESTIONS?</vt:lpstr>
      <vt:lpstr>Tag data</vt:lpstr>
      <vt:lpstr>Questions from the consultancy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 in non-Gaussian likelihood regression and data association problems</dc:title>
  <dc:creator>Diego Echeverria</dc:creator>
  <cp:lastModifiedBy>Diego Echeverria</cp:lastModifiedBy>
  <cp:revision>165</cp:revision>
  <dcterms:created xsi:type="dcterms:W3CDTF">2020-06-12T12:11:18Z</dcterms:created>
  <dcterms:modified xsi:type="dcterms:W3CDTF">2020-08-10T12:53:59Z</dcterms:modified>
</cp:coreProperties>
</file>