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6" r:id="rId5"/>
    <p:sldId id="285" r:id="rId6"/>
    <p:sldId id="284" r:id="rId7"/>
    <p:sldId id="261" r:id="rId8"/>
    <p:sldId id="258" r:id="rId9"/>
    <p:sldId id="291" r:id="rId10"/>
    <p:sldId id="271" r:id="rId11"/>
    <p:sldId id="262" r:id="rId12"/>
    <p:sldId id="263" r:id="rId13"/>
    <p:sldId id="264" r:id="rId14"/>
    <p:sldId id="268" r:id="rId15"/>
    <p:sldId id="265" r:id="rId16"/>
    <p:sldId id="266" r:id="rId17"/>
    <p:sldId id="283" r:id="rId18"/>
    <p:sldId id="272" r:id="rId19"/>
    <p:sldId id="273" r:id="rId20"/>
    <p:sldId id="274" r:id="rId21"/>
    <p:sldId id="260" r:id="rId22"/>
    <p:sldId id="289" r:id="rId23"/>
    <p:sldId id="290" r:id="rId24"/>
    <p:sldId id="270" r:id="rId25"/>
    <p:sldId id="269" r:id="rId26"/>
    <p:sldId id="275" r:id="rId27"/>
    <p:sldId id="276" r:id="rId28"/>
    <p:sldId id="277" r:id="rId29"/>
    <p:sldId id="278" r:id="rId30"/>
    <p:sldId id="279" r:id="rId31"/>
    <p:sldId id="280" r:id="rId32"/>
    <p:sldId id="282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2187-037F-32A0-12B2-F18A742B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70D3B-00D7-C70E-4825-B5D805D3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8BB6A-8729-30DF-DE56-06F9BE18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5534A-2641-AB3A-F171-619CDA87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EF097-6B21-C1FB-AF94-30D95387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25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E8E8-9B02-0E98-6921-B589E29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11BCC5-323D-CF32-68CF-04E54CAD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E41C2-3C40-EC5E-80FE-07B80B57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BE7F3-19B2-5A3E-60EE-847FA5DA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4F07D-8D49-8EB5-D671-47C33854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235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EF3798-DB20-02FE-B816-D02391D2C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BA6E70-65EE-3B04-C279-562B3552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4857D-3649-5625-89AA-E0E2A17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B9F25-2306-B0C0-9F89-AD7C80E0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11456-E939-E5F8-6E1F-99B7A61C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5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D8B0B-B7FE-BBA1-835F-8D14021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4B826-1477-17DD-D1C7-38856910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3F07E-240B-64BF-4916-81E29574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2FDF1-B5A2-49F7-6AD5-FEEA0BBB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D5AEA-8067-4F3E-5298-3FD7B7F6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59A14-670D-55A7-4AFB-A95BD28A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DBAAC9-B4B9-A027-ABD7-F3D2F1E6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FCFAA-1062-9419-CD39-E81DA449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A73CB-7111-BCEB-3078-91C0ADDA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844EF-5106-DB99-6CCB-000CD86C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15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7721-6F4F-E168-BC70-100DA80C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5E0AA-FA1C-B0A6-A8BF-C11D3244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F0CBE-5573-2411-F18F-EF9351FA8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0C8717-3864-B453-CFAE-59BBB23C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E8FD5-B4BB-493D-5C8F-460DC6E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65028-EFE0-800B-583C-038A46F7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8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91679-9503-3620-F353-0A94521D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02459-3F7A-83F2-66D2-085634E8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3AFC0-D864-A393-0A33-C8AE0457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7EB7D7-A229-42D7-7294-368BD268E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D67084-497F-430A-17D3-87CD4AD8E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BC434F-F516-4FD5-7F1F-9AD04CA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51B73-1A31-14AB-99EF-C9ACE18F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43039E-A559-A587-8B53-CE85F5B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5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4BBE-D086-5A60-973E-31A47A1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FBDF1-B82D-2F25-559C-2C7A7E9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7565DC-235F-0DB6-3753-752B621B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7CEAF2-B804-13A2-8B31-8EAA3E6C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4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057D94-BD38-098B-FD2F-955A9F25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09599B-B52A-C4EB-9F79-6ABF106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C8FEB-B639-C082-71A1-A1AF53B0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8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B2DF2-0AC0-B3B2-CC2F-D4D5A19B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EC32C-2048-8451-515A-36007F26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445B3-100B-11EC-B2D3-2D601ABC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1B1C0-2A4A-FDC9-E57B-29D9A500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EF8E3-E4B8-501F-78ED-37163941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8ACC6-5055-B585-ADA9-82595A50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160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C2FB-E862-67D3-0565-FA1E27ED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104133-809D-F837-E61F-291BB2275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DFB846-FCE2-9163-5C77-288D80C9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2E841-A42C-90EA-6759-D5A32AF2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002D3F-F653-188F-ABF3-5ACA4450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5770A-DC58-AF10-5118-B4595BDE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6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21CA37-D337-11E2-6DDC-816DABF0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99A99-7AEE-0AF2-8B55-423109F0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F0E4D-6CAB-49AD-56BC-75B8C5F2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27E8-EE65-45EF-8B00-E1BFE2E87906}" type="datetimeFigureOut">
              <a:rPr lang="es-CL" smtClean="0"/>
              <a:t>20-10-2022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B44A9-25EA-F95F-EBE0-6D4ADA05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68291-C89B-E2EA-2387-5B36C94C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DDDC-F58C-47D8-AFC1-4DB7A2F06FD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8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554F5-5EAE-95A2-B240-0806BC063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CL" sz="6600"/>
              <a:t>Memorias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22EA8-60ED-2EF2-369C-944673D0C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s-CL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6041A-2166-46B7-4777-52F8630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Memoria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FBD58E-FE75-400A-5C44-25B51F70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Las </a:t>
            </a:r>
            <a:r>
              <a:rPr lang="en-US" sz="2200" dirty="0" err="1"/>
              <a:t>memorias</a:t>
            </a:r>
            <a:r>
              <a:rPr lang="en-US" sz="2200" dirty="0"/>
              <a:t> </a:t>
            </a:r>
            <a:r>
              <a:rPr lang="en-US" sz="2200" dirty="0" err="1"/>
              <a:t>están</a:t>
            </a:r>
            <a:r>
              <a:rPr lang="en-US" sz="2200" dirty="0"/>
              <a:t> </a:t>
            </a:r>
            <a:r>
              <a:rPr lang="en-US" sz="2200" dirty="0" err="1"/>
              <a:t>formadas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matrices de </a:t>
            </a:r>
            <a:r>
              <a:rPr lang="en-US" sz="2200" dirty="0" err="1"/>
              <a:t>celdas</a:t>
            </a:r>
            <a:r>
              <a:rPr lang="en-US" sz="2200" dirty="0"/>
              <a:t>. La </a:t>
            </a:r>
            <a:r>
              <a:rPr lang="en-US" sz="2200" dirty="0" err="1"/>
              <a:t>situación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celda</a:t>
            </a:r>
            <a:r>
              <a:rPr lang="en-US" sz="2200" dirty="0"/>
              <a:t> se </a:t>
            </a:r>
            <a:r>
              <a:rPr lang="en-US" sz="2200" dirty="0" err="1"/>
              <a:t>especifica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fila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columna</a:t>
            </a:r>
            <a:endParaRPr lang="en-US" sz="2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32ED27-215F-3D1E-50D9-2BE177A85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4296" y="1176661"/>
            <a:ext cx="6903720" cy="4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398599-4C30-3C3F-6EE4-B9DE827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4200"/>
              <a:t>Características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A53B4A-C46D-0590-A56D-F83B8172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18811"/>
            <a:ext cx="6903720" cy="30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340C66-3D5E-CC15-4533-43DEB8C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CB-8751-D119-9E9E-61A5A38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 Tiempo de lectura / Escritura Es el que transcurre entre la aplicación de la orden de lectura o escritura y el momento en que la información está disponible en la salida.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24CF583-6341-AC99-C448-4B9A5BC93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2234851"/>
            <a:ext cx="5458968" cy="23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81A8F2A-2529-620F-E9D4-E3B68596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CB-8751-D119-9E9E-61A5A38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Cadencia de transferencia Es la velocidad a la cual la memoria acepta informaciones de lectura o escritura (Bits por segundo).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32FEE17-078C-0CF0-4CC9-F28815E28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2234851"/>
            <a:ext cx="5458968" cy="23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81A8F2A-2529-620F-E9D4-E3B68596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32FEE17-078C-0CF0-4CC9-F28815E28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2234851"/>
            <a:ext cx="5458968" cy="2388298"/>
          </a:xfrm>
          <a:prstGeom prst="rect">
            <a:avLst/>
          </a:prstGeom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AC4827A-A2B1-187F-92DD-322BD7772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238" y="2660650"/>
            <a:ext cx="4819650" cy="35480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Densidad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información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número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informaciones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unidad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físico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8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1D6F04-50A0-43FF-9430-8C27DE9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CB-8751-D119-9E9E-61A5A38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Volatilidad Es el defecto de una memoria que pierde la información almacenada, si se produce un corte de alimentación.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FC7C35-5BA4-64A9-05BF-6F5EE5FFD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918812"/>
            <a:ext cx="6903720" cy="3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1D6F04-50A0-43FF-9430-8C27DE9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CB-8751-D119-9E9E-61A5A38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Capacidad</a:t>
            </a:r>
            <a:r>
              <a:rPr lang="en-US" sz="2200" dirty="0"/>
              <a:t> Es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número</a:t>
            </a:r>
            <a:r>
              <a:rPr lang="en-US" sz="2200" dirty="0"/>
              <a:t> de palabras o de bits que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almacenar</a:t>
            </a:r>
            <a:r>
              <a:rPr lang="en-US" sz="2200" dirty="0"/>
              <a:t>. 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dirty="0" err="1"/>
              <a:t>también</a:t>
            </a:r>
            <a:r>
              <a:rPr lang="en-US" sz="2200" dirty="0"/>
              <a:t> </a:t>
            </a:r>
            <a:r>
              <a:rPr lang="en-US" sz="2200" dirty="0" err="1"/>
              <a:t>volumen</a:t>
            </a:r>
            <a:r>
              <a:rPr lang="en-US" sz="2200" dirty="0"/>
              <a:t>. Por </a:t>
            </a:r>
            <a:r>
              <a:rPr lang="en-US" sz="2200" dirty="0" err="1"/>
              <a:t>ejemplo</a:t>
            </a:r>
            <a:r>
              <a:rPr lang="en-US" sz="2200" dirty="0"/>
              <a:t>,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capacidad</a:t>
            </a:r>
            <a:r>
              <a:rPr lang="en-US" sz="2200" dirty="0"/>
              <a:t> de 8n bits, que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palabras </a:t>
            </a:r>
            <a:r>
              <a:rPr lang="en-US" sz="2200" dirty="0" err="1"/>
              <a:t>representa</a:t>
            </a:r>
            <a:r>
              <a:rPr lang="en-US" sz="2200" dirty="0"/>
              <a:t> n bytes. </a:t>
            </a:r>
          </a:p>
          <a:p>
            <a:r>
              <a:rPr lang="en-US" sz="2200" dirty="0" err="1"/>
              <a:t>Regularmente</a:t>
            </a:r>
            <a:r>
              <a:rPr lang="en-US" sz="2200" dirty="0"/>
              <a:t> </a:t>
            </a:r>
            <a:r>
              <a:rPr lang="en-US" sz="2200" dirty="0" err="1"/>
              <a:t>estas</a:t>
            </a:r>
            <a:r>
              <a:rPr lang="en-US" sz="2200" dirty="0"/>
              <a:t> </a:t>
            </a:r>
            <a:r>
              <a:rPr lang="en-US" sz="2200" dirty="0" err="1"/>
              <a:t>memorias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actualidad</a:t>
            </a:r>
            <a:r>
              <a:rPr lang="en-US" sz="2200" dirty="0"/>
              <a:t> se </a:t>
            </a:r>
            <a:r>
              <a:rPr lang="en-US" sz="2200" dirty="0" err="1"/>
              <a:t>consiguen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tamaños</a:t>
            </a:r>
            <a:r>
              <a:rPr lang="en-US" sz="2200" dirty="0"/>
              <a:t> del </a:t>
            </a:r>
            <a:r>
              <a:rPr lang="en-US" sz="2200" dirty="0" err="1"/>
              <a:t>orden</a:t>
            </a:r>
            <a:r>
              <a:rPr lang="en-US" sz="2200" dirty="0"/>
              <a:t> megabytes.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6ED20A-9A55-74CD-CAE6-983924CF0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2234851"/>
            <a:ext cx="5458968" cy="23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5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E12B6-B0CF-2674-6139-F4153409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180F6-8377-5280-A77B-95208730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¿Qué es una palabra?</a:t>
            </a: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</a:rPr>
              <a:t>Es un grupo de bits a los que se puede acceder de manera simultánea</a:t>
            </a:r>
          </a:p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¿Qué es una dirección?</a:t>
            </a:r>
          </a:p>
          <a:p>
            <a:pPr lvl="1"/>
            <a:r>
              <a:rPr lang="es-ES" b="0" i="0" dirty="0">
                <a:effectLst/>
                <a:latin typeface="Arial" panose="020B0604020202020204" pitchFamily="34" charset="0"/>
              </a:rPr>
              <a:t>Es la posición de identificación de una palabra en memoria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761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5F5D-640E-3B85-F6D0-917792B1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Dirección y Capacidad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1A198C-7B91-3329-9564-DC0E3E96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680" y="2453265"/>
            <a:ext cx="5296639" cy="3096057"/>
          </a:xfrm>
        </p:spPr>
      </p:pic>
    </p:spTree>
    <p:extLst>
      <p:ext uri="{BB962C8B-B14F-4D97-AF65-F5344CB8AC3E}">
        <p14:creationId xmlns:p14="http://schemas.microsoft.com/office/powerpoint/2010/main" val="385299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B4E3-2D4A-63F9-B024-0BFC1AE4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Matriz en 3 dimensiones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8CD060-4645-FFEE-EC32-0319D5172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3" y="2038870"/>
            <a:ext cx="6373114" cy="3924848"/>
          </a:xfrm>
        </p:spPr>
      </p:pic>
    </p:spTree>
    <p:extLst>
      <p:ext uri="{BB962C8B-B14F-4D97-AF65-F5344CB8AC3E}">
        <p14:creationId xmlns:p14="http://schemas.microsoft.com/office/powerpoint/2010/main" val="8106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B6EC-E2A7-8156-B6DD-06179127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49970-A1EF-2F66-4CBB-2D15D0B1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memorias son dispositivos de almacenamiento de datos binarios de largo o corto plazo.</a:t>
            </a:r>
          </a:p>
          <a:p>
            <a:r>
              <a:rPr lang="es-ES" dirty="0"/>
              <a:t>Como regla general las memorias almacenan datos en unidades generalmente de 8 bits (bytes). Una unidad completa de información se denomina palabra y está formada por uno o varios bytes.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1248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C966-5A30-FABC-44CA-49A1082A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Matriz de memoria bidimensional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B2BC67-B174-778F-DC18-45BE9B2B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62" y="1825625"/>
            <a:ext cx="7581876" cy="4351338"/>
          </a:xfrm>
        </p:spPr>
      </p:pic>
    </p:spTree>
    <p:extLst>
      <p:ext uri="{BB962C8B-B14F-4D97-AF65-F5344CB8AC3E}">
        <p14:creationId xmlns:p14="http://schemas.microsoft.com/office/powerpoint/2010/main" val="368620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D0860-49BA-9ECD-58D7-D3E55CED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/>
              <a:t>Clasificación de memorias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C31F-43DB-821F-59BB-2E753002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dirty="0"/>
              <a:t>Con respecto a la forma de acceso a los datos podemos clasificar las memorias como:</a:t>
            </a:r>
          </a:p>
          <a:p>
            <a:pPr marL="0" indent="0">
              <a:buNone/>
            </a:pPr>
            <a:endParaRPr lang="es-ES" sz="2200" dirty="0"/>
          </a:p>
          <a:p>
            <a:pPr marL="457200" lvl="1" indent="0">
              <a:buNone/>
            </a:pPr>
            <a:r>
              <a:rPr lang="es-ES" sz="2200" dirty="0"/>
              <a:t>• Acceso aleatorio (RAM): acceso directo y tiempo de acceso constante e independiente de la posición de memoria.</a:t>
            </a:r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r>
              <a:rPr lang="es-ES" sz="2200" dirty="0"/>
              <a:t>• Acceso secuencial (SAM): tiempo de acceso dependiente de la posición de memoria.</a:t>
            </a:r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r>
              <a:rPr lang="es-ES" sz="2200" dirty="0"/>
              <a:t>• Acceso directo (DAM): acceso directo a un sector con tiempo de acceso dependiente de la posición, y acceso secuencial dentro del sector.</a:t>
            </a:r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r>
              <a:rPr lang="es-ES" sz="2200" dirty="0"/>
              <a:t>• Asociativas (CAM): acceso por contenido </a:t>
            </a:r>
          </a:p>
        </p:txBody>
      </p:sp>
    </p:spTree>
    <p:extLst>
      <p:ext uri="{BB962C8B-B14F-4D97-AF65-F5344CB8AC3E}">
        <p14:creationId xmlns:p14="http://schemas.microsoft.com/office/powerpoint/2010/main" val="382734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D0860-49BA-9ECD-58D7-D3E55CED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 de memorias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C31F-43DB-821F-59BB-2E7530023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/>
              <a:t>Con respecto a la forma de acceso a los datos podemos clasificar las memorias como:</a:t>
            </a:r>
          </a:p>
          <a:p>
            <a:r>
              <a:rPr lang="en-US" sz="2200"/>
              <a:t>Memorias de acceso secuencial (SAM)</a:t>
            </a:r>
          </a:p>
          <a:p>
            <a:r>
              <a:rPr lang="en-US" sz="2200"/>
              <a:t>Tiempo de acceso dependiente de la posición de memoria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915EF3-954E-97FA-85CC-90640FDCC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2160442"/>
            <a:ext cx="6903720" cy="25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D0860-49BA-9ECD-58D7-D3E55C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5400"/>
              <a:t>Clasificación de memorias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C31F-43DB-821F-59BB-2E7530023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Con respecto a la forma de acceso a los datos podemos clasificar las memorias como:</a:t>
            </a:r>
          </a:p>
          <a:p>
            <a:r>
              <a:rPr lang="es-ES" sz="2200" dirty="0"/>
              <a:t>Memorias de acceso directo (DAM)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3CB7188-A78D-9DEF-3614-813F7DBD2D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64974"/>
            <a:ext cx="5181600" cy="2072639"/>
          </a:xfrm>
        </p:spPr>
      </p:pic>
    </p:spTree>
    <p:extLst>
      <p:ext uri="{BB962C8B-B14F-4D97-AF65-F5344CB8AC3E}">
        <p14:creationId xmlns:p14="http://schemas.microsoft.com/office/powerpoint/2010/main" val="341299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A2B4-1F96-FC69-F47C-7D5064E7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Capacidad de una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1159F-1C66-EB4D-B92C-7F7E4C6B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Capacidad de una memoria </a:t>
            </a:r>
          </a:p>
          <a:p>
            <a:pPr lvl="1"/>
            <a:r>
              <a:rPr lang="es-E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Capacidad de Memoria = Ancho de Bus de datos x Espacio de Direccionamiento.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934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F9680-E12F-0335-5B99-6758510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Operaciones de una memoria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99386-7498-5C84-0789-D68FCA6EF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>
                <a:effectLst/>
              </a:rPr>
              <a:t>Escritura: Introducir información en una posición determinada de la memoria</a:t>
            </a:r>
          </a:p>
          <a:p>
            <a:r>
              <a:rPr lang="en-US" sz="2000" b="0" i="0">
                <a:effectLst/>
              </a:rPr>
              <a:t>Lectura: Obtener información existente en una posición determinada de la memoria</a:t>
            </a:r>
          </a:p>
          <a:p>
            <a:r>
              <a:rPr lang="en-US" sz="2000" b="0" i="0">
                <a:effectLst/>
              </a:rPr>
              <a:t>Direccionar: Establecer la localidad de memoria en la que se va a trabajar</a:t>
            </a:r>
            <a:endParaRPr lang="en-US" sz="2000"/>
          </a:p>
        </p:txBody>
      </p:sp>
      <p:pic>
        <p:nvPicPr>
          <p:cNvPr id="6" name="Picture 2" descr="MEMORIA">
            <a:extLst>
              <a:ext uri="{FF2B5EF4-FFF2-40B4-BE49-F238E27FC236}">
                <a16:creationId xmlns:a16="http://schemas.microsoft.com/office/drawing/2014/main" id="{823E4BC1-0230-AD86-26C8-C329D38746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60991"/>
            <a:ext cx="6903720" cy="45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4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C59BB9-0D15-7AD7-C8EE-D1D6E0B0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5000"/>
              <a:t>Operación de escritura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81D78C-A4C1-AE5F-D6EF-388C5C77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97447-7409-E4A9-B8DE-08AE84C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5400"/>
              <a:t>Operación de Lectura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C867AA-11CF-9699-EAFB-1727F761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34"/>
            <a:ext cx="6903720" cy="51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66F0E-B98D-452F-99E4-5E494C30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800"/>
              <a:t>Diagrama de bloques de una memoria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B67DE0-9716-C87D-2675-FBFD1A92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66" y="640080"/>
            <a:ext cx="614637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F2442-D1AA-B851-5ED8-F4BC4A58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Expansión de memorias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73DAC-8241-C04D-F04B-969245C5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Expansión de dos ROM de 65.536 x 4 a una ROM de 65.536 x 8, que ilustra la expansión de la longitud de palabra.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288E11-31E6-8E48-7542-552D48AC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901552"/>
            <a:ext cx="6903720" cy="30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579A2-E829-3E1D-1711-DEE99D2D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CL" sz="6000"/>
              <a:t>Localización de memoria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E3C75-92FD-C706-92CF-F8E9C2AE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s-ES" sz="2200" b="0" i="0" dirty="0">
                <a:effectLst/>
                <a:latin typeface="Verdana" panose="020B0604030504040204" pitchFamily="34" charset="0"/>
              </a:rPr>
              <a:t>Podemos clasificar los tipos de memoria según su localización dentro del computador. Básicamente, se pueden distinguir: </a:t>
            </a:r>
          </a:p>
          <a:p>
            <a:pPr lvl="1"/>
            <a:r>
              <a:rPr lang="es-ES" sz="1800" b="0" i="0" dirty="0">
                <a:effectLst/>
                <a:latin typeface="Verdana" panose="020B0604030504040204" pitchFamily="34" charset="0"/>
              </a:rPr>
              <a:t>memoria dentro del chip del procesador</a:t>
            </a:r>
            <a:endParaRPr lang="es-ES" sz="1800" dirty="0">
              <a:latin typeface="Verdana" panose="020B0604030504040204" pitchFamily="34" charset="0"/>
            </a:endParaRPr>
          </a:p>
          <a:p>
            <a:pPr lvl="1"/>
            <a:r>
              <a:rPr lang="es-ES" sz="1800" b="0" i="0" dirty="0">
                <a:effectLst/>
                <a:latin typeface="Verdana" panose="020B0604030504040204" pitchFamily="34" charset="0"/>
              </a:rPr>
              <a:t>memoria interna (memoria en la placa base del computador) y </a:t>
            </a:r>
          </a:p>
          <a:p>
            <a:pPr lvl="1"/>
            <a:r>
              <a:rPr lang="es-ES" sz="1800" b="0" i="0" dirty="0">
                <a:effectLst/>
                <a:latin typeface="Verdana" panose="020B0604030504040204" pitchFamily="34" charset="0"/>
              </a:rPr>
              <a:t>memoria externa.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078901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3E84-5484-8CB8-CC07-87873EDD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2600" dirty="0"/>
              <a:t>Expandir ROM de 65.536 x 4 (64k x 4) para obtener una ROM de 64k x 8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23625A-2AE5-6948-485B-EA6DAFB0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73625"/>
            <a:ext cx="6903720" cy="37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CC542-ADDA-6F42-0848-3C7C383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5400"/>
              <a:t>ROM de 64k x 8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79FD72-3077-F309-4DB7-3E7C31EC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0217"/>
            <a:ext cx="6903720" cy="42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3E84-5484-8CB8-CC07-87873EDD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2600" dirty="0"/>
              <a:t>Expandir ROM de 65.536 x 4 (64k x 4) para obtener una ROM de 64k x 16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23625A-2AE5-6948-485B-EA6DAFB0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73625"/>
            <a:ext cx="6903720" cy="37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579A2-E829-3E1D-1711-DEE99D2D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/>
              <a:t>Localización de memoria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E3C75-92FD-C706-92CF-F8E9C2AE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b="0" i="0">
                <a:effectLst/>
                <a:latin typeface="Verdana" panose="020B0604030504040204" pitchFamily="34" charset="0"/>
              </a:rPr>
              <a:t>Dentro del chip del procesador habitualmente están los registros y uno o varios niveles de memoria caché.</a:t>
            </a:r>
          </a:p>
          <a:p>
            <a:endParaRPr lang="es-ES" sz="2200" b="0" i="0">
              <a:effectLst/>
              <a:latin typeface="Verdana" panose="020B0604030504040204" pitchFamily="34" charset="0"/>
            </a:endParaRPr>
          </a:p>
          <a:p>
            <a:r>
              <a:rPr lang="es-ES" sz="2200" b="0" i="0">
                <a:effectLst/>
                <a:latin typeface="Verdana" panose="020B0604030504040204" pitchFamily="34" charset="0"/>
              </a:rPr>
              <a:t>La memoria interna corresponde a la memoria principal (memoria RAM del computador) y adicionalmente un nivel de memoria caché o varios.</a:t>
            </a:r>
          </a:p>
          <a:p>
            <a:endParaRPr lang="es-ES" sz="2200" b="0" i="0">
              <a:effectLst/>
              <a:latin typeface="Verdana" panose="020B0604030504040204" pitchFamily="34" charset="0"/>
            </a:endParaRPr>
          </a:p>
          <a:p>
            <a:r>
              <a:rPr lang="es-ES" sz="2200" b="0" i="0">
                <a:effectLst/>
                <a:latin typeface="Verdana" panose="020B0604030504040204" pitchFamily="34" charset="0"/>
              </a:rPr>
              <a:t>La memoria externa corresponde a los dispositivos de almacenamiento secundario, como discos duros, unidades ópticas (CD-ROM, DVD, o Blu-ray), unidades de cinta, etc.</a:t>
            </a:r>
          </a:p>
          <a:p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51125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3AD8CA8-4DD5-EAFA-0A5F-35E579D0B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10082A-C2A2-A35D-BF9C-0C39F75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800"/>
              <a:t>Jerarquía de Memoria del Computador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047C23-8770-3942-429B-8DFBE409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6"/>
          <a:stretch/>
        </p:blipFill>
        <p:spPr>
          <a:xfrm>
            <a:off x="4654296" y="1254131"/>
            <a:ext cx="6903720" cy="43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EEC20-B1FB-9EA8-FC6D-0B9999CF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800"/>
              <a:t>Clasificación de las memorias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32CD682-F506-27C4-1ACC-F927C01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1" y="3082820"/>
            <a:ext cx="9143298" cy="32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E2D272-84D6-2B94-4175-67FCAE34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Matriz de memoria semiconductora básica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676904-458D-FD09-1635-DF6AEC43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almacenar</a:t>
            </a:r>
            <a:r>
              <a:rPr lang="en-US" sz="2200" dirty="0"/>
              <a:t> un ‘1’ o un ‘0’ y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dirty="0" err="1"/>
              <a:t>celda</a:t>
            </a:r>
            <a:r>
              <a:rPr lang="en-US" sz="2200" dirty="0"/>
              <a:t>..</a:t>
            </a:r>
          </a:p>
        </p:txBody>
      </p:sp>
      <p:pic>
        <p:nvPicPr>
          <p:cNvPr id="1026" name="Picture 2" descr="MEMORIA">
            <a:extLst>
              <a:ext uri="{FF2B5EF4-FFF2-40B4-BE49-F238E27FC236}">
                <a16:creationId xmlns:a16="http://schemas.microsoft.com/office/drawing/2014/main" id="{56C12E93-2DF4-1223-2A81-1291B480EF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35621"/>
            <a:ext cx="5458968" cy="3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8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0D887F-996F-0073-B3F2-F520FCB4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de la celda básica de memoria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73E0C4B-9846-41E8-BE08-443D6AF2A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Esquema de la celda básica de memoria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15A2D524-B567-B8B9-EE22-66B9FBC79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863" y="3051788"/>
            <a:ext cx="3667637" cy="2591162"/>
          </a:xfr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419EEF0-D54B-9EE7-9D65-81ED5F2C7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/>
              <a:t>Celda básica de memoria RAM</a:t>
            </a:r>
          </a:p>
          <a:p>
            <a:endParaRPr lang="es-CL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643080-1FC8-784D-2393-6F2203D4F3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75921"/>
            <a:ext cx="5183188" cy="1942896"/>
          </a:xfrm>
        </p:spPr>
      </p:pic>
    </p:spTree>
    <p:extLst>
      <p:ext uri="{BB962C8B-B14F-4D97-AF65-F5344CB8AC3E}">
        <p14:creationId xmlns:p14="http://schemas.microsoft.com/office/powerpoint/2010/main" val="3155818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747</Words>
  <Application>Microsoft Office PowerPoint</Application>
  <PresentationFormat>Panorámica</PresentationFormat>
  <Paragraphs>76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Source Sans Pro</vt:lpstr>
      <vt:lpstr>Verdana</vt:lpstr>
      <vt:lpstr>Tema de Office</vt:lpstr>
      <vt:lpstr>Memorias</vt:lpstr>
      <vt:lpstr>Memorias</vt:lpstr>
      <vt:lpstr>Localización de memoria</vt:lpstr>
      <vt:lpstr>Localización de memoria</vt:lpstr>
      <vt:lpstr>Presentación de PowerPoint</vt:lpstr>
      <vt:lpstr>Jerarquía de Memoria del Computador</vt:lpstr>
      <vt:lpstr>Clasificación de las memorias</vt:lpstr>
      <vt:lpstr>Matriz de memoria semiconductora básica</vt:lpstr>
      <vt:lpstr>Estructura de la celda básica de memoria</vt:lpstr>
      <vt:lpstr>Memoria</vt:lpstr>
      <vt:lpstr>Características </vt:lpstr>
      <vt:lpstr>Características:</vt:lpstr>
      <vt:lpstr>Características:</vt:lpstr>
      <vt:lpstr>Características:</vt:lpstr>
      <vt:lpstr>Características:</vt:lpstr>
      <vt:lpstr>Características:</vt:lpstr>
      <vt:lpstr>Presentación de PowerPoint</vt:lpstr>
      <vt:lpstr>Dirección y Capacidad</vt:lpstr>
      <vt:lpstr>Matriz en 3 dimensiones</vt:lpstr>
      <vt:lpstr>Matriz de memoria bidimensional</vt:lpstr>
      <vt:lpstr>Clasificación de memorias</vt:lpstr>
      <vt:lpstr>Clasificación de memorias</vt:lpstr>
      <vt:lpstr>Clasificación de memorias</vt:lpstr>
      <vt:lpstr>Capacidad de una memoria</vt:lpstr>
      <vt:lpstr>Operaciones de una memoria</vt:lpstr>
      <vt:lpstr>Operación de escritura</vt:lpstr>
      <vt:lpstr>Operación de Lectura</vt:lpstr>
      <vt:lpstr>Diagrama de bloques de una memoria</vt:lpstr>
      <vt:lpstr>Expansión de memorias</vt:lpstr>
      <vt:lpstr>Expandir ROM de 65.536 x 4 (64k x 4) para obtener una ROM de 64k x 8</vt:lpstr>
      <vt:lpstr>ROM de 64k x 8</vt:lpstr>
      <vt:lpstr>Expandir ROM de 65.536 x 4 (64k x 4) para obtener una ROM de 64k x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Memorias</dc:title>
  <dc:creator>Claudia Contreras</dc:creator>
  <cp:lastModifiedBy>Claudia</cp:lastModifiedBy>
  <cp:revision>4</cp:revision>
  <dcterms:created xsi:type="dcterms:W3CDTF">2022-10-17T23:50:02Z</dcterms:created>
  <dcterms:modified xsi:type="dcterms:W3CDTF">2022-10-20T12:16:23Z</dcterms:modified>
</cp:coreProperties>
</file>