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3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4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F30958-175E-4107-8B5C-370704C53C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CL"/>
        </a:p>
      </dgm:t>
    </dgm:pt>
    <dgm:pt modelId="{3310A680-E9D9-45FE-A771-3BC3F91CEE5E}">
      <dgm:prSet/>
      <dgm:spPr/>
      <dgm:t>
        <a:bodyPr/>
        <a:lstStyle/>
        <a:p>
          <a:r>
            <a:rPr lang="es-CL"/>
            <a:t>Agenda:</a:t>
          </a:r>
        </a:p>
      </dgm:t>
    </dgm:pt>
    <dgm:pt modelId="{D46533F0-0A9C-43E5-B892-F8E1BD2EE704}" type="parTrans" cxnId="{5D63F83D-76E3-4E6B-9357-9C5CA1961FCD}">
      <dgm:prSet/>
      <dgm:spPr/>
      <dgm:t>
        <a:bodyPr/>
        <a:lstStyle/>
        <a:p>
          <a:endParaRPr lang="es-CL"/>
        </a:p>
      </dgm:t>
    </dgm:pt>
    <dgm:pt modelId="{EC6DE9A0-4B1A-4E17-9D26-126745847374}" type="sibTrans" cxnId="{5D63F83D-76E3-4E6B-9357-9C5CA1961FCD}">
      <dgm:prSet/>
      <dgm:spPr/>
      <dgm:t>
        <a:bodyPr/>
        <a:lstStyle/>
        <a:p>
          <a:endParaRPr lang="es-CL"/>
        </a:p>
      </dgm:t>
    </dgm:pt>
    <dgm:pt modelId="{D6D2758F-FAA0-4D6F-99FE-3BE556102614}" type="pres">
      <dgm:prSet presAssocID="{77F30958-175E-4107-8B5C-370704C53C9E}" presName="linear" presStyleCnt="0">
        <dgm:presLayoutVars>
          <dgm:animLvl val="lvl"/>
          <dgm:resizeHandles val="exact"/>
        </dgm:presLayoutVars>
      </dgm:prSet>
      <dgm:spPr/>
    </dgm:pt>
    <dgm:pt modelId="{2685AE0F-F7C4-4F4C-9CC9-A15EC8109610}" type="pres">
      <dgm:prSet presAssocID="{3310A680-E9D9-45FE-A771-3BC3F91CEE5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CE4A125-CB7B-41A1-B42C-940191077CE8}" type="presOf" srcId="{77F30958-175E-4107-8B5C-370704C53C9E}" destId="{D6D2758F-FAA0-4D6F-99FE-3BE556102614}" srcOrd="0" destOrd="0" presId="urn:microsoft.com/office/officeart/2005/8/layout/vList2"/>
    <dgm:cxn modelId="{5D63F83D-76E3-4E6B-9357-9C5CA1961FCD}" srcId="{77F30958-175E-4107-8B5C-370704C53C9E}" destId="{3310A680-E9D9-45FE-A771-3BC3F91CEE5E}" srcOrd="0" destOrd="0" parTransId="{D46533F0-0A9C-43E5-B892-F8E1BD2EE704}" sibTransId="{EC6DE9A0-4B1A-4E17-9D26-126745847374}"/>
    <dgm:cxn modelId="{FF794C7F-0492-4428-8A36-0FD5013E70B4}" type="presOf" srcId="{3310A680-E9D9-45FE-A771-3BC3F91CEE5E}" destId="{2685AE0F-F7C4-4F4C-9CC9-A15EC8109610}" srcOrd="0" destOrd="0" presId="urn:microsoft.com/office/officeart/2005/8/layout/vList2"/>
    <dgm:cxn modelId="{6D2BE3D2-A0F0-43A8-B827-AE15D657FD51}" type="presParOf" srcId="{D6D2758F-FAA0-4D6F-99FE-3BE556102614}" destId="{2685AE0F-F7C4-4F4C-9CC9-A15EC81096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EEF92-49D7-4100-A708-D36A1CF9F3D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CL"/>
        </a:p>
      </dgm:t>
    </dgm:pt>
    <dgm:pt modelId="{4302AA73-A9E2-49E4-8678-497AD2637BF2}">
      <dgm:prSet/>
      <dgm:spPr/>
      <dgm:t>
        <a:bodyPr/>
        <a:lstStyle/>
        <a:p>
          <a:r>
            <a:rPr lang="es-CL"/>
            <a:t>Repaso de conceptos básicos. </a:t>
          </a:r>
        </a:p>
      </dgm:t>
    </dgm:pt>
    <dgm:pt modelId="{F455A2F8-066A-4331-9F7E-E377FBED4D8F}" type="parTrans" cxnId="{C96172B0-4BA3-4B5B-AF50-E03645A3D8F2}">
      <dgm:prSet/>
      <dgm:spPr/>
      <dgm:t>
        <a:bodyPr/>
        <a:lstStyle/>
        <a:p>
          <a:endParaRPr lang="es-CL"/>
        </a:p>
      </dgm:t>
    </dgm:pt>
    <dgm:pt modelId="{F67218B6-102A-4E3D-8F93-D427DB50A2C8}" type="sibTrans" cxnId="{C96172B0-4BA3-4B5B-AF50-E03645A3D8F2}">
      <dgm:prSet/>
      <dgm:spPr/>
      <dgm:t>
        <a:bodyPr/>
        <a:lstStyle/>
        <a:p>
          <a:endParaRPr lang="es-CL"/>
        </a:p>
      </dgm:t>
    </dgm:pt>
    <dgm:pt modelId="{B475F768-5EDD-4BF8-981B-14E14E6A617D}">
      <dgm:prSet/>
      <dgm:spPr/>
      <dgm:t>
        <a:bodyPr/>
        <a:lstStyle/>
        <a:p>
          <a:r>
            <a:rPr lang="es-CL"/>
            <a:t>Bit</a:t>
          </a:r>
        </a:p>
      </dgm:t>
    </dgm:pt>
    <dgm:pt modelId="{B9DB6154-B0FF-4616-97B3-8F3D1B5A77CF}" type="parTrans" cxnId="{93B3D407-FA18-4F90-AD71-7F546D413A6C}">
      <dgm:prSet/>
      <dgm:spPr/>
      <dgm:t>
        <a:bodyPr/>
        <a:lstStyle/>
        <a:p>
          <a:endParaRPr lang="es-CL"/>
        </a:p>
      </dgm:t>
    </dgm:pt>
    <dgm:pt modelId="{F6B80A3D-4F7D-4B21-88A6-372CB8B42545}" type="sibTrans" cxnId="{93B3D407-FA18-4F90-AD71-7F546D413A6C}">
      <dgm:prSet/>
      <dgm:spPr/>
      <dgm:t>
        <a:bodyPr/>
        <a:lstStyle/>
        <a:p>
          <a:endParaRPr lang="es-CL"/>
        </a:p>
      </dgm:t>
    </dgm:pt>
    <dgm:pt modelId="{B6F124CE-0CB5-42A4-8358-9CDC72C44A4B}">
      <dgm:prSet/>
      <dgm:spPr/>
      <dgm:t>
        <a:bodyPr/>
        <a:lstStyle/>
        <a:p>
          <a:r>
            <a:rPr lang="es-CL"/>
            <a:t>Byte</a:t>
          </a:r>
        </a:p>
      </dgm:t>
    </dgm:pt>
    <dgm:pt modelId="{AB92EC94-C1D1-4267-874C-04B8345561DA}" type="parTrans" cxnId="{C2B950A1-13AC-455D-B4B1-057E03A09341}">
      <dgm:prSet/>
      <dgm:spPr/>
      <dgm:t>
        <a:bodyPr/>
        <a:lstStyle/>
        <a:p>
          <a:endParaRPr lang="es-CL"/>
        </a:p>
      </dgm:t>
    </dgm:pt>
    <dgm:pt modelId="{1183EB1F-94DE-4BAE-BA72-4E56A6A1B8BF}" type="sibTrans" cxnId="{C2B950A1-13AC-455D-B4B1-057E03A09341}">
      <dgm:prSet/>
      <dgm:spPr/>
      <dgm:t>
        <a:bodyPr/>
        <a:lstStyle/>
        <a:p>
          <a:endParaRPr lang="es-CL"/>
        </a:p>
      </dgm:t>
    </dgm:pt>
    <dgm:pt modelId="{E599AF78-801C-4D9A-A7A8-C5D0F04240AB}">
      <dgm:prSet/>
      <dgm:spPr/>
      <dgm:t>
        <a:bodyPr/>
        <a:lstStyle/>
        <a:p>
          <a:r>
            <a:rPr lang="es-CL"/>
            <a:t>Palabra</a:t>
          </a:r>
        </a:p>
      </dgm:t>
    </dgm:pt>
    <dgm:pt modelId="{65CBC7B6-FADA-467A-994D-A321C689F8A3}" type="parTrans" cxnId="{F8CA6DBA-FB5B-4CE4-9147-9680A2D881AE}">
      <dgm:prSet/>
      <dgm:spPr/>
      <dgm:t>
        <a:bodyPr/>
        <a:lstStyle/>
        <a:p>
          <a:endParaRPr lang="es-CL"/>
        </a:p>
      </dgm:t>
    </dgm:pt>
    <dgm:pt modelId="{23476D0D-3484-4A2C-9E0A-7C4C7041309E}" type="sibTrans" cxnId="{F8CA6DBA-FB5B-4CE4-9147-9680A2D881AE}">
      <dgm:prSet/>
      <dgm:spPr/>
      <dgm:t>
        <a:bodyPr/>
        <a:lstStyle/>
        <a:p>
          <a:endParaRPr lang="es-CL"/>
        </a:p>
      </dgm:t>
    </dgm:pt>
    <dgm:pt modelId="{BF12DFCD-F69C-4344-BC83-A5501D1B4467}">
      <dgm:prSet/>
      <dgm:spPr/>
      <dgm:t>
        <a:bodyPr/>
        <a:lstStyle/>
        <a:p>
          <a:r>
            <a:rPr lang="es-CL"/>
            <a:t>puertas lógicas</a:t>
          </a:r>
        </a:p>
      </dgm:t>
    </dgm:pt>
    <dgm:pt modelId="{9385CBF3-287B-4B3B-BEFB-08C26B5B6763}" type="parTrans" cxnId="{A15A9424-FD77-4881-A6AF-C78901A9BE21}">
      <dgm:prSet/>
      <dgm:spPr/>
      <dgm:t>
        <a:bodyPr/>
        <a:lstStyle/>
        <a:p>
          <a:endParaRPr lang="es-CL"/>
        </a:p>
      </dgm:t>
    </dgm:pt>
    <dgm:pt modelId="{A769E909-B9C9-4579-8799-D0C66EED1AA5}" type="sibTrans" cxnId="{A15A9424-FD77-4881-A6AF-C78901A9BE21}">
      <dgm:prSet/>
      <dgm:spPr/>
      <dgm:t>
        <a:bodyPr/>
        <a:lstStyle/>
        <a:p>
          <a:endParaRPr lang="es-CL"/>
        </a:p>
      </dgm:t>
    </dgm:pt>
    <dgm:pt modelId="{CA5CCF4E-8009-4658-8D2E-261AD78E6A2F}">
      <dgm:prSet/>
      <dgm:spPr/>
      <dgm:t>
        <a:bodyPr/>
        <a:lstStyle/>
        <a:p>
          <a:r>
            <a:rPr lang="es-CL"/>
            <a:t>Registros</a:t>
          </a:r>
        </a:p>
      </dgm:t>
    </dgm:pt>
    <dgm:pt modelId="{39248A71-3D8F-4F2C-AC68-A0717B4E1899}" type="parTrans" cxnId="{575C2E9B-C5FD-4DF4-A59A-92D0317408AB}">
      <dgm:prSet/>
      <dgm:spPr/>
      <dgm:t>
        <a:bodyPr/>
        <a:lstStyle/>
        <a:p>
          <a:endParaRPr lang="es-CL"/>
        </a:p>
      </dgm:t>
    </dgm:pt>
    <dgm:pt modelId="{1DF12EB5-5741-4E55-A055-8014B8A60C62}" type="sibTrans" cxnId="{575C2E9B-C5FD-4DF4-A59A-92D0317408AB}">
      <dgm:prSet/>
      <dgm:spPr/>
      <dgm:t>
        <a:bodyPr/>
        <a:lstStyle/>
        <a:p>
          <a:endParaRPr lang="es-CL"/>
        </a:p>
      </dgm:t>
    </dgm:pt>
    <dgm:pt modelId="{8BBA5739-7F0F-46F9-BD81-4C787899D425}">
      <dgm:prSet/>
      <dgm:spPr/>
      <dgm:t>
        <a:bodyPr/>
        <a:lstStyle/>
        <a:p>
          <a:r>
            <a:rPr lang="es-CL"/>
            <a:t>multiplexor.</a:t>
          </a:r>
        </a:p>
      </dgm:t>
    </dgm:pt>
    <dgm:pt modelId="{9F12884A-45B0-4DFE-912B-B78E326B3A05}" type="parTrans" cxnId="{10F12AE0-9C55-440C-A3DF-046399A26365}">
      <dgm:prSet/>
      <dgm:spPr/>
      <dgm:t>
        <a:bodyPr/>
        <a:lstStyle/>
        <a:p>
          <a:endParaRPr lang="es-CL"/>
        </a:p>
      </dgm:t>
    </dgm:pt>
    <dgm:pt modelId="{D7727446-73B7-4A3E-8D03-2D4AEB3AA34D}" type="sibTrans" cxnId="{10F12AE0-9C55-440C-A3DF-046399A26365}">
      <dgm:prSet/>
      <dgm:spPr/>
      <dgm:t>
        <a:bodyPr/>
        <a:lstStyle/>
        <a:p>
          <a:endParaRPr lang="es-CL"/>
        </a:p>
      </dgm:t>
    </dgm:pt>
    <dgm:pt modelId="{53688E5C-98E9-4F1B-AAFD-654966C9B853}" type="pres">
      <dgm:prSet presAssocID="{E81EEF92-49D7-4100-A708-D36A1CF9F3DD}" presName="Name0" presStyleCnt="0">
        <dgm:presLayoutVars>
          <dgm:dir/>
          <dgm:animLvl val="lvl"/>
          <dgm:resizeHandles val="exact"/>
        </dgm:presLayoutVars>
      </dgm:prSet>
      <dgm:spPr/>
    </dgm:pt>
    <dgm:pt modelId="{950A00B4-771C-4021-A505-AC50E28E9B04}" type="pres">
      <dgm:prSet presAssocID="{4302AA73-A9E2-49E4-8678-497AD2637BF2}" presName="linNode" presStyleCnt="0"/>
      <dgm:spPr/>
    </dgm:pt>
    <dgm:pt modelId="{B2F96855-9CE9-436C-9144-3378D49FB526}" type="pres">
      <dgm:prSet presAssocID="{4302AA73-A9E2-49E4-8678-497AD2637BF2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A48D725B-E61D-468C-9EBE-82EC1CC76470}" type="pres">
      <dgm:prSet presAssocID="{4302AA73-A9E2-49E4-8678-497AD2637BF2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93B3D407-FA18-4F90-AD71-7F546D413A6C}" srcId="{4302AA73-A9E2-49E4-8678-497AD2637BF2}" destId="{B475F768-5EDD-4BF8-981B-14E14E6A617D}" srcOrd="0" destOrd="0" parTransId="{B9DB6154-B0FF-4616-97B3-8F3D1B5A77CF}" sibTransId="{F6B80A3D-4F7D-4B21-88A6-372CB8B42545}"/>
    <dgm:cxn modelId="{D0A99D08-50A9-4E1D-9CBE-E803CE940D74}" type="presOf" srcId="{BF12DFCD-F69C-4344-BC83-A5501D1B4467}" destId="{A48D725B-E61D-468C-9EBE-82EC1CC76470}" srcOrd="0" destOrd="3" presId="urn:microsoft.com/office/officeart/2005/8/layout/vList5"/>
    <dgm:cxn modelId="{18729D09-6E76-4923-AF07-FB2C8F3AE67B}" type="presOf" srcId="{8BBA5739-7F0F-46F9-BD81-4C787899D425}" destId="{A48D725B-E61D-468C-9EBE-82EC1CC76470}" srcOrd="0" destOrd="5" presId="urn:microsoft.com/office/officeart/2005/8/layout/vList5"/>
    <dgm:cxn modelId="{A15A9424-FD77-4881-A6AF-C78901A9BE21}" srcId="{4302AA73-A9E2-49E4-8678-497AD2637BF2}" destId="{BF12DFCD-F69C-4344-BC83-A5501D1B4467}" srcOrd="3" destOrd="0" parTransId="{9385CBF3-287B-4B3B-BEFB-08C26B5B6763}" sibTransId="{A769E909-B9C9-4579-8799-D0C66EED1AA5}"/>
    <dgm:cxn modelId="{DE804130-C4E0-4F42-A3D2-9592BABECA18}" type="presOf" srcId="{E81EEF92-49D7-4100-A708-D36A1CF9F3DD}" destId="{53688E5C-98E9-4F1B-AAFD-654966C9B853}" srcOrd="0" destOrd="0" presId="urn:microsoft.com/office/officeart/2005/8/layout/vList5"/>
    <dgm:cxn modelId="{B30C9C94-A181-4633-8086-6B356908F0E6}" type="presOf" srcId="{CA5CCF4E-8009-4658-8D2E-261AD78E6A2F}" destId="{A48D725B-E61D-468C-9EBE-82EC1CC76470}" srcOrd="0" destOrd="4" presId="urn:microsoft.com/office/officeart/2005/8/layout/vList5"/>
    <dgm:cxn modelId="{575C2E9B-C5FD-4DF4-A59A-92D0317408AB}" srcId="{4302AA73-A9E2-49E4-8678-497AD2637BF2}" destId="{CA5CCF4E-8009-4658-8D2E-261AD78E6A2F}" srcOrd="4" destOrd="0" parTransId="{39248A71-3D8F-4F2C-AC68-A0717B4E1899}" sibTransId="{1DF12EB5-5741-4E55-A055-8014B8A60C62}"/>
    <dgm:cxn modelId="{C2B950A1-13AC-455D-B4B1-057E03A09341}" srcId="{4302AA73-A9E2-49E4-8678-497AD2637BF2}" destId="{B6F124CE-0CB5-42A4-8358-9CDC72C44A4B}" srcOrd="1" destOrd="0" parTransId="{AB92EC94-C1D1-4267-874C-04B8345561DA}" sibTransId="{1183EB1F-94DE-4BAE-BA72-4E56A6A1B8BF}"/>
    <dgm:cxn modelId="{423AD6A3-4F19-457C-B04D-28A17518061E}" type="presOf" srcId="{E599AF78-801C-4D9A-A7A8-C5D0F04240AB}" destId="{A48D725B-E61D-468C-9EBE-82EC1CC76470}" srcOrd="0" destOrd="2" presId="urn:microsoft.com/office/officeart/2005/8/layout/vList5"/>
    <dgm:cxn modelId="{C96172B0-4BA3-4B5B-AF50-E03645A3D8F2}" srcId="{E81EEF92-49D7-4100-A708-D36A1CF9F3DD}" destId="{4302AA73-A9E2-49E4-8678-497AD2637BF2}" srcOrd="0" destOrd="0" parTransId="{F455A2F8-066A-4331-9F7E-E377FBED4D8F}" sibTransId="{F67218B6-102A-4E3D-8F93-D427DB50A2C8}"/>
    <dgm:cxn modelId="{634972B9-4312-4215-A61A-92C4D519F2CB}" type="presOf" srcId="{B475F768-5EDD-4BF8-981B-14E14E6A617D}" destId="{A48D725B-E61D-468C-9EBE-82EC1CC76470}" srcOrd="0" destOrd="0" presId="urn:microsoft.com/office/officeart/2005/8/layout/vList5"/>
    <dgm:cxn modelId="{F8CA6DBA-FB5B-4CE4-9147-9680A2D881AE}" srcId="{4302AA73-A9E2-49E4-8678-497AD2637BF2}" destId="{E599AF78-801C-4D9A-A7A8-C5D0F04240AB}" srcOrd="2" destOrd="0" parTransId="{65CBC7B6-FADA-467A-994D-A321C689F8A3}" sibTransId="{23476D0D-3484-4A2C-9E0A-7C4C7041309E}"/>
    <dgm:cxn modelId="{10F12AE0-9C55-440C-A3DF-046399A26365}" srcId="{4302AA73-A9E2-49E4-8678-497AD2637BF2}" destId="{8BBA5739-7F0F-46F9-BD81-4C787899D425}" srcOrd="5" destOrd="0" parTransId="{9F12884A-45B0-4DFE-912B-B78E326B3A05}" sibTransId="{D7727446-73B7-4A3E-8D03-2D4AEB3AA34D}"/>
    <dgm:cxn modelId="{B46336E4-2295-4068-849F-25A81AC251DB}" type="presOf" srcId="{B6F124CE-0CB5-42A4-8358-9CDC72C44A4B}" destId="{A48D725B-E61D-468C-9EBE-82EC1CC76470}" srcOrd="0" destOrd="1" presId="urn:microsoft.com/office/officeart/2005/8/layout/vList5"/>
    <dgm:cxn modelId="{C3506DEA-89F9-4EE1-A863-E425BE986294}" type="presOf" srcId="{4302AA73-A9E2-49E4-8678-497AD2637BF2}" destId="{B2F96855-9CE9-436C-9144-3378D49FB526}" srcOrd="0" destOrd="0" presId="urn:microsoft.com/office/officeart/2005/8/layout/vList5"/>
    <dgm:cxn modelId="{F3167946-23A2-4E08-B8F2-A8060B6210B1}" type="presParOf" srcId="{53688E5C-98E9-4F1B-AAFD-654966C9B853}" destId="{950A00B4-771C-4021-A505-AC50E28E9B04}" srcOrd="0" destOrd="0" presId="urn:microsoft.com/office/officeart/2005/8/layout/vList5"/>
    <dgm:cxn modelId="{BCBF9BEA-741C-4F1C-AA64-6BE52C4D92EA}" type="presParOf" srcId="{950A00B4-771C-4021-A505-AC50E28E9B04}" destId="{B2F96855-9CE9-436C-9144-3378D49FB526}" srcOrd="0" destOrd="0" presId="urn:microsoft.com/office/officeart/2005/8/layout/vList5"/>
    <dgm:cxn modelId="{F890A19C-7A88-46CE-9B08-E822E0EB3FFA}" type="presParOf" srcId="{950A00B4-771C-4021-A505-AC50E28E9B04}" destId="{A48D725B-E61D-468C-9EBE-82EC1CC7647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5AE0F-F7C4-4F4C-9CC9-A15EC8109610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500" kern="1200"/>
            <a:t>Agenda:</a:t>
          </a:r>
        </a:p>
      </dsp:txBody>
      <dsp:txXfrm>
        <a:off x="64397" y="67590"/>
        <a:ext cx="10386806" cy="1190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D725B-E61D-468C-9EBE-82EC1CC76470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/>
            <a:t>Bit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/>
            <a:t>Byte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/>
            <a:t>Palabra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/>
            <a:t>puertas lógicas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/>
            <a:t>Registros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/>
            <a:t>multiplexor.</a:t>
          </a:r>
        </a:p>
      </dsp:txBody>
      <dsp:txXfrm rot="-5400000">
        <a:off x="3785615" y="605066"/>
        <a:ext cx="6560052" cy="3141206"/>
      </dsp:txXfrm>
    </dsp:sp>
    <dsp:sp modelId="{B2F96855-9CE9-436C-9144-3378D49FB526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600" kern="1200"/>
            <a:t>Repaso de conceptos básicos. </a:t>
          </a:r>
        </a:p>
      </dsp:txBody>
      <dsp:txXfrm>
        <a:off x="184799" y="184799"/>
        <a:ext cx="3416018" cy="398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042CB-6813-8237-5297-493006583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581478-BC4F-D5B0-9463-2B390CFCB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FD9E48-387A-20ED-7096-1A2C1C3B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6EE4-E96A-44E6-B23A-774A18DADA16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D68D3A-4173-CC15-3182-8A9D0EE5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D8458-18AC-14AF-AE2D-30C69C13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0EF0-AE91-44EF-842A-8AAB931CDD0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175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C42A6-7D27-D3CA-DEE9-5DB74D79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4EF2FD-DFB1-5C09-14CA-1B29F38C6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F2B55C-5158-FC7A-4800-D83BCBC8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6EE4-E96A-44E6-B23A-774A18DADA16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248A6C-3D31-DB50-C311-94C6E2A2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41B7E4-9702-D1EE-8296-CDD563A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0EF0-AE91-44EF-842A-8AAB931CDD0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748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4F528D-0D45-951F-20A1-9B851D39A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A14440-0024-3BF8-3F7B-DF374E274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4F014F-4B1B-4EF6-E927-C7A38585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6EE4-E96A-44E6-B23A-774A18DADA16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75C377-8236-EC1C-F652-1E4B34E5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9619A-A92F-939B-65ED-7EF7B0D3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0EF0-AE91-44EF-842A-8AAB931CDD0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43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E2CE-FF21-003A-4C63-2C231906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94632-C8DC-F073-E0A9-99C2B793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FAD374-A987-8DDE-3AE5-A9A8645C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6EE4-E96A-44E6-B23A-774A18DADA16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9E4B27-B667-8CF9-D34A-2C2A6DBD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57C335-8A9B-EC93-E945-3B5A828C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0EF0-AE91-44EF-842A-8AAB931CDD0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702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E5A56-F907-1932-3DE8-A3D280C4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D95B17-2EE8-EF37-89FC-EE0C429C8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A8DB13-BB35-125E-D1A9-13A01A25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6EE4-E96A-44E6-B23A-774A18DADA16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979AA-40FB-DD25-BDD2-33DCCB40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7EB697-2EE9-04C4-1AF7-4F674A73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0EF0-AE91-44EF-842A-8AAB931CDD0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860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0F6EB-2F11-DB60-C7CE-E238B293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1FDB6-19A6-1D5E-5BC2-D94AD4E11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0F781F-3737-4C30-5011-4871A14E7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21C0B2-F922-E709-BB07-8253C754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6EE4-E96A-44E6-B23A-774A18DADA16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96B058-AF38-40BD-99B0-5E8BF11F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132CCD-E14A-2995-41BF-F8299236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0EF0-AE91-44EF-842A-8AAB931CDD0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534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9DB89-ADE4-65D5-7EB9-B7AB1501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9FDDF6-EAE2-FA85-B5D5-AEEAADC62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D380F8-3880-3F89-CD16-475A365C6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39A148-6FC9-3665-A9DA-BD8D3C5DC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C9D6E1-11F9-B2FF-34ED-8754E0C9F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5A8774-3792-14CB-1649-B9E59DCB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6EE4-E96A-44E6-B23A-774A18DADA16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FC4F4D-E3AC-7177-B0E8-2DEA95C7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0E7079-EBA8-0EFC-65C2-605E7B5D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0EF0-AE91-44EF-842A-8AAB931CDD0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550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77B7F-6153-172D-566D-89F48B97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E2625B-FD1F-53CF-0820-F2F7156E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6EE4-E96A-44E6-B23A-774A18DADA16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CB271F-255C-0B34-6DE4-62D04D82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82D5FB-3D6E-5850-4BAB-91376B4F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0EF0-AE91-44EF-842A-8AAB931CDD0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419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597057-4896-9688-195D-FD60FC66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6EE4-E96A-44E6-B23A-774A18DADA16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CAA207-BCF5-D670-19A5-A5F13AAD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991635-2090-1104-B0E1-40EC22E5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0EF0-AE91-44EF-842A-8AAB931CDD0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079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AC593-3331-7091-B20A-0ABA6BB8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4C2024-B05B-05C6-F5A7-7412F52BF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DD91D7-6F1F-B1B0-CBF5-61BDDA65F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D38236-FAD9-F5D5-35D7-05FB9F21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6EE4-E96A-44E6-B23A-774A18DADA16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FA62D9-BC3C-EE64-7602-14856F86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9B165B-A39A-52F6-4FDC-68BD6501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0EF0-AE91-44EF-842A-8AAB931CDD0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221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C90C-AB43-EC66-51DD-2894496C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29BB1E-6FDC-F1CF-E8C3-79868AEC5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4F785A-C7E5-6CE7-FDE7-A8CD64F1A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FA52A4-85B6-DCEF-3C33-3F790B6B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6EE4-E96A-44E6-B23A-774A18DADA16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AF2414-40EB-ED7B-80AA-A81603CE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FD9BFA-87D5-AEFE-530F-4862F2F8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10EF0-AE91-44EF-842A-8AAB931CDD0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995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4F7BD6-7FAB-4EBE-9885-B10AB1BB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E947C-FDB5-0939-F8FF-2501BECE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452A4-5ADE-3524-288D-47F29B557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6EE4-E96A-44E6-B23A-774A18DADA16}" type="datetimeFigureOut">
              <a:rPr lang="es-CL" smtClean="0"/>
              <a:t>24-08-2022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14073-AE21-A6FA-264F-DDF036C76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5E709E-C379-22F3-FE30-9CE9AFFC8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0EF0-AE91-44EF-842A-8AAB931CDD0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952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0830A-9BC3-8D54-9DC8-188DBCE7CA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BFADAF-8E70-AA3B-D201-F2135D29A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Plataformas TI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2D93BC-8CB8-2C16-3A9F-21C460D6B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Clase 1</a:t>
            </a:r>
          </a:p>
        </p:txBody>
      </p:sp>
    </p:spTree>
    <p:extLst>
      <p:ext uri="{BB962C8B-B14F-4D97-AF65-F5344CB8AC3E}">
        <p14:creationId xmlns:p14="http://schemas.microsoft.com/office/powerpoint/2010/main" val="301244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D78F53-00F8-D474-45FF-3C29CA47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Aplicaciones: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45FB5F5-B2D0-D99E-8973-4980391CF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93626"/>
            <a:ext cx="6780700" cy="40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6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0FD43-2498-6775-834A-6475525C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Compuertas lógicas:</a:t>
            </a:r>
          </a:p>
        </p:txBody>
      </p:sp>
      <p:pic>
        <p:nvPicPr>
          <p:cNvPr id="4098" name="Picture 2" descr="Compuertas Lógicas: AND, OR , NOT , NAND, NOR y XOR 74LS - UNIT">
            <a:extLst>
              <a:ext uri="{FF2B5EF4-FFF2-40B4-BE49-F238E27FC236}">
                <a16:creationId xmlns:a16="http://schemas.microsoft.com/office/drawing/2014/main" id="{D2D68001-5CF1-D674-7F3D-66C0091168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0182" y="644630"/>
            <a:ext cx="3257712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mpuertas Lógicas: AND, OR , NOT , NAND, NOR y XOR 74LS - UNIT">
            <a:extLst>
              <a:ext uri="{FF2B5EF4-FFF2-40B4-BE49-F238E27FC236}">
                <a16:creationId xmlns:a16="http://schemas.microsoft.com/office/drawing/2014/main" id="{C77F2594-7534-442D-B8A6-8059FBB9D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544" y="1574019"/>
            <a:ext cx="3665874" cy="366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59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AB8E1-6943-B22A-4B2E-DC7D4645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23578"/>
            <a:ext cx="3387106" cy="164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Compuerta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AND</a:t>
            </a:r>
          </a:p>
        </p:txBody>
      </p:sp>
      <p:sp>
        <p:nvSpPr>
          <p:cNvPr id="8200" name="Content Placeholder 8199">
            <a:extLst>
              <a:ext uri="{FF2B5EF4-FFF2-40B4-BE49-F238E27FC236}">
                <a16:creationId xmlns:a16="http://schemas.microsoft.com/office/drawing/2014/main" id="{A797662C-7E48-0E4B-2DC8-4A8356F6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548467"/>
            <a:ext cx="3387105" cy="362849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EBB6D9F6-3E47-45AD-8461-718A3C87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8409" y="0"/>
            <a:ext cx="76535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A3B16A00-A549-4B07-B8C2-4B3A966D9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321732"/>
            <a:ext cx="4111054" cy="3674848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6" name="Picture 4" descr="T5 Compuertas Lógicas AND, OR, NOT simulados en TINKERCAD ¿Como funcionan?  - YouTube">
            <a:extLst>
              <a:ext uri="{FF2B5EF4-FFF2-40B4-BE49-F238E27FC236}">
                <a16:creationId xmlns:a16="http://schemas.microsoft.com/office/drawing/2014/main" id="{6840BFCB-9300-7A4F-65EB-90B397E4C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6" b="11705"/>
          <a:stretch/>
        </p:blipFill>
        <p:spPr bwMode="auto">
          <a:xfrm>
            <a:off x="5009463" y="1546328"/>
            <a:ext cx="3775899" cy="142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7" name="Rectangle 8206">
            <a:extLst>
              <a:ext uri="{FF2B5EF4-FFF2-40B4-BE49-F238E27FC236}">
                <a16:creationId xmlns:a16="http://schemas.microsoft.com/office/drawing/2014/main" id="{33B86BAE-87B4-4192-ABB2-627FFC96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21732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51E6722-EE3F-70F2-3860-07642A2C7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39" y="878969"/>
            <a:ext cx="2438503" cy="1908128"/>
          </a:xfrm>
          <a:prstGeom prst="rect">
            <a:avLst/>
          </a:prstGeom>
        </p:spPr>
      </p:pic>
      <p:sp>
        <p:nvSpPr>
          <p:cNvPr id="8209" name="Rectangle 8208">
            <a:extLst>
              <a:ext uri="{FF2B5EF4-FFF2-40B4-BE49-F238E27FC236}">
                <a16:creationId xmlns:a16="http://schemas.microsoft.com/office/drawing/2014/main" id="{22BB4F03-4463-45CC-89A7-8E03412ED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0141" y="4155753"/>
            <a:ext cx="4111054" cy="2380509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6893EF-ACD3-3868-952D-2B336CB34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463" y="4501512"/>
            <a:ext cx="3775899" cy="1699154"/>
          </a:xfrm>
          <a:prstGeom prst="rect">
            <a:avLst/>
          </a:prstGeom>
        </p:spPr>
      </p:pic>
      <p:sp>
        <p:nvSpPr>
          <p:cNvPr id="8211" name="Rectangle 8210">
            <a:extLst>
              <a:ext uri="{FF2B5EF4-FFF2-40B4-BE49-F238E27FC236}">
                <a16:creationId xmlns:a16="http://schemas.microsoft.com/office/drawing/2014/main" id="{80E1AEAE-1F52-4C29-925C-27738417E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8156" y="3509431"/>
            <a:ext cx="2766017" cy="3026832"/>
          </a:xfrm>
          <a:prstGeom prst="rect">
            <a:avLst/>
          </a:prstGeom>
          <a:solidFill>
            <a:srgbClr val="FFFFFF"/>
          </a:solidFill>
          <a:ln w="15875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 descr="COMPUERTA AND | TINKERCAD. - YouTube">
            <a:extLst>
              <a:ext uri="{FF2B5EF4-FFF2-40B4-BE49-F238E27FC236}">
                <a16:creationId xmlns:a16="http://schemas.microsoft.com/office/drawing/2014/main" id="{F0A5DC4D-CAC0-56C2-5F77-0BCDC7B2CE3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9639" y="4113819"/>
            <a:ext cx="2438503" cy="18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398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4D7B4F-2294-400A-9CCE-ACF90D3C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Compuertas lógicas:</a:t>
            </a:r>
          </a:p>
        </p:txBody>
      </p:sp>
      <p:pic>
        <p:nvPicPr>
          <p:cNvPr id="5122" name="Picture 2" descr="Compuertas logicas">
            <a:extLst>
              <a:ext uri="{FF2B5EF4-FFF2-40B4-BE49-F238E27FC236}">
                <a16:creationId xmlns:a16="http://schemas.microsoft.com/office/drawing/2014/main" id="{4B7A4023-CFD7-35E6-FF37-55921C25A7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0133" y="402182"/>
            <a:ext cx="2641422" cy="605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67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1D08EE-8C8F-F818-E9E2-D531B597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Funciones lógicas básicas:</a:t>
            </a:r>
          </a:p>
        </p:txBody>
      </p:sp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ompuertas Lógicas – Centro de Capacitación Ditlag">
            <a:extLst>
              <a:ext uri="{FF2B5EF4-FFF2-40B4-BE49-F238E27FC236}">
                <a16:creationId xmlns:a16="http://schemas.microsoft.com/office/drawing/2014/main" id="{2734B665-E9A4-4BA8-108F-BCAE96C7E8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3"/>
          <a:stretch/>
        </p:blipFill>
        <p:spPr bwMode="auto">
          <a:xfrm>
            <a:off x="5153822" y="1871003"/>
            <a:ext cx="6553545" cy="349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13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3" name="Freeform: Shape 718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4A2D4A-1D05-045E-8E46-FBADEA38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Ejemplo:</a:t>
            </a:r>
          </a:p>
        </p:txBody>
      </p:sp>
      <p:pic>
        <p:nvPicPr>
          <p:cNvPr id="7170" name="Picture 2" descr="Kit De Compuertas Lógicas Básicas Iniciación">
            <a:extLst>
              <a:ext uri="{FF2B5EF4-FFF2-40B4-BE49-F238E27FC236}">
                <a16:creationId xmlns:a16="http://schemas.microsoft.com/office/drawing/2014/main" id="{79321F80-BD77-68D9-5ED2-5DEE73EE9F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2038043"/>
            <a:ext cx="7225748" cy="278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46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73DDF9D-E27C-4E23-A1E8-CA352535F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" y="-10138"/>
            <a:ext cx="12192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🥇▷【 Circuitos Lógicos a Base de Compuertas - Arquitectura de Computadores 】">
            <a:extLst>
              <a:ext uri="{FF2B5EF4-FFF2-40B4-BE49-F238E27FC236}">
                <a16:creationId xmlns:a16="http://schemas.microsoft.com/office/drawing/2014/main" id="{D8008447-29D2-2E69-4B93-3226488BE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75" b="3"/>
          <a:stretch/>
        </p:blipFill>
        <p:spPr bwMode="auto">
          <a:xfrm>
            <a:off x="5532476" y="263357"/>
            <a:ext cx="3860043" cy="345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B8D05F-7277-3955-7F0F-72EEF281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5" y="457201"/>
            <a:ext cx="3020560" cy="3588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Ejemplo:</a:t>
            </a:r>
          </a:p>
        </p:txBody>
      </p:sp>
      <p:pic>
        <p:nvPicPr>
          <p:cNvPr id="1028" name="Picture 4" descr="▷ COMPUERTAS LÓGICAS Y OPERACIONES BÁSICAS">
            <a:extLst>
              <a:ext uri="{FF2B5EF4-FFF2-40B4-BE49-F238E27FC236}">
                <a16:creationId xmlns:a16="http://schemas.microsoft.com/office/drawing/2014/main" id="{47661AAA-B9F5-4A2F-87F6-B61571378C0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5" r="31821"/>
          <a:stretch/>
        </p:blipFill>
        <p:spPr bwMode="auto">
          <a:xfrm>
            <a:off x="5532476" y="3266153"/>
            <a:ext cx="3860043" cy="343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0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7" name="Freeform: Shape 922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BC96A0-EF35-3E4D-45A4-93BD9CAD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Multiplexores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1A3F5-2275-C25D-7D96-11ADCAA77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121763"/>
            <a:ext cx="5157216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 dirty="0">
                <a:effectLst/>
              </a:rPr>
              <a:t>Son </a:t>
            </a:r>
            <a:r>
              <a:rPr lang="en-US" sz="2000" b="0" i="0" dirty="0" err="1">
                <a:effectLst/>
              </a:rPr>
              <a:t>circuitos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combinacionales</a:t>
            </a:r>
            <a:r>
              <a:rPr lang="en-US" sz="2000" b="0" i="0" dirty="0">
                <a:effectLst/>
              </a:rPr>
              <a:t> que </a:t>
            </a:r>
            <a:r>
              <a:rPr lang="en-US" sz="2000" b="0" i="0" dirty="0" err="1">
                <a:effectLst/>
              </a:rPr>
              <a:t>tienen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varias</a:t>
            </a:r>
            <a:r>
              <a:rPr lang="en-US" sz="2000" b="0" i="0" dirty="0">
                <a:effectLst/>
              </a:rPr>
              <a:t> entradas, </a:t>
            </a:r>
            <a:r>
              <a:rPr lang="en-US" sz="2000" b="0" i="0" dirty="0" err="1">
                <a:effectLst/>
              </a:rPr>
              <a:t>una</a:t>
            </a:r>
            <a:r>
              <a:rPr lang="en-US" sz="2000" b="0" i="0" dirty="0">
                <a:effectLst/>
              </a:rPr>
              <a:t> sola </a:t>
            </a:r>
            <a:r>
              <a:rPr lang="en-US" sz="2000" b="0" i="0" dirty="0" err="1">
                <a:effectLst/>
              </a:rPr>
              <a:t>salida</a:t>
            </a:r>
            <a:r>
              <a:rPr lang="en-US" sz="2000" b="0" i="0" dirty="0">
                <a:effectLst/>
              </a:rPr>
              <a:t> y </a:t>
            </a:r>
            <a:r>
              <a:rPr lang="en-US" sz="2000" b="0" i="0" dirty="0" err="1">
                <a:effectLst/>
              </a:rPr>
              <a:t>varias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líneas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selección</a:t>
            </a:r>
            <a:r>
              <a:rPr lang="en-US" sz="2000" b="0" i="0" dirty="0">
                <a:effectLst/>
              </a:rPr>
              <a:t>. </a:t>
            </a:r>
            <a:r>
              <a:rPr lang="en-US" sz="2000" b="0" i="0" dirty="0" err="1">
                <a:effectLst/>
              </a:rPr>
              <a:t>Su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funcionamiento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podría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asemejarse</a:t>
            </a:r>
            <a:r>
              <a:rPr lang="en-US" sz="2000" b="0" i="0" dirty="0">
                <a:effectLst/>
              </a:rPr>
              <a:t> a un </a:t>
            </a:r>
            <a:r>
              <a:rPr lang="en-US" sz="2000" b="0" i="0" dirty="0" err="1">
                <a:effectLst/>
              </a:rPr>
              <a:t>conmutador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varias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posiciones</a:t>
            </a:r>
            <a:r>
              <a:rPr lang="en-US" sz="2000" b="0" i="0" dirty="0">
                <a:effectLst/>
              </a:rPr>
              <a:t> que </a:t>
            </a:r>
            <a:r>
              <a:rPr lang="en-US" sz="2000" b="0" i="0" dirty="0" err="1">
                <a:effectLst/>
              </a:rPr>
              <a:t>simularían</a:t>
            </a:r>
            <a:r>
              <a:rPr lang="en-US" sz="2000" b="0" i="0" dirty="0">
                <a:effectLst/>
              </a:rPr>
              <a:t> las entradas y </a:t>
            </a:r>
            <a:r>
              <a:rPr lang="en-US" sz="2000" b="0" i="0" dirty="0" err="1">
                <a:effectLst/>
              </a:rPr>
              <a:t>el</a:t>
            </a:r>
            <a:r>
              <a:rPr lang="en-US" sz="2000" b="0" i="0" dirty="0">
                <a:effectLst/>
              </a:rPr>
              <a:t> terminal </a:t>
            </a:r>
            <a:r>
              <a:rPr lang="en-US" sz="2000" b="0" i="0" dirty="0" err="1">
                <a:effectLst/>
              </a:rPr>
              <a:t>común</a:t>
            </a:r>
            <a:r>
              <a:rPr lang="en-US" sz="2000" b="0" i="0" dirty="0">
                <a:effectLst/>
              </a:rPr>
              <a:t>, la </a:t>
            </a:r>
            <a:r>
              <a:rPr lang="en-US" sz="2000" b="0" i="0" dirty="0" err="1">
                <a:effectLst/>
              </a:rPr>
              <a:t>salida</a:t>
            </a:r>
            <a:r>
              <a:rPr lang="en-US" sz="2000" b="0" i="0" dirty="0">
                <a:effectLst/>
              </a:rPr>
              <a:t>; la </a:t>
            </a:r>
            <a:r>
              <a:rPr lang="en-US" sz="2000" b="0" i="0" dirty="0" err="1">
                <a:effectLst/>
              </a:rPr>
              <a:t>conmutación</a:t>
            </a:r>
            <a:r>
              <a:rPr lang="en-US" sz="2000" b="0" i="0" dirty="0">
                <a:effectLst/>
              </a:rPr>
              <a:t> se </a:t>
            </a:r>
            <a:r>
              <a:rPr lang="en-US" sz="2000" b="0" i="0" dirty="0" err="1">
                <a:effectLst/>
              </a:rPr>
              <a:t>realizaría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por</a:t>
            </a:r>
            <a:r>
              <a:rPr lang="en-US" sz="2000" b="0" i="0" dirty="0">
                <a:effectLst/>
              </a:rPr>
              <a:t> medio de la </a:t>
            </a:r>
            <a:r>
              <a:rPr lang="en-US" sz="2000" b="0" i="0" dirty="0" err="1">
                <a:effectLst/>
              </a:rPr>
              <a:t>línea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selección</a:t>
            </a:r>
            <a:r>
              <a:rPr lang="en-US" sz="2000" b="0" i="0" dirty="0">
                <a:effectLst/>
              </a:rPr>
              <a:t>, de </a:t>
            </a:r>
            <a:r>
              <a:rPr lang="en-US" sz="2000" b="0" i="0" dirty="0" err="1">
                <a:effectLst/>
              </a:rPr>
              <a:t>tal</a:t>
            </a:r>
            <a:r>
              <a:rPr lang="en-US" sz="2000" b="0" i="0" dirty="0">
                <a:effectLst/>
              </a:rPr>
              <a:t> modo que las </a:t>
            </a:r>
            <a:r>
              <a:rPr lang="en-US" sz="2000" b="0" i="0" dirty="0" err="1">
                <a:effectLst/>
              </a:rPr>
              <a:t>señales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presentes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en</a:t>
            </a:r>
            <a:r>
              <a:rPr lang="en-US" sz="2000" b="0" i="0" dirty="0">
                <a:effectLst/>
              </a:rPr>
              <a:t> las entradas </a:t>
            </a:r>
            <a:r>
              <a:rPr lang="en-US" sz="2000" b="0" i="0" dirty="0" err="1">
                <a:effectLst/>
              </a:rPr>
              <a:t>aparecerán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en</a:t>
            </a:r>
            <a:r>
              <a:rPr lang="en-US" sz="2000" b="0" i="0" dirty="0">
                <a:effectLst/>
              </a:rPr>
              <a:t> la </a:t>
            </a:r>
            <a:r>
              <a:rPr lang="en-US" sz="2000" b="0" i="0" dirty="0" err="1">
                <a:effectLst/>
              </a:rPr>
              <a:t>salida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el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orden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indicado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por</a:t>
            </a:r>
            <a:r>
              <a:rPr lang="en-US" sz="2000" b="0" i="0" dirty="0">
                <a:effectLst/>
              </a:rPr>
              <a:t> la </a:t>
            </a:r>
            <a:r>
              <a:rPr lang="en-US" sz="2000" b="0" i="0" dirty="0" err="1">
                <a:effectLst/>
              </a:rPr>
              <a:t>línea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selección</a:t>
            </a:r>
            <a:r>
              <a:rPr lang="en-US" sz="2000" b="0" i="0" dirty="0">
                <a:effectLst/>
              </a:rPr>
              <a:t>; es </a:t>
            </a:r>
            <a:r>
              <a:rPr lang="en-US" sz="2000" b="0" i="0" dirty="0" err="1">
                <a:effectLst/>
              </a:rPr>
              <a:t>decir</a:t>
            </a:r>
            <a:r>
              <a:rPr lang="en-US" sz="2000" b="0" i="0" dirty="0">
                <a:effectLst/>
              </a:rPr>
              <a:t>, un multiplexor </a:t>
            </a:r>
            <a:r>
              <a:rPr lang="en-US" sz="2000" b="0" i="0" dirty="0" err="1">
                <a:effectLst/>
              </a:rPr>
              <a:t>permite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el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envío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por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una</a:t>
            </a:r>
            <a:r>
              <a:rPr lang="en-US" sz="2000" b="0" i="0" dirty="0">
                <a:effectLst/>
              </a:rPr>
              <a:t> sola </a:t>
            </a:r>
            <a:r>
              <a:rPr lang="en-US" sz="2000" b="0" i="0" dirty="0" err="1">
                <a:effectLst/>
              </a:rPr>
              <a:t>línea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los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datos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presentes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varias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líneas</a:t>
            </a:r>
            <a:r>
              <a:rPr lang="en-US" sz="2000" b="0" i="0" dirty="0">
                <a:effectLst/>
              </a:rPr>
              <a:t>.</a:t>
            </a:r>
            <a:endParaRPr lang="en-US" sz="2000" dirty="0"/>
          </a:p>
        </p:txBody>
      </p:sp>
      <p:pic>
        <p:nvPicPr>
          <p:cNvPr id="9218" name="Picture 2" descr="Qué es un Multiplexor y Demultiplexor: Tipos y Diferencias">
            <a:extLst>
              <a:ext uri="{FF2B5EF4-FFF2-40B4-BE49-F238E27FC236}">
                <a16:creationId xmlns:a16="http://schemas.microsoft.com/office/drawing/2014/main" id="{B0DE9DCB-D1C1-1A89-4FAB-9CC81695BB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8"/>
          <a:stretch/>
        </p:blipFill>
        <p:spPr bwMode="auto">
          <a:xfrm>
            <a:off x="8370276" y="2754821"/>
            <a:ext cx="2168710" cy="181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024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48728A-6264-7566-6760-D81B202B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Multiplexor:</a:t>
            </a:r>
          </a:p>
        </p:txBody>
      </p:sp>
      <p:pic>
        <p:nvPicPr>
          <p:cNvPr id="4" name="Picture 2" descr="Qué es un Multiplexor y Demultiplexor: Tipos y Diferencias">
            <a:extLst>
              <a:ext uri="{FF2B5EF4-FFF2-40B4-BE49-F238E27FC236}">
                <a16:creationId xmlns:a16="http://schemas.microsoft.com/office/drawing/2014/main" id="{CC2D77D4-9CB4-AF98-2840-B8E98C8683F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225" y="2025979"/>
            <a:ext cx="11327549" cy="43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788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A8B04F-9BE1-11E7-1637-7BFC2DC0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>
            <a:normAutofit/>
          </a:bodyPr>
          <a:lstStyle/>
          <a:p>
            <a:r>
              <a:rPr lang="es-CL" sz="4000" dirty="0"/>
              <a:t>Demultiplexor: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C5EC6-5C62-0EF3-0B6A-C8283358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235490" cy="3773010"/>
          </a:xfrm>
        </p:spPr>
        <p:txBody>
          <a:bodyPr>
            <a:normAutofit/>
          </a:bodyPr>
          <a:lstStyle/>
          <a:p>
            <a:endParaRPr lang="es-CL" sz="2000"/>
          </a:p>
        </p:txBody>
      </p:sp>
      <p:pic>
        <p:nvPicPr>
          <p:cNvPr id="4" name="Picture 4" descr="Demultiplexores - Tecnology and More">
            <a:extLst>
              <a:ext uri="{FF2B5EF4-FFF2-40B4-BE49-F238E27FC236}">
                <a16:creationId xmlns:a16="http://schemas.microsoft.com/office/drawing/2014/main" id="{5D30FB50-058E-1CC3-79AC-EEC3ED3FE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1741" y="484632"/>
            <a:ext cx="3324758" cy="27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04132C-9FAB-A708-100C-2AA72776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741" y="3546125"/>
            <a:ext cx="4684864" cy="25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66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6F57881-66FF-D6BD-0310-009DADB0ADD3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C9918C5-BB0D-2225-1CBA-F3AD4913D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67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9106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53DB5D-0A37-4498-852C-604ADD855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959" y="-1"/>
            <a:ext cx="467004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2B46D5E-7F74-4741-9FF9-3E105C957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512234" y="-512235"/>
            <a:ext cx="6858001" cy="7882470"/>
          </a:xfrm>
          <a:custGeom>
            <a:avLst/>
            <a:gdLst>
              <a:gd name="connsiteX0" fmla="*/ 0 w 6858001"/>
              <a:gd name="connsiteY0" fmla="*/ 0 h 7882470"/>
              <a:gd name="connsiteX1" fmla="*/ 0 w 6858001"/>
              <a:gd name="connsiteY1" fmla="*/ 1067477 h 7882470"/>
              <a:gd name="connsiteX2" fmla="*/ 0 w 6858001"/>
              <a:gd name="connsiteY2" fmla="*/ 2201779 h 7882470"/>
              <a:gd name="connsiteX3" fmla="*/ 0 w 6858001"/>
              <a:gd name="connsiteY3" fmla="*/ 7552944 h 7882470"/>
              <a:gd name="connsiteX4" fmla="*/ 1 w 6858001"/>
              <a:gd name="connsiteY4" fmla="*/ 7552944 h 7882470"/>
              <a:gd name="connsiteX5" fmla="*/ 1 w 6858001"/>
              <a:gd name="connsiteY5" fmla="*/ 7584020 h 7882470"/>
              <a:gd name="connsiteX6" fmla="*/ 1228295 w 6858001"/>
              <a:gd name="connsiteY6" fmla="*/ 7584020 h 7882470"/>
              <a:gd name="connsiteX7" fmla="*/ 1609295 w 6858001"/>
              <a:gd name="connsiteY7" fmla="*/ 7869770 h 7882470"/>
              <a:gd name="connsiteX8" fmla="*/ 1617762 w 6858001"/>
              <a:gd name="connsiteY8" fmla="*/ 7872945 h 7882470"/>
              <a:gd name="connsiteX9" fmla="*/ 1630461 w 6858001"/>
              <a:gd name="connsiteY9" fmla="*/ 7877708 h 7882470"/>
              <a:gd name="connsiteX10" fmla="*/ 1643162 w 6858001"/>
              <a:gd name="connsiteY10" fmla="*/ 7882470 h 7882470"/>
              <a:gd name="connsiteX11" fmla="*/ 1653745 w 6858001"/>
              <a:gd name="connsiteY11" fmla="*/ 7882470 h 7882470"/>
              <a:gd name="connsiteX12" fmla="*/ 1666445 w 6858001"/>
              <a:gd name="connsiteY12" fmla="*/ 7882470 h 7882470"/>
              <a:gd name="connsiteX13" fmla="*/ 1677028 w 6858001"/>
              <a:gd name="connsiteY13" fmla="*/ 7877708 h 7882470"/>
              <a:gd name="connsiteX14" fmla="*/ 1689728 w 6858001"/>
              <a:gd name="connsiteY14" fmla="*/ 7872945 h 7882470"/>
              <a:gd name="connsiteX15" fmla="*/ 1698195 w 6858001"/>
              <a:gd name="connsiteY15" fmla="*/ 7869770 h 7882470"/>
              <a:gd name="connsiteX16" fmla="*/ 2079195 w 6858001"/>
              <a:gd name="connsiteY16" fmla="*/ 7584020 h 7882470"/>
              <a:gd name="connsiteX17" fmla="*/ 6858001 w 6858001"/>
              <a:gd name="connsiteY17" fmla="*/ 7584020 h 7882470"/>
              <a:gd name="connsiteX18" fmla="*/ 6858001 w 6858001"/>
              <a:gd name="connsiteY18" fmla="*/ 5696482 h 7882470"/>
              <a:gd name="connsiteX19" fmla="*/ 6858000 w 6858001"/>
              <a:gd name="connsiteY19" fmla="*/ 5696482 h 7882470"/>
              <a:gd name="connsiteX20" fmla="*/ 6858000 w 6858001"/>
              <a:gd name="connsiteY20" fmla="*/ 2201779 h 7882470"/>
              <a:gd name="connsiteX21" fmla="*/ 6858000 w 6858001"/>
              <a:gd name="connsiteY21" fmla="*/ 1067477 h 7882470"/>
              <a:gd name="connsiteX22" fmla="*/ 6858000 w 6858001"/>
              <a:gd name="connsiteY22" fmla="*/ 0 h 78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1" h="7882470">
                <a:moveTo>
                  <a:pt x="0" y="0"/>
                </a:moveTo>
                <a:lnTo>
                  <a:pt x="0" y="1067477"/>
                </a:lnTo>
                <a:lnTo>
                  <a:pt x="0" y="2201779"/>
                </a:lnTo>
                <a:lnTo>
                  <a:pt x="0" y="7552944"/>
                </a:lnTo>
                <a:lnTo>
                  <a:pt x="1" y="7552944"/>
                </a:lnTo>
                <a:lnTo>
                  <a:pt x="1" y="7584020"/>
                </a:lnTo>
                <a:lnTo>
                  <a:pt x="1228295" y="7584020"/>
                </a:lnTo>
                <a:lnTo>
                  <a:pt x="1609295" y="7869770"/>
                </a:lnTo>
                <a:lnTo>
                  <a:pt x="1617762" y="7872945"/>
                </a:lnTo>
                <a:lnTo>
                  <a:pt x="1630461" y="7877708"/>
                </a:lnTo>
                <a:lnTo>
                  <a:pt x="1643162" y="7882470"/>
                </a:lnTo>
                <a:lnTo>
                  <a:pt x="1653745" y="7882470"/>
                </a:lnTo>
                <a:lnTo>
                  <a:pt x="1666445" y="7882470"/>
                </a:lnTo>
                <a:lnTo>
                  <a:pt x="1677028" y="7877708"/>
                </a:lnTo>
                <a:lnTo>
                  <a:pt x="1689728" y="7872945"/>
                </a:lnTo>
                <a:lnTo>
                  <a:pt x="1698195" y="7869770"/>
                </a:lnTo>
                <a:lnTo>
                  <a:pt x="2079195" y="7584020"/>
                </a:lnTo>
                <a:lnTo>
                  <a:pt x="6858001" y="7584020"/>
                </a:lnTo>
                <a:lnTo>
                  <a:pt x="6858001" y="5696482"/>
                </a:lnTo>
                <a:lnTo>
                  <a:pt x="6858000" y="5696482"/>
                </a:lnTo>
                <a:lnTo>
                  <a:pt x="6858000" y="2201779"/>
                </a:lnTo>
                <a:lnTo>
                  <a:pt x="6858000" y="1067477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6="http://schemas.microsoft.com/office/drawing/2014/main" xmlns:a14="http://schemas.microsoft.com/office/drawing/2010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3FA227D-7535-8A76-0E7F-7BF509C2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77" y="885717"/>
            <a:ext cx="5944308" cy="15594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Bit: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49CD8CF-72B6-34F2-5955-6BE4390BA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2985" y="2700810"/>
            <a:ext cx="5924099" cy="32714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0" i="0">
                <a:effectLst/>
              </a:rPr>
              <a:t>Bit es la abreviación de </a:t>
            </a:r>
            <a:r>
              <a:rPr lang="en-US" sz="2400" b="1" i="0">
                <a:effectLst/>
              </a:rPr>
              <a:t>Binary Digit</a:t>
            </a:r>
            <a:r>
              <a:rPr lang="en-US" sz="2400" b="0" i="0">
                <a:effectLst/>
              </a:rPr>
              <a:t> (digito binario). </a:t>
            </a:r>
          </a:p>
          <a:p>
            <a:r>
              <a:rPr lang="en-US" sz="2400" b="0" i="0">
                <a:effectLst/>
              </a:rPr>
              <a:t>En términos técnicos es la unidad mínima de información de una computadora.</a:t>
            </a:r>
            <a:endParaRPr lang="en-US" sz="2400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B97A76A2-B7F2-4D75-AB9E-71FB74882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3639118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8CBB5B4-7C95-6D63-79BC-A2B1D7D90F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03606" y="2060398"/>
            <a:ext cx="2735071" cy="143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2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24E58B-7C33-C7B4-DDFF-1D216A15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Bit: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A97F4D-314B-F3A9-6522-D03CF83FC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>
                <a:effectLst/>
              </a:rPr>
              <a:t>Con ello, podemos mostrar dos valores cuales quiera, como:</a:t>
            </a:r>
          </a:p>
          <a:p>
            <a:pPr lvl="1"/>
            <a:r>
              <a:rPr lang="en-US" sz="2000" b="0" i="0">
                <a:effectLst/>
              </a:rPr>
              <a:t>verdadero o falso</a:t>
            </a:r>
          </a:p>
          <a:p>
            <a:pPr lvl="1"/>
            <a:r>
              <a:rPr lang="en-US" sz="2000" b="0" i="0">
                <a:effectLst/>
              </a:rPr>
              <a:t>abierto o cerrado</a:t>
            </a:r>
          </a:p>
          <a:p>
            <a:pPr lvl="1"/>
            <a:r>
              <a:rPr lang="en-US" sz="2000" b="0" i="0">
                <a:effectLst/>
              </a:rPr>
              <a:t>blanco o negro</a:t>
            </a:r>
          </a:p>
          <a:p>
            <a:pPr lvl="1"/>
            <a:r>
              <a:rPr lang="en-US" sz="2000" b="0" i="0">
                <a:effectLst/>
              </a:rPr>
              <a:t>norte o sur</a:t>
            </a:r>
          </a:p>
          <a:p>
            <a:pPr lvl="1"/>
            <a:r>
              <a:rPr lang="en-US" sz="2000" b="0" i="0">
                <a:effectLst/>
              </a:rPr>
              <a:t>masculino o femenino</a:t>
            </a:r>
          </a:p>
          <a:p>
            <a:pPr lvl="1"/>
            <a:r>
              <a:rPr lang="en-US" sz="2000" b="0" i="0">
                <a:effectLst/>
              </a:rPr>
              <a:t>amarillo o azul</a:t>
            </a:r>
          </a:p>
          <a:p>
            <a:pPr lvl="1"/>
            <a:r>
              <a:rPr lang="en-US" sz="2000" b="0" i="0">
                <a:effectLst/>
              </a:rPr>
              <a:t>un nervio estimulado o un nervio inhibido.</a:t>
            </a:r>
            <a:endParaRPr lang="en-US" sz="20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3A8660-CC5A-F81B-C315-A3509362A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2750" y="809817"/>
            <a:ext cx="2012131" cy="27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4. DISPOSITIVOS DE ALMACENAMIENTO">
            <a:extLst>
              <a:ext uri="{FF2B5EF4-FFF2-40B4-BE49-F238E27FC236}">
                <a16:creationId xmlns:a16="http://schemas.microsoft.com/office/drawing/2014/main" id="{EE6A18C1-7D0E-3429-9F33-ECDD7B41E7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990" y="4390266"/>
            <a:ext cx="2220733" cy="185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77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68A7AC-0AF6-4D46-5142-233A1724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Byte: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F1CE85-3B30-E7C3-171E-02B6F649B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unidad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básica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almacenamiento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generalmente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equivalente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ocho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bits (01010101),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tamaño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byte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caracteres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se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defina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47639A7-A182-B101-324E-71973243E8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10716" y="1199806"/>
            <a:ext cx="6596652" cy="430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8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668A6A-C32B-834E-4044-D102C10C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Nibble: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A2AD2E-DC8D-B5FA-960B-2A8FD683D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>
                <a:effectLst/>
              </a:rPr>
              <a:t>El término “nibble” viene del verbo inglés </a:t>
            </a:r>
            <a:r>
              <a:rPr lang="en-US" sz="2000" b="0" i="1">
                <a:effectLst/>
              </a:rPr>
              <a:t>to nibble</a:t>
            </a:r>
            <a:r>
              <a:rPr lang="en-US" sz="2000" b="0" i="0">
                <a:effectLst/>
              </a:rPr>
              <a:t>, que traducido significa “mordisquear”. También puedes encontrarlo escrito raramente como “nybble” o “nyble”, si bien en este caso se hace referencia a la unidad “byte”. Un nibble es la </a:t>
            </a:r>
            <a:r>
              <a:rPr lang="en-US" sz="2000" b="1" i="0">
                <a:effectLst/>
              </a:rPr>
              <a:t>segunda unidad de información más pequeña</a:t>
            </a:r>
            <a:r>
              <a:rPr lang="en-US" sz="2000" b="0" i="0">
                <a:effectLst/>
              </a:rPr>
              <a:t> de transmisión y almacenamiento de datos. Para ser más precisos, un nibble corresponde a la mitad de un byte y, por tanto, a </a:t>
            </a:r>
            <a:r>
              <a:rPr lang="en-US" sz="2000" b="1" i="0">
                <a:effectLst/>
              </a:rPr>
              <a:t>cuatro bits</a:t>
            </a:r>
            <a:r>
              <a:rPr lang="en-US" sz="2000" b="0" i="0">
                <a:effectLst/>
              </a:rPr>
              <a:t>.</a:t>
            </a:r>
            <a:endParaRPr lang="en-US" sz="200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E792426-088E-74C2-212A-70DE3FA1B7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7734" y="3323617"/>
            <a:ext cx="4935970" cy="17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81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26CF2A-09D3-E83C-7621-D847235B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Unidades de medida de almacenamiento: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Tecnología e Informática I.E. Integrada Montelibano: Unidades de Medidas">
            <a:extLst>
              <a:ext uri="{FF2B5EF4-FFF2-40B4-BE49-F238E27FC236}">
                <a16:creationId xmlns:a16="http://schemas.microsoft.com/office/drawing/2014/main" id="{84A02EB1-FDB4-92D1-C828-AB6438C1FD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1"/>
          <a:stretch/>
        </p:blipFill>
        <p:spPr bwMode="auto">
          <a:xfrm>
            <a:off x="892976" y="2427541"/>
            <a:ext cx="10350948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03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5D571C-81AF-0183-C4D0-00A020A0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Cantidad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Bit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226455-5A5A-E76D-D1BD-5E370424C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12288"/>
            <a:ext cx="6780700" cy="38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8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8F909C-1DBA-22D1-B51B-F9BBC634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Cantidad de bit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BF9A440-BEFC-6FB2-0E89-4CE6D732A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10578"/>
            <a:ext cx="6780700" cy="40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40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340</Words>
  <Application>Microsoft Office PowerPoint</Application>
  <PresentationFormat>Panorámica</PresentationFormat>
  <Paragraphs>40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Plataformas TI I</vt:lpstr>
      <vt:lpstr>Presentación de PowerPoint</vt:lpstr>
      <vt:lpstr>Bit:</vt:lpstr>
      <vt:lpstr>Bit:</vt:lpstr>
      <vt:lpstr>Byte:</vt:lpstr>
      <vt:lpstr>Nibble:</vt:lpstr>
      <vt:lpstr>Unidades de medida de almacenamiento:</vt:lpstr>
      <vt:lpstr>Cantidad de Bit</vt:lpstr>
      <vt:lpstr>Cantidad de bit</vt:lpstr>
      <vt:lpstr>Aplicaciones:</vt:lpstr>
      <vt:lpstr>Compuertas lógicas:</vt:lpstr>
      <vt:lpstr>Compuerta logica AND</vt:lpstr>
      <vt:lpstr>Compuertas lógicas:</vt:lpstr>
      <vt:lpstr>Funciones lógicas básicas:</vt:lpstr>
      <vt:lpstr>Ejemplo:</vt:lpstr>
      <vt:lpstr>Ejemplo:</vt:lpstr>
      <vt:lpstr>Multiplexores</vt:lpstr>
      <vt:lpstr>Multiplexor:</vt:lpstr>
      <vt:lpstr>Demultiplexor: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Plataformas TI I</dc:title>
  <dc:creator>Claudia Contreras</dc:creator>
  <cp:lastModifiedBy>Claudia Contreras</cp:lastModifiedBy>
  <cp:revision>4</cp:revision>
  <dcterms:created xsi:type="dcterms:W3CDTF">2022-08-21T17:14:17Z</dcterms:created>
  <dcterms:modified xsi:type="dcterms:W3CDTF">2022-08-24T11:53:49Z</dcterms:modified>
</cp:coreProperties>
</file>