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899" r:id="rId2"/>
  </p:sldMasterIdLst>
  <p:notesMasterIdLst>
    <p:notesMasterId r:id="rId64"/>
  </p:notesMasterIdLst>
  <p:sldIdLst>
    <p:sldId id="256" r:id="rId3"/>
    <p:sldId id="347" r:id="rId4"/>
    <p:sldId id="257" r:id="rId5"/>
    <p:sldId id="258" r:id="rId6"/>
    <p:sldId id="265" r:id="rId7"/>
    <p:sldId id="266" r:id="rId8"/>
    <p:sldId id="268" r:id="rId9"/>
    <p:sldId id="267" r:id="rId10"/>
    <p:sldId id="270" r:id="rId11"/>
    <p:sldId id="269" r:id="rId12"/>
    <p:sldId id="271" r:id="rId13"/>
    <p:sldId id="272" r:id="rId14"/>
    <p:sldId id="273" r:id="rId15"/>
    <p:sldId id="274" r:id="rId16"/>
    <p:sldId id="275" r:id="rId17"/>
    <p:sldId id="276" r:id="rId18"/>
    <p:sldId id="280" r:id="rId19"/>
    <p:sldId id="281" r:id="rId20"/>
    <p:sldId id="279" r:id="rId21"/>
    <p:sldId id="348" r:id="rId22"/>
    <p:sldId id="349" r:id="rId23"/>
    <p:sldId id="277" r:id="rId24"/>
    <p:sldId id="342" r:id="rId25"/>
    <p:sldId id="343" r:id="rId26"/>
    <p:sldId id="278" r:id="rId27"/>
    <p:sldId id="344" r:id="rId28"/>
    <p:sldId id="358" r:id="rId29"/>
    <p:sldId id="359" r:id="rId30"/>
    <p:sldId id="360" r:id="rId31"/>
    <p:sldId id="361" r:id="rId32"/>
    <p:sldId id="362" r:id="rId33"/>
    <p:sldId id="363" r:id="rId34"/>
    <p:sldId id="300" r:id="rId35"/>
    <p:sldId id="340" r:id="rId36"/>
    <p:sldId id="341" r:id="rId37"/>
    <p:sldId id="345" r:id="rId38"/>
    <p:sldId id="299" r:id="rId39"/>
    <p:sldId id="350" r:id="rId40"/>
    <p:sldId id="302" r:id="rId41"/>
    <p:sldId id="351" r:id="rId42"/>
    <p:sldId id="304" r:id="rId43"/>
    <p:sldId id="305" r:id="rId44"/>
    <p:sldId id="306" r:id="rId45"/>
    <p:sldId id="307" r:id="rId46"/>
    <p:sldId id="308" r:id="rId47"/>
    <p:sldId id="309" r:id="rId48"/>
    <p:sldId id="352" r:id="rId49"/>
    <p:sldId id="353" r:id="rId50"/>
    <p:sldId id="346" r:id="rId51"/>
    <p:sldId id="310" r:id="rId52"/>
    <p:sldId id="312" r:id="rId53"/>
    <p:sldId id="354" r:id="rId54"/>
    <p:sldId id="355" r:id="rId55"/>
    <p:sldId id="311" r:id="rId56"/>
    <p:sldId id="313" r:id="rId57"/>
    <p:sldId id="314" r:id="rId58"/>
    <p:sldId id="356" r:id="rId59"/>
    <p:sldId id="315" r:id="rId60"/>
    <p:sldId id="316" r:id="rId61"/>
    <p:sldId id="318" r:id="rId62"/>
    <p:sldId id="319" r:id="rId63"/>
  </p:sldIdLst>
  <p:sldSz cx="9144000" cy="5143500" type="screen16x9"/>
  <p:notesSz cx="6858000" cy="9144000"/>
  <p:defaultTextStyle>
    <a:defPPr>
      <a:defRPr lang="es-A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87426" autoAdjust="0"/>
  </p:normalViewPr>
  <p:slideViewPr>
    <p:cSldViewPr>
      <p:cViewPr varScale="1">
        <p:scale>
          <a:sx n="80" d="100"/>
          <a:sy n="80" d="100"/>
        </p:scale>
        <p:origin x="1014" y="84"/>
      </p:cViewPr>
      <p:guideLst>
        <p:guide orient="horz" pos="1620"/>
        <p:guide pos="2880"/>
      </p:guideLst>
    </p:cSldViewPr>
  </p:slideViewPr>
  <p:outlineViewPr>
    <p:cViewPr>
      <p:scale>
        <a:sx n="33" d="100"/>
        <a:sy n="33" d="100"/>
      </p:scale>
      <p:origin x="36" y="5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s-E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537C2741-6C1C-4477-A8EB-5331D9A4376E}" type="datetimeFigureOut">
              <a:rPr lang="es-ES"/>
              <a:pPr>
                <a:defRPr/>
              </a:pPr>
              <a:t>01/09/2022</a:t>
            </a:fld>
            <a:endParaRPr lang="es-E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pPr lvl="0"/>
            <a:endParaRPr lang="es-E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D77B79A-944F-4B14-88D8-D54AC8983F3B}" type="slidenum">
              <a:rPr lang="es-ES" altLang="es-CL"/>
              <a:pPr>
                <a:defRPr/>
              </a:pPr>
              <a:t>‹Nº›</a:t>
            </a:fld>
            <a:endParaRPr lang="es-ES" altLang="es-CL"/>
          </a:p>
        </p:txBody>
      </p:sp>
    </p:spTree>
    <p:extLst>
      <p:ext uri="{BB962C8B-B14F-4D97-AF65-F5344CB8AC3E}">
        <p14:creationId xmlns:p14="http://schemas.microsoft.com/office/powerpoint/2010/main" val="1352999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es-ES" sz="1200" kern="1200">
        <a:solidFill>
          <a:schemeClr val="tx1"/>
        </a:solidFill>
        <a:latin typeface="+mn-lt"/>
        <a:ea typeface="+mn-ea"/>
        <a:cs typeface="+mn-cs"/>
      </a:defRPr>
    </a:lvl1pPr>
    <a:lvl2pPr marL="457200" algn="l" rtl="0" eaLnBrk="0" fontAlgn="base" hangingPunct="0">
      <a:spcBef>
        <a:spcPct val="30000"/>
      </a:spcBef>
      <a:spcAft>
        <a:spcPct val="0"/>
      </a:spcAft>
      <a:defRPr lang="es-ES" sz="1200" kern="1200">
        <a:solidFill>
          <a:schemeClr val="tx1"/>
        </a:solidFill>
        <a:latin typeface="+mn-lt"/>
        <a:ea typeface="+mn-ea"/>
        <a:cs typeface="+mn-cs"/>
      </a:defRPr>
    </a:lvl2pPr>
    <a:lvl3pPr marL="914400" algn="l" rtl="0" eaLnBrk="0" fontAlgn="base" hangingPunct="0">
      <a:spcBef>
        <a:spcPct val="30000"/>
      </a:spcBef>
      <a:spcAft>
        <a:spcPct val="0"/>
      </a:spcAft>
      <a:defRPr lang="es-ES" sz="1200" kern="1200">
        <a:solidFill>
          <a:schemeClr val="tx1"/>
        </a:solidFill>
        <a:latin typeface="+mn-lt"/>
        <a:ea typeface="+mn-ea"/>
        <a:cs typeface="+mn-cs"/>
      </a:defRPr>
    </a:lvl3pPr>
    <a:lvl4pPr marL="1371600" algn="l" rtl="0" eaLnBrk="0" fontAlgn="base" hangingPunct="0">
      <a:spcBef>
        <a:spcPct val="30000"/>
      </a:spcBef>
      <a:spcAft>
        <a:spcPct val="0"/>
      </a:spcAft>
      <a:defRPr lang="es-ES" sz="1200" kern="1200">
        <a:solidFill>
          <a:schemeClr val="tx1"/>
        </a:solidFill>
        <a:latin typeface="+mn-lt"/>
        <a:ea typeface="+mn-ea"/>
        <a:cs typeface="+mn-cs"/>
      </a:defRPr>
    </a:lvl4pPr>
    <a:lvl5pPr marL="1828800" algn="l" rtl="0" eaLnBrk="0" fontAlgn="base" hangingPunct="0">
      <a:spcBef>
        <a:spcPct val="30000"/>
      </a:spcBef>
      <a:spcAft>
        <a:spcPct val="0"/>
      </a:spcAft>
      <a:defRPr lang="es-ES" sz="1200" kern="1200">
        <a:solidFill>
          <a:schemeClr val="tx1"/>
        </a:solidFill>
        <a:latin typeface="+mn-lt"/>
        <a:ea typeface="+mn-ea"/>
        <a:cs typeface="+mn-cs"/>
      </a:defRPr>
    </a:lvl5pPr>
    <a:lvl6pPr marL="2286000" algn="l" rtl="0" latinLnBrk="0">
      <a:defRPr lang="es-ES" sz="1200" kern="1200">
        <a:solidFill>
          <a:schemeClr val="tx1"/>
        </a:solidFill>
        <a:latin typeface="+mn-lt"/>
        <a:ea typeface="+mn-ea"/>
        <a:cs typeface="+mn-cs"/>
      </a:defRPr>
    </a:lvl6pPr>
    <a:lvl7pPr marL="2743200" algn="l" rtl="0" latinLnBrk="0">
      <a:defRPr lang="es-ES" sz="1200" kern="1200">
        <a:solidFill>
          <a:schemeClr val="tx1"/>
        </a:solidFill>
        <a:latin typeface="+mn-lt"/>
        <a:ea typeface="+mn-ea"/>
        <a:cs typeface="+mn-cs"/>
      </a:defRPr>
    </a:lvl7pPr>
    <a:lvl8pPr marL="3200400" algn="l" rtl="0" latinLnBrk="0">
      <a:defRPr lang="es-ES" sz="1200" kern="1200">
        <a:solidFill>
          <a:schemeClr val="tx1"/>
        </a:solidFill>
        <a:latin typeface="+mn-lt"/>
        <a:ea typeface="+mn-ea"/>
        <a:cs typeface="+mn-cs"/>
      </a:defRPr>
    </a:lvl8pPr>
    <a:lvl9pPr marL="3657600" algn="l" rtl="0" latinLnBrk="0">
      <a:defRPr lang="es-ES"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s.wikipedia.org/wiki/Servidores" TargetMode="External"/><Relationship Id="rId3" Type="http://schemas.openxmlformats.org/officeDocument/2006/relationships/hyperlink" Target="https://es.wikipedia.org/wiki/SDR_SDRAM" TargetMode="External"/><Relationship Id="rId7" Type="http://schemas.openxmlformats.org/officeDocument/2006/relationships/hyperlink" Target="https://es.wikipedia.org/wiki/DDR4_SDRAM"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s.wikipedia.org/wiki/DDR3_SDRAM" TargetMode="External"/><Relationship Id="rId5" Type="http://schemas.openxmlformats.org/officeDocument/2006/relationships/hyperlink" Target="https://es.wikipedia.org/wiki/DDR2_SDRAM" TargetMode="External"/><Relationship Id="rId4" Type="http://schemas.openxmlformats.org/officeDocument/2006/relationships/hyperlink" Target="https://es.wikipedia.org/wiki/DDR_SDRAM" TargetMode="External"/><Relationship Id="rId9" Type="http://schemas.openxmlformats.org/officeDocument/2006/relationships/hyperlink" Target="https://es.wikipedia.org/wiki/Estaciones_de_trabajo"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11268"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451FA4-A065-4F9E-A155-0BCEDD9EE432}" type="slidenum">
              <a:rPr lang="es-ES" altLang="es-CL"/>
              <a:pPr>
                <a:spcBef>
                  <a:spcPct val="0"/>
                </a:spcBef>
              </a:pPr>
              <a:t>1</a:t>
            </a:fld>
            <a:endParaRPr lang="es-ES" altLang="es-CL"/>
          </a:p>
        </p:txBody>
      </p:sp>
    </p:spTree>
    <p:extLst>
      <p:ext uri="{BB962C8B-B14F-4D97-AF65-F5344CB8AC3E}">
        <p14:creationId xmlns:p14="http://schemas.microsoft.com/office/powerpoint/2010/main" val="2232924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29700"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B2DBC9-E676-405F-B365-4B12CDFA8BA6}" type="slidenum">
              <a:rPr lang="es-ES" altLang="es-CL"/>
              <a:pPr>
                <a:spcBef>
                  <a:spcPct val="0"/>
                </a:spcBef>
              </a:pPr>
              <a:t>11</a:t>
            </a:fld>
            <a:endParaRPr lang="es-ES" altLang="es-CL"/>
          </a:p>
        </p:txBody>
      </p:sp>
    </p:spTree>
    <p:extLst>
      <p:ext uri="{BB962C8B-B14F-4D97-AF65-F5344CB8AC3E}">
        <p14:creationId xmlns:p14="http://schemas.microsoft.com/office/powerpoint/2010/main" val="307814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47500" lnSpcReduction="20000"/>
          </a:bodyPr>
          <a:lstStyle/>
          <a:p>
            <a:pPr eaLnBrk="1" hangingPunct="1">
              <a:spcBef>
                <a:spcPct val="0"/>
              </a:spcBef>
            </a:pPr>
            <a:r>
              <a:rPr lang="es-CL" altLang="es-CL" dirty="0"/>
              <a:t>La Diferencia Entre EEPROM Y EPROM</a:t>
            </a:r>
          </a:p>
          <a:p>
            <a:pPr eaLnBrk="1" hangingPunct="1">
              <a:spcBef>
                <a:spcPct val="0"/>
              </a:spcBef>
            </a:pPr>
            <a:r>
              <a:rPr lang="es-CL" altLang="es-CL" dirty="0" err="1"/>
              <a:t>Difference</a:t>
            </a:r>
            <a:r>
              <a:rPr lang="es-CL" altLang="es-CL" dirty="0"/>
              <a:t> </a:t>
            </a:r>
            <a:r>
              <a:rPr lang="es-CL" altLang="es-CL" dirty="0" err="1"/>
              <a:t>BetweenLa</a:t>
            </a:r>
            <a:r>
              <a:rPr lang="es-CL" altLang="es-CL" dirty="0"/>
              <a:t> EPROM (Memoria de Solo Lectura Borrable Programable) fue un gran invento que permite a los programadores de hardware realizar cambios en su código sin necesidad de comprar nuevos chips. La tecnología que precedió a EPROM no permitía que los datos fueran cambiados, lo que significa que si tendría que comprar otro. Esa es la razón, por lo qué ganó popularidad bastante rápido entre los fabricantes de hardware y aficionados. La EPROMS les permite, que puedan implementar plenamente su programa en el chip, probarlo y una vez que se encuentran errores poder borrar la EPROM, luego volver a cargar una versión modificada para pruebas posteriores. </a:t>
            </a:r>
          </a:p>
          <a:p>
            <a:pPr eaLnBrk="1" hangingPunct="1">
              <a:spcBef>
                <a:spcPct val="0"/>
              </a:spcBef>
            </a:pPr>
            <a:r>
              <a:rPr lang="es-CL" altLang="es-CL" dirty="0"/>
              <a:t>La eliminación de datos se realiza mediante la exposición en una pequeña ventana, en la parte superior, a la luz ultravioleta. Luz UV (Luz Ultravioleta) puede incluso encontrarse en la luz solar, por eso que la ventana de la EPROM, está normalmente cubierta para evitar la exposición accidental debido a las fuentes de luz. Aunque la EPROM fue un gran avance en la tecnología, el método de eliminación dejó todavía a algunas personas esperando por más. El exponer la ventana a la luz durante un período de tiempo, significa que tendrá que quitar el chip y no sería utilizable hasta que los datos sean totalmente borrados. Tampoco existe alguna posibilidad, de al final poder reemplazar  los datos,  por el usuario, a menos que el usuario la ponga nuevamente. </a:t>
            </a:r>
          </a:p>
          <a:p>
            <a:pPr eaLnBrk="1" hangingPunct="1">
              <a:spcBef>
                <a:spcPct val="0"/>
              </a:spcBef>
            </a:pPr>
            <a:r>
              <a:rPr lang="es-CL" altLang="es-CL" dirty="0"/>
              <a:t>Estos problemas llevaron al desarrollo de una versión de EPROM que es mucho más fácil de usar, la EEPROM o Memoria de Solo Lectura Eléctricamente Borrable y Programable. La única diferencia entre ambas, es que puede borrar una EEPROM con electricidad. Aunque podría parecer ser una diferencia muy pequeña, dio como resultado, cambios importantes, que convirtieron a la EEPROM en el nuevo estándar. </a:t>
            </a:r>
          </a:p>
          <a:p>
            <a:pPr eaLnBrk="1" hangingPunct="1">
              <a:spcBef>
                <a:spcPct val="0"/>
              </a:spcBef>
            </a:pPr>
            <a:endParaRPr lang="es-CL" altLang="es-CL" dirty="0"/>
          </a:p>
          <a:p>
            <a:pPr eaLnBrk="1" hangingPunct="1">
              <a:spcBef>
                <a:spcPct val="0"/>
              </a:spcBef>
            </a:pPr>
            <a:r>
              <a:rPr lang="es-CL" altLang="es-CL" dirty="0"/>
              <a:t> </a:t>
            </a:r>
          </a:p>
          <a:p>
            <a:pPr eaLnBrk="1" hangingPunct="1">
              <a:spcBef>
                <a:spcPct val="0"/>
              </a:spcBef>
            </a:pPr>
            <a:r>
              <a:rPr lang="es-CL" altLang="es-CL" dirty="0"/>
              <a:t>En primer lugar y ante todo, ya que los datos se pueden borrar con electricidad, nuevas placas de programación  fueron creadas que podían borrar el contenido cada vez que se quisiera para ingresar nuevos datos. Esto simplemente significa, que ya no esperaría para comprobar los cambios que haya realizado. La EEPROM perdió también la ventana,  porque ya  que no es necesaria, eliminando el riesgo de borrado accidental. La EPROM permitió también a los fabricantes lanzar parches, por si el programa en la EEPROM tuviera algunas fallas. Esto redujo la cantidad de hardware, que se devuelve para el reemplazo. </a:t>
            </a:r>
          </a:p>
          <a:p>
            <a:pPr eaLnBrk="1" hangingPunct="1">
              <a:spcBef>
                <a:spcPct val="0"/>
              </a:spcBef>
            </a:pPr>
            <a:r>
              <a:rPr lang="es-CL" altLang="es-CL" dirty="0"/>
              <a:t>A veces, pequeñas mejoras pueden cambiar drásticamente la facilidad de uso y fiabilidad del dispositivo. La EEPROM es uno de esos, que fueron muy importantes. El uso de EPROM, ahora es muy raro, porque la mayoría de la gente ha cambiado las características  a la mucho más conveniente EEPROM.</a:t>
            </a:r>
          </a:p>
          <a:p>
            <a:pPr eaLnBrk="1" hangingPunct="1">
              <a:spcBef>
                <a:spcPct val="0"/>
              </a:spcBef>
            </a:pPr>
            <a:endParaRPr lang="es-CL" altLang="es-CL" dirty="0"/>
          </a:p>
          <a:p>
            <a:r>
              <a:rPr lang="es-CL" sz="1200" b="1" i="0" kern="1200" dirty="0">
                <a:solidFill>
                  <a:schemeClr val="tx1"/>
                </a:solidFill>
                <a:effectLst/>
                <a:latin typeface="+mn-lt"/>
                <a:ea typeface="+mn-ea"/>
                <a:cs typeface="+mn-cs"/>
              </a:rPr>
              <a:t>La Diferencia Entre Memoria EEPROM Y Flash</a:t>
            </a:r>
          </a:p>
          <a:p>
            <a:r>
              <a:rPr lang="es-CL" sz="1200" b="0" i="0" kern="1200" dirty="0">
                <a:solidFill>
                  <a:schemeClr val="tx1"/>
                </a:solidFill>
                <a:effectLst/>
                <a:latin typeface="+mn-lt"/>
                <a:ea typeface="+mn-ea"/>
                <a:cs typeface="+mn-cs"/>
              </a:rPr>
              <a:t>La memoria ha sido un problema desde los primeros días de la computadora. Todos los tipos de dispositivos que se basan de la informática, tienen una forma de memoria u otra para almacenar datos durante mucho tiempo, o sólo hasta el dispositivo sea apagado. </a:t>
            </a:r>
          </a:p>
          <a:p>
            <a:r>
              <a:rPr lang="es-CL" sz="1200" b="0" i="0" kern="1200" dirty="0">
                <a:solidFill>
                  <a:schemeClr val="tx1"/>
                </a:solidFill>
                <a:effectLst/>
                <a:latin typeface="+mn-lt"/>
                <a:ea typeface="+mn-ea"/>
                <a:cs typeface="+mn-cs"/>
              </a:rPr>
              <a:t>En el pasado, los dispositivos electrónicos necesitaban tener algún tipo de método no volátil de almacenamiento para mantener todos los datos necesarios y realizar sus funciones. El desarrollo llevó a la creación de la EPROM y su sucesora la EEPROM (memoria programable eléctricamente borrable ). La característica predominante de EEPROM es que el programador puede cambiar los datos incrustados en la memoria, un byte a la vez, lo que le dio más control sobre cómo ingresar los datos. Pero este método toma mucho tiempo, especialmente cuando hay que borrar los datos en ella. La EEPROM fue utilizada en gran medida, en electrónicos que se programan un par de veces antes de ser enviados, pero que después pueden actualizarse a través de parches. Un ejemplo de esto sería el chip que contiene el BIOS (sistema básico de salida y entrada) de nuestro equipo. Puede ser reprogramado con actualizaciones del fabricante para añadir nuevas funcionalidades o para corregir un error que no fue descubierto en el momento del envío. </a:t>
            </a:r>
          </a:p>
          <a:p>
            <a:r>
              <a:rPr lang="es-CL" sz="1200" b="0" i="0" kern="1200" dirty="0">
                <a:solidFill>
                  <a:schemeClr val="tx1"/>
                </a:solidFill>
                <a:effectLst/>
                <a:latin typeface="+mn-lt"/>
                <a:ea typeface="+mn-ea"/>
                <a:cs typeface="+mn-cs"/>
              </a:rPr>
              <a:t>La memoria Flash es una rama de la EEPROM, que vincula las secciones de la memoria en bloques. Aunque escribir datos en la memoria flash, todavía se realiza a nivel de bytes, borrar el contenido, significaría borrar todo el bloque en su conjunto. Esta función le dio a la memoria flash la ventaja de la velocidad sobre EEPROM. La memoria Flash se hizo muy popular porque necesita mucho menos energía en comparación con un disco duro y es mucho más durable; capaz de sobrevivir el calor excesivo, presión y aún ser sumergida en el agua. La memoria Flash se convirtió en el sucesor inmediato de los antiguos disquetes de </a:t>
            </a:r>
            <a:r>
              <a:rPr lang="es-CL" sz="1200" b="0" i="0" kern="1200" dirty="0" err="1">
                <a:solidFill>
                  <a:schemeClr val="tx1"/>
                </a:solidFill>
                <a:effectLst/>
                <a:latin typeface="+mn-lt"/>
                <a:ea typeface="+mn-ea"/>
                <a:cs typeface="+mn-cs"/>
              </a:rPr>
              <a:t>floppy</a:t>
            </a:r>
            <a:r>
              <a:rPr lang="es-CL" sz="1200" b="0" i="0" kern="1200" dirty="0">
                <a:solidFill>
                  <a:schemeClr val="tx1"/>
                </a:solidFill>
                <a:effectLst/>
                <a:latin typeface="+mn-lt"/>
                <a:ea typeface="+mn-ea"/>
                <a:cs typeface="+mn-cs"/>
              </a:rPr>
              <a:t>, no sólo por su durabilidad, sino también por su gran capacidad y tamaño relativamente pequeño. El único inconveniente de la memoria flash es que, como EEPROM, sólo puede durar una cierta cantidad de ciclos de datos antes de fallar. </a:t>
            </a:r>
          </a:p>
          <a:p>
            <a:r>
              <a:rPr lang="es-CL" sz="1200" b="0" i="0" kern="1200" dirty="0">
                <a:solidFill>
                  <a:schemeClr val="tx1"/>
                </a:solidFill>
                <a:effectLst/>
                <a:latin typeface="+mn-lt"/>
                <a:ea typeface="+mn-ea"/>
                <a:cs typeface="+mn-cs"/>
              </a:rPr>
              <a:t>EEPROM y Flash son dos tipos de memoria que son todavía ampliamente utilizados hoy. Aunque no parece probable, flash es sólo una versión especializada de EEPROM que permite al usuario borrar bloques más grandes de datos para mejorar la velocidad general del dispositivo. A pesar de la diferencia, es evidente que ambas formas de memoria aún existirán en el futuro previsible.</a:t>
            </a:r>
          </a:p>
          <a:p>
            <a:pPr eaLnBrk="1" hangingPunct="1">
              <a:spcBef>
                <a:spcPct val="0"/>
              </a:spcBef>
            </a:pPr>
            <a:endParaRPr altLang="es-CL" dirty="0"/>
          </a:p>
        </p:txBody>
      </p:sp>
      <p:sp>
        <p:nvSpPr>
          <p:cNvPr id="31748"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E9107E-FBDF-4989-907F-DB0E1DC731D4}" type="slidenum">
              <a:rPr lang="es-ES" altLang="es-CL"/>
              <a:pPr>
                <a:spcBef>
                  <a:spcPct val="0"/>
                </a:spcBef>
              </a:pPr>
              <a:t>12</a:t>
            </a:fld>
            <a:endParaRPr lang="es-ES" altLang="es-CL"/>
          </a:p>
        </p:txBody>
      </p:sp>
    </p:spTree>
    <p:extLst>
      <p:ext uri="{BB962C8B-B14F-4D97-AF65-F5344CB8AC3E}">
        <p14:creationId xmlns:p14="http://schemas.microsoft.com/office/powerpoint/2010/main" val="299482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3379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C4538C-F099-4245-9D57-6C76B97C1682}" type="slidenum">
              <a:rPr lang="es-ES" altLang="es-CL"/>
              <a:pPr>
                <a:spcBef>
                  <a:spcPct val="0"/>
                </a:spcBef>
              </a:pPr>
              <a:t>13</a:t>
            </a:fld>
            <a:endParaRPr lang="es-ES" altLang="es-CL"/>
          </a:p>
        </p:txBody>
      </p:sp>
    </p:spTree>
    <p:extLst>
      <p:ext uri="{BB962C8B-B14F-4D97-AF65-F5344CB8AC3E}">
        <p14:creationId xmlns:p14="http://schemas.microsoft.com/office/powerpoint/2010/main" val="3275709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35844"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7E26DB-C795-4BE8-A987-6082E0D3AE76}" type="slidenum">
              <a:rPr lang="es-ES" altLang="es-CL"/>
              <a:pPr>
                <a:spcBef>
                  <a:spcPct val="0"/>
                </a:spcBef>
              </a:pPr>
              <a:t>14</a:t>
            </a:fld>
            <a:endParaRPr lang="es-ES" altLang="es-CL"/>
          </a:p>
        </p:txBody>
      </p:sp>
    </p:spTree>
    <p:extLst>
      <p:ext uri="{BB962C8B-B14F-4D97-AF65-F5344CB8AC3E}">
        <p14:creationId xmlns:p14="http://schemas.microsoft.com/office/powerpoint/2010/main" val="1689811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37892"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34B9DF-4A17-4A6F-94DE-2295033B9298}" type="slidenum">
              <a:rPr lang="es-ES" altLang="es-CL"/>
              <a:pPr>
                <a:spcBef>
                  <a:spcPct val="0"/>
                </a:spcBef>
              </a:pPr>
              <a:t>15</a:t>
            </a:fld>
            <a:endParaRPr lang="es-ES" altLang="es-CL"/>
          </a:p>
        </p:txBody>
      </p:sp>
    </p:spTree>
    <p:extLst>
      <p:ext uri="{BB962C8B-B14F-4D97-AF65-F5344CB8AC3E}">
        <p14:creationId xmlns:p14="http://schemas.microsoft.com/office/powerpoint/2010/main" val="1583692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39940"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2A7DC1-BE2B-4BC3-BB93-88AFD455BA84}" type="slidenum">
              <a:rPr lang="es-ES" altLang="es-CL"/>
              <a:pPr>
                <a:spcBef>
                  <a:spcPct val="0"/>
                </a:spcBef>
              </a:pPr>
              <a:t>16</a:t>
            </a:fld>
            <a:endParaRPr lang="es-ES" altLang="es-CL"/>
          </a:p>
        </p:txBody>
      </p:sp>
    </p:spTree>
    <p:extLst>
      <p:ext uri="{BB962C8B-B14F-4D97-AF65-F5344CB8AC3E}">
        <p14:creationId xmlns:p14="http://schemas.microsoft.com/office/powerpoint/2010/main" val="633833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41988"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841F5C-E609-4882-8C39-9088BA1C5ED6}" type="slidenum">
              <a:rPr lang="es-ES" altLang="es-CL"/>
              <a:pPr>
                <a:spcBef>
                  <a:spcPct val="0"/>
                </a:spcBef>
              </a:pPr>
              <a:t>17</a:t>
            </a:fld>
            <a:endParaRPr lang="es-ES" altLang="es-CL"/>
          </a:p>
        </p:txBody>
      </p:sp>
    </p:spTree>
    <p:extLst>
      <p:ext uri="{BB962C8B-B14F-4D97-AF65-F5344CB8AC3E}">
        <p14:creationId xmlns:p14="http://schemas.microsoft.com/office/powerpoint/2010/main" val="188656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4403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D8E6BC-FA6F-42A2-922B-BB07E86E31B4}" type="slidenum">
              <a:rPr lang="es-ES" altLang="es-CL"/>
              <a:pPr>
                <a:spcBef>
                  <a:spcPct val="0"/>
                </a:spcBef>
              </a:pPr>
              <a:t>18</a:t>
            </a:fld>
            <a:endParaRPr lang="es-ES" altLang="es-CL"/>
          </a:p>
        </p:txBody>
      </p:sp>
    </p:spTree>
    <p:extLst>
      <p:ext uri="{BB962C8B-B14F-4D97-AF65-F5344CB8AC3E}">
        <p14:creationId xmlns:p14="http://schemas.microsoft.com/office/powerpoint/2010/main" val="2508317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62468"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CB7E0A-36C7-4BD7-ACAF-D43681457357}" type="slidenum">
              <a:rPr lang="es-ES" altLang="es-CL"/>
              <a:pPr>
                <a:spcBef>
                  <a:spcPct val="0"/>
                </a:spcBef>
              </a:pPr>
              <a:t>19</a:t>
            </a:fld>
            <a:endParaRPr lang="es-ES" altLang="es-CL"/>
          </a:p>
        </p:txBody>
      </p:sp>
    </p:spTree>
    <p:extLst>
      <p:ext uri="{BB962C8B-B14F-4D97-AF65-F5344CB8AC3E}">
        <p14:creationId xmlns:p14="http://schemas.microsoft.com/office/powerpoint/2010/main" val="3261958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46084"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A4F756-6B90-4E72-B101-CA5DF037141F}" type="slidenum">
              <a:rPr lang="es-ES" altLang="es-CL"/>
              <a:pPr>
                <a:spcBef>
                  <a:spcPct val="0"/>
                </a:spcBef>
              </a:pPr>
              <a:t>22</a:t>
            </a:fld>
            <a:endParaRPr lang="es-ES" altLang="es-CL"/>
          </a:p>
        </p:txBody>
      </p:sp>
    </p:spTree>
    <p:extLst>
      <p:ext uri="{BB962C8B-B14F-4D97-AF65-F5344CB8AC3E}">
        <p14:creationId xmlns:p14="http://schemas.microsoft.com/office/powerpoint/2010/main" val="175357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1331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57F469-69D0-40DA-8866-281BEB9E202C}" type="slidenum">
              <a:rPr lang="es-ES" altLang="es-CL"/>
              <a:pPr>
                <a:spcBef>
                  <a:spcPct val="0"/>
                </a:spcBef>
              </a:pPr>
              <a:t>3</a:t>
            </a:fld>
            <a:endParaRPr lang="es-ES" altLang="es-CL"/>
          </a:p>
        </p:txBody>
      </p:sp>
    </p:spTree>
    <p:extLst>
      <p:ext uri="{BB962C8B-B14F-4D97-AF65-F5344CB8AC3E}">
        <p14:creationId xmlns:p14="http://schemas.microsoft.com/office/powerpoint/2010/main" val="2063082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48132"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D7C1A0-9503-4539-905B-E83A3A136508}" type="slidenum">
              <a:rPr lang="es-ES" altLang="es-CL"/>
              <a:pPr>
                <a:spcBef>
                  <a:spcPct val="0"/>
                </a:spcBef>
              </a:pPr>
              <a:t>23</a:t>
            </a:fld>
            <a:endParaRPr lang="es-ES" altLang="es-CL"/>
          </a:p>
        </p:txBody>
      </p:sp>
    </p:spTree>
    <p:extLst>
      <p:ext uri="{BB962C8B-B14F-4D97-AF65-F5344CB8AC3E}">
        <p14:creationId xmlns:p14="http://schemas.microsoft.com/office/powerpoint/2010/main" val="2785092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50180"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730117-5329-45B9-8731-5BCA3DEE6A67}" type="slidenum">
              <a:rPr lang="es-ES" altLang="es-CL"/>
              <a:pPr>
                <a:spcBef>
                  <a:spcPct val="0"/>
                </a:spcBef>
              </a:pPr>
              <a:t>24</a:t>
            </a:fld>
            <a:endParaRPr lang="es-ES" altLang="es-CL"/>
          </a:p>
        </p:txBody>
      </p:sp>
    </p:spTree>
    <p:extLst>
      <p:ext uri="{BB962C8B-B14F-4D97-AF65-F5344CB8AC3E}">
        <p14:creationId xmlns:p14="http://schemas.microsoft.com/office/powerpoint/2010/main" val="593358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52228"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271991-F21D-4D21-BA87-9D954AAD96FC}" type="slidenum">
              <a:rPr lang="es-ES" altLang="es-CL"/>
              <a:pPr>
                <a:spcBef>
                  <a:spcPct val="0"/>
                </a:spcBef>
              </a:pPr>
              <a:t>25</a:t>
            </a:fld>
            <a:endParaRPr lang="es-ES" altLang="es-CL"/>
          </a:p>
        </p:txBody>
      </p:sp>
    </p:spTree>
    <p:extLst>
      <p:ext uri="{BB962C8B-B14F-4D97-AF65-F5344CB8AC3E}">
        <p14:creationId xmlns:p14="http://schemas.microsoft.com/office/powerpoint/2010/main" val="2223991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5427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4E5CE-B2C8-44B6-96D6-944D6FB83376}" type="slidenum">
              <a:rPr lang="es-ES" altLang="es-CL"/>
              <a:pPr>
                <a:spcBef>
                  <a:spcPct val="0"/>
                </a:spcBef>
              </a:pPr>
              <a:t>26</a:t>
            </a:fld>
            <a:endParaRPr lang="es-ES" altLang="es-CL"/>
          </a:p>
        </p:txBody>
      </p:sp>
    </p:spTree>
    <p:extLst>
      <p:ext uri="{BB962C8B-B14F-4D97-AF65-F5344CB8AC3E}">
        <p14:creationId xmlns:p14="http://schemas.microsoft.com/office/powerpoint/2010/main" val="64657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s-ES" sz="1200" b="0" i="0" kern="1200" dirty="0">
                <a:solidFill>
                  <a:schemeClr val="tx1"/>
                </a:solidFill>
                <a:effectLst/>
                <a:latin typeface="+mn-lt"/>
                <a:ea typeface="+mn-ea"/>
                <a:cs typeface="+mn-cs"/>
              </a:rPr>
              <a:t>Las memorias SDRAM son ampliamente utilizadas en los ordenadores, desde la original </a:t>
            </a:r>
            <a:r>
              <a:rPr lang="es-ES" sz="1200" b="0" i="0" u="none" strike="noStrike" kern="1200" dirty="0">
                <a:solidFill>
                  <a:schemeClr val="tx1"/>
                </a:solidFill>
                <a:effectLst/>
                <a:latin typeface="+mn-lt"/>
                <a:ea typeface="+mn-ea"/>
                <a:cs typeface="+mn-cs"/>
                <a:hlinkClick r:id="rId3" tooltip="SDR SDRAM"/>
              </a:rPr>
              <a:t>SDR SDRAM</a:t>
            </a:r>
            <a:r>
              <a:rPr lang="es-ES" sz="1200" b="0" i="0" kern="1200" dirty="0">
                <a:solidFill>
                  <a:schemeClr val="tx1"/>
                </a:solidFill>
                <a:effectLst/>
                <a:latin typeface="+mn-lt"/>
                <a:ea typeface="+mn-ea"/>
                <a:cs typeface="+mn-cs"/>
              </a:rPr>
              <a:t> y las posteriores </a:t>
            </a:r>
            <a:r>
              <a:rPr lang="es-ES" sz="1200" b="0" i="0" u="none" strike="noStrike" kern="1200" dirty="0">
                <a:solidFill>
                  <a:schemeClr val="tx1"/>
                </a:solidFill>
                <a:effectLst/>
                <a:latin typeface="+mn-lt"/>
                <a:ea typeface="+mn-ea"/>
                <a:cs typeface="+mn-cs"/>
                <a:hlinkClick r:id="rId4" tooltip="DDR SDRAM"/>
              </a:rPr>
              <a:t>DDR</a:t>
            </a:r>
            <a:r>
              <a:rPr lang="es-ES" sz="1200" b="0" i="0" kern="1200" dirty="0">
                <a:solidFill>
                  <a:schemeClr val="tx1"/>
                </a:solidFill>
                <a:effectLst/>
                <a:latin typeface="+mn-lt"/>
                <a:ea typeface="+mn-ea"/>
                <a:cs typeface="+mn-cs"/>
              </a:rPr>
              <a:t>, </a:t>
            </a:r>
            <a:r>
              <a:rPr lang="es-ES" sz="1200" b="0" i="0" u="none" strike="noStrike" kern="1200" dirty="0">
                <a:solidFill>
                  <a:schemeClr val="tx1"/>
                </a:solidFill>
                <a:effectLst/>
                <a:latin typeface="+mn-lt"/>
                <a:ea typeface="+mn-ea"/>
                <a:cs typeface="+mn-cs"/>
                <a:hlinkClick r:id="rId5" tooltip="DDR2 SDRAM"/>
              </a:rPr>
              <a:t>DDR2</a:t>
            </a:r>
            <a:r>
              <a:rPr lang="es-ES" sz="1200" b="0" i="0" kern="1200" dirty="0">
                <a:solidFill>
                  <a:schemeClr val="tx1"/>
                </a:solidFill>
                <a:effectLst/>
                <a:latin typeface="+mn-lt"/>
                <a:ea typeface="+mn-ea"/>
                <a:cs typeface="+mn-cs"/>
              </a:rPr>
              <a:t>,</a:t>
            </a:r>
            <a:r>
              <a:rPr lang="es-ES" sz="1200" b="0" i="0" u="none" strike="noStrike" kern="1200" dirty="0">
                <a:solidFill>
                  <a:schemeClr val="tx1"/>
                </a:solidFill>
                <a:effectLst/>
                <a:latin typeface="+mn-lt"/>
                <a:ea typeface="+mn-ea"/>
                <a:cs typeface="+mn-cs"/>
                <a:hlinkClick r:id="rId6" tooltip="DDR3 SDRAM"/>
              </a:rPr>
              <a:t>DDR3</a:t>
            </a:r>
            <a:r>
              <a:rPr lang="es-ES" sz="1200" b="0" i="0" kern="1200" dirty="0">
                <a:solidFill>
                  <a:schemeClr val="tx1"/>
                </a:solidFill>
                <a:effectLst/>
                <a:latin typeface="+mn-lt"/>
                <a:ea typeface="+mn-ea"/>
                <a:cs typeface="+mn-cs"/>
              </a:rPr>
              <a:t> y </a:t>
            </a:r>
            <a:r>
              <a:rPr lang="es-ES" sz="1200" b="0" i="0" u="none" strike="noStrike" kern="1200" dirty="0">
                <a:solidFill>
                  <a:schemeClr val="tx1"/>
                </a:solidFill>
                <a:effectLst/>
                <a:latin typeface="+mn-lt"/>
                <a:ea typeface="+mn-ea"/>
                <a:cs typeface="+mn-cs"/>
                <a:hlinkClick r:id="rId7" tooltip="DDR4 SDRAM"/>
              </a:rPr>
              <a:t>DDR4</a:t>
            </a:r>
            <a:r>
              <a:rPr lang="es-ES" sz="1200" b="0" i="0" kern="1200" dirty="0">
                <a:solidFill>
                  <a:schemeClr val="tx1"/>
                </a:solidFill>
                <a:effectLst/>
                <a:latin typeface="+mn-lt"/>
                <a:ea typeface="+mn-ea"/>
                <a:cs typeface="+mn-cs"/>
              </a:rPr>
              <a:t>. </a:t>
            </a:r>
            <a:r>
              <a:rPr lang="es-ES" sz="1200" b="0" i="0" kern="1200">
                <a:solidFill>
                  <a:schemeClr val="tx1"/>
                </a:solidFill>
                <a:effectLst/>
                <a:latin typeface="+mn-lt"/>
                <a:ea typeface="+mn-ea"/>
                <a:cs typeface="+mn-cs"/>
              </a:rPr>
              <a:t>Las memorias SDRAM también están disponible en variedades registradas, para sistemas que requieren una mayor escalabilidad, como </a:t>
            </a:r>
            <a:r>
              <a:rPr lang="es-ES" sz="1200" b="0" i="0" u="none" strike="noStrike" kern="1200">
                <a:solidFill>
                  <a:schemeClr val="tx1"/>
                </a:solidFill>
                <a:effectLst/>
                <a:latin typeface="+mn-lt"/>
                <a:ea typeface="+mn-ea"/>
                <a:cs typeface="+mn-cs"/>
                <a:hlinkClick r:id="rId8" tooltip="Servidores"/>
              </a:rPr>
              <a:t>servidores</a:t>
            </a:r>
            <a:r>
              <a:rPr lang="es-ES" sz="1200" b="0" i="0" kern="1200">
                <a:solidFill>
                  <a:schemeClr val="tx1"/>
                </a:solidFill>
                <a:effectLst/>
                <a:latin typeface="+mn-lt"/>
                <a:ea typeface="+mn-ea"/>
                <a:cs typeface="+mn-cs"/>
              </a:rPr>
              <a:t> y </a:t>
            </a:r>
            <a:r>
              <a:rPr lang="es-ES" sz="1200" b="0" i="0" u="none" strike="noStrike" kern="1200">
                <a:solidFill>
                  <a:schemeClr val="tx1"/>
                </a:solidFill>
                <a:effectLst/>
                <a:latin typeface="+mn-lt"/>
                <a:ea typeface="+mn-ea"/>
                <a:cs typeface="+mn-cs"/>
                <a:hlinkClick r:id="rId9" tooltip="Estaciones de trabajo"/>
              </a:rPr>
              <a:t>estaciones de trabajo</a:t>
            </a:r>
            <a:r>
              <a:rPr lang="es-ES" sz="1200" b="0" i="0" kern="1200">
                <a:solidFill>
                  <a:schemeClr val="tx1"/>
                </a:solidFill>
                <a:effectLst/>
                <a:latin typeface="+mn-lt"/>
                <a:ea typeface="+mn-ea"/>
                <a:cs typeface="+mn-cs"/>
              </a:rPr>
              <a:t>.</a:t>
            </a:r>
            <a:endParaRPr altLang="es-CL" dirty="0"/>
          </a:p>
        </p:txBody>
      </p:sp>
      <p:sp>
        <p:nvSpPr>
          <p:cNvPr id="58372"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B22645-7447-4E3E-92CA-853D8CCFCBDF}" type="slidenum">
              <a:rPr lang="es-ES" altLang="es-CL"/>
              <a:pPr>
                <a:spcBef>
                  <a:spcPct val="0"/>
                </a:spcBef>
              </a:pPr>
              <a:t>33</a:t>
            </a:fld>
            <a:endParaRPr lang="es-ES" altLang="es-CL"/>
          </a:p>
        </p:txBody>
      </p:sp>
    </p:spTree>
    <p:extLst>
      <p:ext uri="{BB962C8B-B14F-4D97-AF65-F5344CB8AC3E}">
        <p14:creationId xmlns:p14="http://schemas.microsoft.com/office/powerpoint/2010/main" val="3659606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56324"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38F4B8-E89B-4678-B901-AD607D298650}" type="slidenum">
              <a:rPr lang="es-ES" altLang="es-CL"/>
              <a:pPr>
                <a:spcBef>
                  <a:spcPct val="0"/>
                </a:spcBef>
              </a:pPr>
              <a:t>34</a:t>
            </a:fld>
            <a:endParaRPr lang="es-ES" altLang="es-CL"/>
          </a:p>
        </p:txBody>
      </p:sp>
    </p:spTree>
    <p:extLst>
      <p:ext uri="{BB962C8B-B14F-4D97-AF65-F5344CB8AC3E}">
        <p14:creationId xmlns:p14="http://schemas.microsoft.com/office/powerpoint/2010/main" val="250507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60420"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69AF42-FAC4-47B5-B3E1-A9FEF3DB3607}" type="slidenum">
              <a:rPr lang="es-ES" altLang="es-CL"/>
              <a:pPr>
                <a:spcBef>
                  <a:spcPct val="0"/>
                </a:spcBef>
              </a:pPr>
              <a:t>35</a:t>
            </a:fld>
            <a:endParaRPr lang="es-ES" altLang="es-CL"/>
          </a:p>
        </p:txBody>
      </p:sp>
    </p:spTree>
    <p:extLst>
      <p:ext uri="{BB962C8B-B14F-4D97-AF65-F5344CB8AC3E}">
        <p14:creationId xmlns:p14="http://schemas.microsoft.com/office/powerpoint/2010/main" val="2472540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6451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A027DF-F734-49A9-A52D-9F6E59BA644B}" type="slidenum">
              <a:rPr lang="es-ES" altLang="es-CL"/>
              <a:pPr>
                <a:spcBef>
                  <a:spcPct val="0"/>
                </a:spcBef>
              </a:pPr>
              <a:t>36</a:t>
            </a:fld>
            <a:endParaRPr lang="es-ES" altLang="es-CL"/>
          </a:p>
        </p:txBody>
      </p:sp>
    </p:spTree>
    <p:extLst>
      <p:ext uri="{BB962C8B-B14F-4D97-AF65-F5344CB8AC3E}">
        <p14:creationId xmlns:p14="http://schemas.microsoft.com/office/powerpoint/2010/main" val="81713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66564"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4AD5EB-1551-46E2-809C-891897BB1B93}" type="slidenum">
              <a:rPr lang="es-ES" altLang="es-CL"/>
              <a:pPr>
                <a:spcBef>
                  <a:spcPct val="0"/>
                </a:spcBef>
              </a:pPr>
              <a:t>37</a:t>
            </a:fld>
            <a:endParaRPr lang="es-ES" altLang="es-CL"/>
          </a:p>
        </p:txBody>
      </p:sp>
    </p:spTree>
    <p:extLst>
      <p:ext uri="{BB962C8B-B14F-4D97-AF65-F5344CB8AC3E}">
        <p14:creationId xmlns:p14="http://schemas.microsoft.com/office/powerpoint/2010/main" val="1564987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68612"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BF3B18B-CD22-4C36-AEE5-789180CA9419}" type="slidenum">
              <a:rPr lang="es-ES" altLang="es-CL"/>
              <a:pPr>
                <a:spcBef>
                  <a:spcPct val="0"/>
                </a:spcBef>
              </a:pPr>
              <a:t>39</a:t>
            </a:fld>
            <a:endParaRPr lang="es-ES" altLang="es-CL"/>
          </a:p>
        </p:txBody>
      </p:sp>
    </p:spTree>
    <p:extLst>
      <p:ext uri="{BB962C8B-B14F-4D97-AF65-F5344CB8AC3E}">
        <p14:creationId xmlns:p14="http://schemas.microsoft.com/office/powerpoint/2010/main" val="1723020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15364"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7EE705-6FCD-46D0-8C31-9E931DE6ABB0}" type="slidenum">
              <a:rPr lang="es-ES" altLang="es-CL"/>
              <a:pPr>
                <a:spcBef>
                  <a:spcPct val="0"/>
                </a:spcBef>
              </a:pPr>
              <a:t>4</a:t>
            </a:fld>
            <a:endParaRPr lang="es-ES" altLang="es-CL"/>
          </a:p>
        </p:txBody>
      </p:sp>
    </p:spTree>
    <p:extLst>
      <p:ext uri="{BB962C8B-B14F-4D97-AF65-F5344CB8AC3E}">
        <p14:creationId xmlns:p14="http://schemas.microsoft.com/office/powerpoint/2010/main" val="3416037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pPr>
              <a:defRPr/>
            </a:pPr>
            <a:fld id="{DD77B79A-944F-4B14-88D8-D54AC8983F3B}" type="slidenum">
              <a:rPr lang="es-ES" altLang="es-CL" smtClean="0"/>
              <a:pPr>
                <a:defRPr/>
              </a:pPr>
              <a:t>50</a:t>
            </a:fld>
            <a:endParaRPr lang="es-ES" altLang="es-CL"/>
          </a:p>
        </p:txBody>
      </p:sp>
    </p:spTree>
    <p:extLst>
      <p:ext uri="{BB962C8B-B14F-4D97-AF65-F5344CB8AC3E}">
        <p14:creationId xmlns:p14="http://schemas.microsoft.com/office/powerpoint/2010/main" val="2972039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http://www.atc.uniovi.es/telematica/2ac/Transparencias/T04-Principio-de-Localidad.pdf</a:t>
            </a:r>
          </a:p>
        </p:txBody>
      </p:sp>
      <p:sp>
        <p:nvSpPr>
          <p:cNvPr id="4" name="Marcador de número de diapositiva 3"/>
          <p:cNvSpPr>
            <a:spLocks noGrp="1"/>
          </p:cNvSpPr>
          <p:nvPr>
            <p:ph type="sldNum" sz="quarter" idx="10"/>
          </p:nvPr>
        </p:nvSpPr>
        <p:spPr/>
        <p:txBody>
          <a:bodyPr/>
          <a:lstStyle/>
          <a:p>
            <a:pPr>
              <a:defRPr/>
            </a:pPr>
            <a:fld id="{DD77B79A-944F-4B14-88D8-D54AC8983F3B}" type="slidenum">
              <a:rPr lang="es-ES" altLang="es-CL" smtClean="0"/>
              <a:pPr>
                <a:defRPr/>
              </a:pPr>
              <a:t>52</a:t>
            </a:fld>
            <a:endParaRPr lang="es-ES" altLang="es-CL"/>
          </a:p>
        </p:txBody>
      </p:sp>
    </p:spTree>
    <p:extLst>
      <p:ext uri="{BB962C8B-B14F-4D97-AF65-F5344CB8AC3E}">
        <p14:creationId xmlns:p14="http://schemas.microsoft.com/office/powerpoint/2010/main" val="3485856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Si una variable esta lejos es baja probabilidad que sea accedida, por</a:t>
            </a:r>
            <a:r>
              <a:rPr lang="es-CL" baseline="0" dirty="0"/>
              <a:t> ejemplo en c a y b </a:t>
            </a:r>
            <a:r>
              <a:rPr lang="es-CL" baseline="0" dirty="0" err="1"/>
              <a:t>cercquita</a:t>
            </a:r>
            <a:r>
              <a:rPr lang="es-CL" baseline="0" dirty="0"/>
              <a:t> serán accedidas</a:t>
            </a:r>
            <a:endParaRPr lang="es-CL" dirty="0"/>
          </a:p>
          <a:p>
            <a:endParaRPr lang="es-CL" dirty="0"/>
          </a:p>
        </p:txBody>
      </p:sp>
      <p:sp>
        <p:nvSpPr>
          <p:cNvPr id="4" name="Marcador de número de diapositiva 3"/>
          <p:cNvSpPr>
            <a:spLocks noGrp="1"/>
          </p:cNvSpPr>
          <p:nvPr>
            <p:ph type="sldNum" sz="quarter" idx="10"/>
          </p:nvPr>
        </p:nvSpPr>
        <p:spPr/>
        <p:txBody>
          <a:bodyPr/>
          <a:lstStyle/>
          <a:p>
            <a:pPr>
              <a:defRPr/>
            </a:pPr>
            <a:fld id="{DD77B79A-944F-4B14-88D8-D54AC8983F3B}" type="slidenum">
              <a:rPr lang="es-ES" altLang="es-CL" smtClean="0"/>
              <a:pPr>
                <a:defRPr/>
              </a:pPr>
              <a:t>53</a:t>
            </a:fld>
            <a:endParaRPr lang="es-ES" altLang="es-CL"/>
          </a:p>
        </p:txBody>
      </p:sp>
    </p:spTree>
    <p:extLst>
      <p:ext uri="{BB962C8B-B14F-4D97-AF65-F5344CB8AC3E}">
        <p14:creationId xmlns:p14="http://schemas.microsoft.com/office/powerpoint/2010/main" val="1112087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Es </a:t>
            </a:r>
          </a:p>
        </p:txBody>
      </p:sp>
      <p:sp>
        <p:nvSpPr>
          <p:cNvPr id="4" name="Marcador de número de diapositiva 3"/>
          <p:cNvSpPr>
            <a:spLocks noGrp="1"/>
          </p:cNvSpPr>
          <p:nvPr>
            <p:ph type="sldNum" sz="quarter" idx="10"/>
          </p:nvPr>
        </p:nvSpPr>
        <p:spPr/>
        <p:txBody>
          <a:bodyPr/>
          <a:lstStyle/>
          <a:p>
            <a:pPr>
              <a:defRPr/>
            </a:pPr>
            <a:fld id="{DD77B79A-944F-4B14-88D8-D54AC8983F3B}" type="slidenum">
              <a:rPr lang="es-ES" altLang="es-CL" smtClean="0"/>
              <a:pPr>
                <a:defRPr/>
              </a:pPr>
              <a:t>56</a:t>
            </a:fld>
            <a:endParaRPr lang="es-ES" altLang="es-CL"/>
          </a:p>
        </p:txBody>
      </p:sp>
    </p:spTree>
    <p:extLst>
      <p:ext uri="{BB962C8B-B14F-4D97-AF65-F5344CB8AC3E}">
        <p14:creationId xmlns:p14="http://schemas.microsoft.com/office/powerpoint/2010/main" val="312971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17412"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55D9D6-A03A-4C58-8923-6B891FF7BAD5}" type="slidenum">
              <a:rPr lang="es-ES" altLang="es-CL"/>
              <a:pPr>
                <a:spcBef>
                  <a:spcPct val="0"/>
                </a:spcBef>
              </a:pPr>
              <a:t>5</a:t>
            </a:fld>
            <a:endParaRPr lang="es-ES" altLang="es-CL"/>
          </a:p>
        </p:txBody>
      </p:sp>
    </p:spTree>
    <p:extLst>
      <p:ext uri="{BB962C8B-B14F-4D97-AF65-F5344CB8AC3E}">
        <p14:creationId xmlns:p14="http://schemas.microsoft.com/office/powerpoint/2010/main" val="2002489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19460"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E244F6-4091-4D9A-8F75-34A63E2A4DD5}" type="slidenum">
              <a:rPr lang="es-ES" altLang="es-CL"/>
              <a:pPr>
                <a:spcBef>
                  <a:spcPct val="0"/>
                </a:spcBef>
              </a:pPr>
              <a:t>6</a:t>
            </a:fld>
            <a:endParaRPr lang="es-ES" altLang="es-CL"/>
          </a:p>
        </p:txBody>
      </p:sp>
    </p:spTree>
    <p:extLst>
      <p:ext uri="{BB962C8B-B14F-4D97-AF65-F5344CB8AC3E}">
        <p14:creationId xmlns:p14="http://schemas.microsoft.com/office/powerpoint/2010/main" val="371768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21508"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92A006-6E8F-434D-B7FA-585051CCDF47}" type="slidenum">
              <a:rPr lang="es-ES" altLang="es-CL"/>
              <a:pPr>
                <a:spcBef>
                  <a:spcPct val="0"/>
                </a:spcBef>
              </a:pPr>
              <a:t>7</a:t>
            </a:fld>
            <a:endParaRPr lang="es-ES" altLang="es-CL"/>
          </a:p>
        </p:txBody>
      </p:sp>
    </p:spTree>
    <p:extLst>
      <p:ext uri="{BB962C8B-B14F-4D97-AF65-F5344CB8AC3E}">
        <p14:creationId xmlns:p14="http://schemas.microsoft.com/office/powerpoint/2010/main" val="141918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2355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A7723F-C0EC-4F22-AFF1-93C4587FD03D}" type="slidenum">
              <a:rPr lang="es-ES" altLang="es-CL"/>
              <a:pPr>
                <a:spcBef>
                  <a:spcPct val="0"/>
                </a:spcBef>
              </a:pPr>
              <a:t>8</a:t>
            </a:fld>
            <a:endParaRPr lang="es-ES" altLang="es-CL"/>
          </a:p>
        </p:txBody>
      </p:sp>
    </p:spTree>
    <p:extLst>
      <p:ext uri="{BB962C8B-B14F-4D97-AF65-F5344CB8AC3E}">
        <p14:creationId xmlns:p14="http://schemas.microsoft.com/office/powerpoint/2010/main" val="124271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25604"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ABDB91-9A8F-4AD3-B335-7A4E3058E0D5}" type="slidenum">
              <a:rPr lang="es-ES" altLang="es-CL"/>
              <a:pPr>
                <a:spcBef>
                  <a:spcPct val="0"/>
                </a:spcBef>
              </a:pPr>
              <a:t>9</a:t>
            </a:fld>
            <a:endParaRPr lang="es-ES" altLang="es-CL"/>
          </a:p>
        </p:txBody>
      </p:sp>
    </p:spTree>
    <p:extLst>
      <p:ext uri="{BB962C8B-B14F-4D97-AF65-F5344CB8AC3E}">
        <p14:creationId xmlns:p14="http://schemas.microsoft.com/office/powerpoint/2010/main" val="47701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es-CL"/>
          </a:p>
        </p:txBody>
      </p:sp>
      <p:sp>
        <p:nvSpPr>
          <p:cNvPr id="27652"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1A9423-B494-40AC-B495-9C8CEA967D45}" type="slidenum">
              <a:rPr lang="es-ES" altLang="es-CL"/>
              <a:pPr>
                <a:spcBef>
                  <a:spcPct val="0"/>
                </a:spcBef>
              </a:pPr>
              <a:t>10</a:t>
            </a:fld>
            <a:endParaRPr lang="es-ES" altLang="es-CL"/>
          </a:p>
        </p:txBody>
      </p:sp>
    </p:spTree>
    <p:extLst>
      <p:ext uri="{BB962C8B-B14F-4D97-AF65-F5344CB8AC3E}">
        <p14:creationId xmlns:p14="http://schemas.microsoft.com/office/powerpoint/2010/main" val="3806912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4" name="Rectangle 6"/>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5" name="Rectangle 9"/>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6" name="Rectangle 10"/>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es-ES"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es-ES"/>
              <a:t>Haga clic para modificar el estilo de subtítulo del patrón</a:t>
            </a:r>
            <a:endParaRPr/>
          </a:p>
        </p:txBody>
      </p:sp>
      <p:sp>
        <p:nvSpPr>
          <p:cNvPr id="12" name="Rectangle 11"/>
          <p:cNvSpPr>
            <a:spLocks noGrp="1"/>
          </p:cNvSpPr>
          <p:nvPr>
            <p:ph type="title"/>
          </p:nvPr>
        </p:nvSpPr>
        <p:spPr>
          <a:xfrm>
            <a:off x="2362200" y="2343150"/>
            <a:ext cx="6477000" cy="2038350"/>
          </a:xfrm>
        </p:spPr>
        <p:txBody>
          <a:bodyPr rtlCol="0"/>
          <a:lstStyle>
            <a:lvl1pPr eaLnBrk="1" latinLnBrk="0" hangingPunct="1">
              <a:defRPr kumimoji="0" lang="es-ES" cap="all" baseline="0"/>
            </a:lvl1pPr>
            <a:extLst/>
          </a:lstStyle>
          <a:p>
            <a:r>
              <a:rPr lang="es-ES"/>
              <a:t>Haga clic para modificar el estilo de título del patrón</a:t>
            </a:r>
            <a:endParaRPr/>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lstStyle>
          <a:p>
            <a:pPr>
              <a:defRPr/>
            </a:pPr>
            <a:fld id="{3BE4A246-CDD3-4313-8B65-01062C9C044F}" type="datetime1">
              <a:rPr lang="es-ES"/>
              <a:pPr>
                <a:defRPr/>
              </a:pPr>
              <a:t>01/09/2022</a:t>
            </a:fld>
            <a:endParaRPr lang="es-ES"/>
          </a:p>
        </p:txBody>
      </p:sp>
      <p:sp>
        <p:nvSpPr>
          <p:cNvPr id="8" name="Footer Placeholder 16"/>
          <p:cNvSpPr>
            <a:spLocks noGrp="1"/>
          </p:cNvSpPr>
          <p:nvPr>
            <p:ph type="ftr" sz="quarter" idx="11"/>
          </p:nvPr>
        </p:nvSpPr>
        <p:spPr>
          <a:xfrm>
            <a:off x="2085975" y="177800"/>
            <a:ext cx="5867400" cy="273050"/>
          </a:xfrm>
        </p:spPr>
        <p:txBody>
          <a:bodyPr/>
          <a:lstStyle>
            <a:lvl1pPr>
              <a:defRPr/>
            </a:lvl1pPr>
          </a:lstStyle>
          <a:p>
            <a:pPr>
              <a:defRPr/>
            </a:pPr>
            <a:endParaRPr lang="es-ES"/>
          </a:p>
        </p:txBody>
      </p:sp>
      <p:sp>
        <p:nvSpPr>
          <p:cNvPr id="10" name="Slide Number Placeholder 28"/>
          <p:cNvSpPr>
            <a:spLocks noGrp="1"/>
          </p:cNvSpPr>
          <p:nvPr>
            <p:ph type="sldNum" sz="quarter" idx="12"/>
          </p:nvPr>
        </p:nvSpPr>
        <p:spPr>
          <a:xfrm>
            <a:off x="8001000" y="171450"/>
            <a:ext cx="838200" cy="285750"/>
          </a:xfrm>
        </p:spPr>
        <p:txBody>
          <a:bodyPr/>
          <a:lstStyle>
            <a:lvl1pPr>
              <a:defRPr smtClean="0">
                <a:solidFill>
                  <a:schemeClr val="tx2"/>
                </a:solidFill>
              </a:defRPr>
            </a:lvl1pPr>
          </a:lstStyle>
          <a:p>
            <a:pPr>
              <a:defRPr/>
            </a:pPr>
            <a:fld id="{0FC2303E-A631-424F-A534-26432652E2AA}" type="slidenum">
              <a:rPr lang="es-ES" altLang="es-CL"/>
              <a:pPr>
                <a:defRPr/>
              </a:pPr>
              <a:t>‹Nº›</a:t>
            </a:fld>
            <a:endParaRPr lang="es-ES" altLang="es-CL"/>
          </a:p>
        </p:txBody>
      </p:sp>
    </p:spTree>
    <p:extLst>
      <p:ext uri="{BB962C8B-B14F-4D97-AF65-F5344CB8AC3E}">
        <p14:creationId xmlns:p14="http://schemas.microsoft.com/office/powerpoint/2010/main" val="39521288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DE98521-1BD5-49F5-913B-FBE2A6F7193E}" type="datetime1">
              <a:rPr lang="en-US"/>
              <a:pPr>
                <a:defRPr/>
              </a:pPr>
              <a:t>9/1/2022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5DD7D0FA-177E-48FC-9DDD-ED3A566DE68F}" type="slidenum">
              <a:rPr lang="en-US" altLang="es-CL"/>
              <a:pPr>
                <a:defRPr/>
              </a:pPr>
              <a:t>‹Nº›</a:t>
            </a:fld>
            <a:endParaRPr lang="en-US" altLang="es-CL"/>
          </a:p>
        </p:txBody>
      </p:sp>
    </p:spTree>
    <p:extLst>
      <p:ext uri="{BB962C8B-B14F-4D97-AF65-F5344CB8AC3E}">
        <p14:creationId xmlns:p14="http://schemas.microsoft.com/office/powerpoint/2010/main" val="106893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pPr>
              <a:defRPr/>
            </a:pPr>
            <a:endParaRPr lang="es-ES_tradnl"/>
          </a:p>
        </p:txBody>
      </p:sp>
      <p:sp>
        <p:nvSpPr>
          <p:cNvPr id="5" name="4 Marcador de pie de página"/>
          <p:cNvSpPr>
            <a:spLocks noGrp="1"/>
          </p:cNvSpPr>
          <p:nvPr>
            <p:ph type="ftr" sz="quarter" idx="11"/>
          </p:nvPr>
        </p:nvSpPr>
        <p:spPr/>
        <p:txBody>
          <a:bodyPr/>
          <a:lstStyle>
            <a:lvl1pPr>
              <a:defRPr/>
            </a:lvl1pPr>
          </a:lstStyle>
          <a:p>
            <a:pPr>
              <a:defRPr/>
            </a:pPr>
            <a:endParaRPr lang="es-ES_tradnl"/>
          </a:p>
        </p:txBody>
      </p:sp>
      <p:sp>
        <p:nvSpPr>
          <p:cNvPr id="6" name="5 Marcador de número de diapositiva"/>
          <p:cNvSpPr>
            <a:spLocks noGrp="1"/>
          </p:cNvSpPr>
          <p:nvPr>
            <p:ph type="sldNum" sz="quarter" idx="12"/>
          </p:nvPr>
        </p:nvSpPr>
        <p:spPr/>
        <p:txBody>
          <a:bodyPr/>
          <a:lstStyle>
            <a:lvl1pPr>
              <a:defRPr/>
            </a:lvl1pPr>
          </a:lstStyle>
          <a:p>
            <a:fld id="{975525D4-340C-4AC7-AA01-79ED61240EE6}" type="slidenum">
              <a:rPr lang="es-ES_tradnl" altLang="es-CL"/>
              <a:pPr/>
              <a:t>‹Nº›</a:t>
            </a:fld>
            <a:endParaRPr lang="es-ES_tradnl" altLang="es-CL"/>
          </a:p>
        </p:txBody>
      </p:sp>
    </p:spTree>
    <p:extLst>
      <p:ext uri="{BB962C8B-B14F-4D97-AF65-F5344CB8AC3E}">
        <p14:creationId xmlns:p14="http://schemas.microsoft.com/office/powerpoint/2010/main" val="79389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s-CL"/>
          </a:p>
        </p:txBody>
      </p:sp>
      <p:sp>
        <p:nvSpPr>
          <p:cNvPr id="3" name="Subtítulo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391128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3147180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167649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C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2349095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CL">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414503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CL">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3231666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CL">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1828388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CL"/>
          </a:p>
        </p:txBody>
      </p:sp>
      <p:sp>
        <p:nvSpPr>
          <p:cNvPr id="3" name="Marcador de contenido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C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53773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a:t>Haga clic para modificar el estilo de título del patrón</a:t>
            </a:r>
            <a:endParaRPr/>
          </a:p>
        </p:txBody>
      </p:sp>
      <p:sp>
        <p:nvSpPr>
          <p:cNvPr id="7" name="Rectangle 6"/>
          <p:cNvSpPr>
            <a:spLocks noGrp="1"/>
          </p:cNvSpPr>
          <p:nvPr>
            <p:ph sz="quarter" idx="13"/>
          </p:nvPr>
        </p:nvSpPr>
        <p:spPr>
          <a:xfrm>
            <a:off x="609600" y="1352550"/>
            <a:ext cx="8153400" cy="3276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13"/>
          <p:cNvSpPr>
            <a:spLocks noGrp="1"/>
          </p:cNvSpPr>
          <p:nvPr>
            <p:ph type="dt" sz="half" idx="14"/>
          </p:nvPr>
        </p:nvSpPr>
        <p:spPr/>
        <p:txBody>
          <a:bodyPr/>
          <a:lstStyle>
            <a:lvl1pPr>
              <a:defRPr/>
            </a:lvl1pPr>
          </a:lstStyle>
          <a:p>
            <a:pPr>
              <a:defRPr/>
            </a:pPr>
            <a:fld id="{AC52ACCD-FF47-4E09-B5D6-3EB5CDC25A32}" type="datetime1">
              <a:rPr lang="es-ES"/>
              <a:pPr>
                <a:defRPr/>
              </a:pPr>
              <a:t>01/09/2022</a:t>
            </a:fld>
            <a:endParaRPr lang="es-ES"/>
          </a:p>
        </p:txBody>
      </p:sp>
      <p:sp>
        <p:nvSpPr>
          <p:cNvPr id="5" name="Footer Placeholder 2"/>
          <p:cNvSpPr>
            <a:spLocks noGrp="1"/>
          </p:cNvSpPr>
          <p:nvPr>
            <p:ph type="ftr" sz="quarter" idx="15"/>
          </p:nvPr>
        </p:nvSpPr>
        <p:spPr/>
        <p:txBody>
          <a:bodyPr/>
          <a:lstStyle>
            <a:lvl1pPr>
              <a:defRPr/>
            </a:lvl1pPr>
          </a:lstStyle>
          <a:p>
            <a:pPr>
              <a:defRPr/>
            </a:pPr>
            <a:endParaRPr lang="es-ES"/>
          </a:p>
        </p:txBody>
      </p:sp>
      <p:sp>
        <p:nvSpPr>
          <p:cNvPr id="6" name="Slide Number Placeholder 22"/>
          <p:cNvSpPr>
            <a:spLocks noGrp="1"/>
          </p:cNvSpPr>
          <p:nvPr>
            <p:ph type="sldNum" sz="quarter" idx="16"/>
          </p:nvPr>
        </p:nvSpPr>
        <p:spPr/>
        <p:txBody>
          <a:bodyPr/>
          <a:lstStyle>
            <a:lvl1pPr>
              <a:defRPr/>
            </a:lvl1pPr>
          </a:lstStyle>
          <a:p>
            <a:pPr>
              <a:defRPr/>
            </a:pPr>
            <a:fld id="{A4936926-F890-422C-8C0F-957AA04A16A0}" type="slidenum">
              <a:rPr lang="es-ES" altLang="es-CL"/>
              <a:pPr>
                <a:defRPr/>
              </a:pPr>
              <a:t>‹Nº›</a:t>
            </a:fld>
            <a:endParaRPr lang="es-ES" altLang="es-CL"/>
          </a:p>
        </p:txBody>
      </p:sp>
    </p:spTree>
    <p:extLst>
      <p:ext uri="{BB962C8B-B14F-4D97-AF65-F5344CB8AC3E}">
        <p14:creationId xmlns:p14="http://schemas.microsoft.com/office/powerpoint/2010/main" val="1669913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L"/>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CL">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726846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2543441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E6EFE48D-BF50-4E0A-974A-493E1AE56ACA}" type="datetimeFigureOut">
              <a:rPr lang="es-CL">
                <a:solidFill>
                  <a:prstClr val="black">
                    <a:tint val="75000"/>
                  </a:prstClr>
                </a:solidFill>
              </a:rPr>
              <a:pPr/>
              <a:t>01-09-2022</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072B3FB2-C02B-4156-A0EC-CCBC40A82681}" type="slidenum">
              <a:rPr lang="es-CL">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281287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5"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6"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3" name="Text Placeholder 2"/>
          <p:cNvSpPr>
            <a:spLocks noGrp="1"/>
          </p:cNvSpPr>
          <p:nvPr>
            <p:ph type="body" idx="1"/>
          </p:nvPr>
        </p:nvSpPr>
        <p:spPr>
          <a:xfrm>
            <a:off x="1371600" y="2057400"/>
            <a:ext cx="7123113" cy="1254919"/>
          </a:xfrm>
        </p:spPr>
        <p:txBody>
          <a:bodyPr/>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a:r>
              <a:rPr lang="es-ES"/>
              <a:t>Haga clic para modificar el estilo de texto del patrón</a:t>
            </a:r>
          </a:p>
        </p:txBody>
      </p:sp>
      <p:sp>
        <p:nvSpPr>
          <p:cNvPr id="2" name="Title 1"/>
          <p:cNvSpPr>
            <a:spLocks noGrp="1"/>
          </p:cNvSpPr>
          <p:nvPr>
            <p:ph type="title"/>
          </p:nvPr>
        </p:nvSpPr>
        <p:spPr>
          <a:xfrm>
            <a:off x="1371600" y="1200150"/>
            <a:ext cx="7620000" cy="742950"/>
          </a:xfrm>
        </p:spPr>
        <p:txBody>
          <a:bodyPr/>
          <a:lstStyle>
            <a:lvl1pPr algn="l" eaLnBrk="1" latinLnBrk="0" hangingPunct="1">
              <a:buNone/>
              <a:defRPr kumimoji="0" lang="es-ES" sz="4400" b="0" cap="none">
                <a:solidFill>
                  <a:srgbClr val="FFFFFF"/>
                </a:solidFill>
              </a:defRPr>
            </a:lvl1pPr>
            <a:extLst/>
          </a:lstStyle>
          <a:p>
            <a:r>
              <a:rPr lang="es-ES"/>
              <a:t>Haga clic para modificar el estilo de título del patrón</a:t>
            </a:r>
          </a:p>
        </p:txBody>
      </p:sp>
      <p:sp>
        <p:nvSpPr>
          <p:cNvPr id="7" name="Date Placeholder 11"/>
          <p:cNvSpPr>
            <a:spLocks noGrp="1"/>
          </p:cNvSpPr>
          <p:nvPr>
            <p:ph type="dt" sz="half" idx="10"/>
          </p:nvPr>
        </p:nvSpPr>
        <p:spPr/>
        <p:txBody>
          <a:bodyPr/>
          <a:lstStyle>
            <a:lvl1pPr>
              <a:defRPr/>
            </a:lvl1pPr>
          </a:lstStyle>
          <a:p>
            <a:pPr>
              <a:defRPr/>
            </a:pPr>
            <a:fld id="{12253DCF-A2D6-461C-89C9-160DFA9161DC}" type="datetime1">
              <a:rPr lang="es-ES"/>
              <a:pPr>
                <a:defRPr/>
              </a:pPr>
              <a:t>01/09/2022</a:t>
            </a:fld>
            <a:endParaRPr lang="es-E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smtClean="0"/>
            </a:lvl1pPr>
          </a:lstStyle>
          <a:p>
            <a:pPr>
              <a:defRPr/>
            </a:pPr>
            <a:fld id="{7FCD2FBB-FDF9-4E86-B479-DD0842851244}" type="slidenum">
              <a:rPr lang="es-ES" altLang="es-CL"/>
              <a:pPr>
                <a:defRPr/>
              </a:pPr>
              <a:t>‹Nº›</a:t>
            </a:fld>
            <a:endParaRPr lang="es-ES" altLang="es-CL"/>
          </a:p>
        </p:txBody>
      </p:sp>
      <p:sp>
        <p:nvSpPr>
          <p:cNvPr id="9" name="Footer Placeholder 13"/>
          <p:cNvSpPr>
            <a:spLocks noGrp="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41774110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9" name="Content Placeholder 8"/>
          <p:cNvSpPr>
            <a:spLocks noGrp="1"/>
          </p:cNvSpPr>
          <p:nvPr>
            <p:ph sz="quarter" idx="13"/>
          </p:nvPr>
        </p:nvSpPr>
        <p:spPr>
          <a:xfrm>
            <a:off x="609600" y="1352551"/>
            <a:ext cx="3886200" cy="326862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1" name="Content Placeholder 10"/>
          <p:cNvSpPr>
            <a:spLocks noGrp="1"/>
          </p:cNvSpPr>
          <p:nvPr>
            <p:ph sz="quarter" idx="14"/>
          </p:nvPr>
        </p:nvSpPr>
        <p:spPr>
          <a:xfrm>
            <a:off x="4844901" y="1352549"/>
            <a:ext cx="3886200" cy="32686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13"/>
          <p:cNvSpPr>
            <a:spLocks noGrp="1"/>
          </p:cNvSpPr>
          <p:nvPr>
            <p:ph type="dt" sz="half" idx="15"/>
          </p:nvPr>
        </p:nvSpPr>
        <p:spPr/>
        <p:txBody>
          <a:bodyPr/>
          <a:lstStyle>
            <a:lvl1pPr>
              <a:defRPr/>
            </a:lvl1pPr>
          </a:lstStyle>
          <a:p>
            <a:pPr>
              <a:defRPr/>
            </a:pPr>
            <a:fld id="{EE9C25E5-F328-4F04-8E28-D4CA8DDBDA09}" type="datetime1">
              <a:rPr lang="es-ES"/>
              <a:pPr>
                <a:defRPr/>
              </a:pPr>
              <a:t>01/09/2022</a:t>
            </a:fld>
            <a:endParaRPr lang="es-ES"/>
          </a:p>
        </p:txBody>
      </p:sp>
      <p:sp>
        <p:nvSpPr>
          <p:cNvPr id="6" name="Footer Placeholder 2"/>
          <p:cNvSpPr>
            <a:spLocks noGrp="1"/>
          </p:cNvSpPr>
          <p:nvPr>
            <p:ph type="ftr" sz="quarter" idx="16"/>
          </p:nvPr>
        </p:nvSpPr>
        <p:spPr/>
        <p:txBody>
          <a:bodyPr/>
          <a:lstStyle>
            <a:lvl1pPr>
              <a:defRPr/>
            </a:lvl1pPr>
          </a:lstStyle>
          <a:p>
            <a:pPr>
              <a:defRPr/>
            </a:pPr>
            <a:endParaRPr lang="es-ES"/>
          </a:p>
        </p:txBody>
      </p:sp>
      <p:sp>
        <p:nvSpPr>
          <p:cNvPr id="7" name="Slide Number Placeholder 22"/>
          <p:cNvSpPr>
            <a:spLocks noGrp="1"/>
          </p:cNvSpPr>
          <p:nvPr>
            <p:ph type="sldNum" sz="quarter" idx="17"/>
          </p:nvPr>
        </p:nvSpPr>
        <p:spPr/>
        <p:txBody>
          <a:bodyPr/>
          <a:lstStyle>
            <a:lvl1pPr>
              <a:defRPr/>
            </a:lvl1pPr>
          </a:lstStyle>
          <a:p>
            <a:pPr>
              <a:defRPr/>
            </a:pPr>
            <a:fld id="{D7D5D2A2-7212-478C-A9B7-440418F9BC6C}" type="slidenum">
              <a:rPr lang="es-ES" altLang="es-CL"/>
              <a:pPr>
                <a:defRPr/>
              </a:pPr>
              <a:t>‹Nº›</a:t>
            </a:fld>
            <a:endParaRPr lang="es-ES" altLang="es-CL"/>
          </a:p>
        </p:txBody>
      </p:sp>
    </p:spTree>
    <p:extLst>
      <p:ext uri="{BB962C8B-B14F-4D97-AF65-F5344CB8AC3E}">
        <p14:creationId xmlns:p14="http://schemas.microsoft.com/office/powerpoint/2010/main" val="130980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eaLnBrk="1" latinLnBrk="0" hangingPunct="1">
              <a:defRPr kumimoji="0" lang="es-ES"/>
            </a:lvl1pPr>
            <a:extLst/>
          </a:lstStyle>
          <a:p>
            <a:r>
              <a:rPr lang="es-ES"/>
              <a:t>Haga clic para modificar el estilo de título del patrón</a:t>
            </a:r>
            <a:endParaRPr/>
          </a:p>
        </p:txBody>
      </p:sp>
      <p:sp>
        <p:nvSpPr>
          <p:cNvPr id="11" name="Content Placeholder 10"/>
          <p:cNvSpPr>
            <a:spLocks noGrp="1"/>
          </p:cNvSpPr>
          <p:nvPr>
            <p:ph sz="quarter" idx="13"/>
          </p:nvPr>
        </p:nvSpPr>
        <p:spPr>
          <a:xfrm>
            <a:off x="609600" y="1919818"/>
            <a:ext cx="3886200" cy="26289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3" name="Content Placeholder 12"/>
          <p:cNvSpPr>
            <a:spLocks noGrp="1"/>
          </p:cNvSpPr>
          <p:nvPr>
            <p:ph sz="quarter" idx="14"/>
          </p:nvPr>
        </p:nvSpPr>
        <p:spPr>
          <a:xfrm>
            <a:off x="4800600" y="1919818"/>
            <a:ext cx="3886200" cy="26289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a:r>
              <a:rPr lang="es-ES"/>
              <a:t>Haga clic para modificar el estilo de texto del patrón</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a:r>
              <a:rPr lang="es-ES"/>
              <a:t>Haga clic para modificar el estilo de texto del patrón</a:t>
            </a:r>
          </a:p>
        </p:txBody>
      </p:sp>
      <p:sp>
        <p:nvSpPr>
          <p:cNvPr id="7" name="Date Placeholder 13"/>
          <p:cNvSpPr>
            <a:spLocks noGrp="1"/>
          </p:cNvSpPr>
          <p:nvPr>
            <p:ph type="dt" sz="half" idx="20"/>
          </p:nvPr>
        </p:nvSpPr>
        <p:spPr/>
        <p:txBody>
          <a:bodyPr/>
          <a:lstStyle>
            <a:lvl1pPr>
              <a:defRPr/>
            </a:lvl1pPr>
          </a:lstStyle>
          <a:p>
            <a:pPr>
              <a:defRPr/>
            </a:pPr>
            <a:fld id="{BE1A811E-5C25-44DE-87FE-A3C413CD75D3}" type="datetime1">
              <a:rPr lang="es-ES"/>
              <a:pPr>
                <a:defRPr/>
              </a:pPr>
              <a:t>01/09/2022</a:t>
            </a:fld>
            <a:endParaRPr lang="es-ES"/>
          </a:p>
        </p:txBody>
      </p:sp>
      <p:sp>
        <p:nvSpPr>
          <p:cNvPr id="8" name="Footer Placeholder 2"/>
          <p:cNvSpPr>
            <a:spLocks noGrp="1"/>
          </p:cNvSpPr>
          <p:nvPr>
            <p:ph type="ftr" sz="quarter" idx="21"/>
          </p:nvPr>
        </p:nvSpPr>
        <p:spPr/>
        <p:txBody>
          <a:bodyPr/>
          <a:lstStyle>
            <a:lvl1pPr>
              <a:defRPr/>
            </a:lvl1pPr>
          </a:lstStyle>
          <a:p>
            <a:pPr>
              <a:defRPr/>
            </a:pPr>
            <a:endParaRPr lang="es-ES"/>
          </a:p>
        </p:txBody>
      </p:sp>
      <p:sp>
        <p:nvSpPr>
          <p:cNvPr id="9" name="Slide Number Placeholder 22"/>
          <p:cNvSpPr>
            <a:spLocks noGrp="1"/>
          </p:cNvSpPr>
          <p:nvPr>
            <p:ph type="sldNum" sz="quarter" idx="22"/>
          </p:nvPr>
        </p:nvSpPr>
        <p:spPr/>
        <p:txBody>
          <a:bodyPr/>
          <a:lstStyle>
            <a:lvl1pPr>
              <a:defRPr/>
            </a:lvl1pPr>
          </a:lstStyle>
          <a:p>
            <a:pPr>
              <a:defRPr/>
            </a:pPr>
            <a:fld id="{6BC77402-F9CB-4FF9-A86F-83ED25422EBA}" type="slidenum">
              <a:rPr lang="es-ES" altLang="es-CL"/>
              <a:pPr>
                <a:defRPr/>
              </a:pPr>
              <a:t>‹Nº›</a:t>
            </a:fld>
            <a:endParaRPr lang="es-ES" altLang="es-CL"/>
          </a:p>
        </p:txBody>
      </p:sp>
    </p:spTree>
    <p:extLst>
      <p:ext uri="{BB962C8B-B14F-4D97-AF65-F5344CB8AC3E}">
        <p14:creationId xmlns:p14="http://schemas.microsoft.com/office/powerpoint/2010/main" val="125691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Date Placeholder 13"/>
          <p:cNvSpPr>
            <a:spLocks noGrp="1"/>
          </p:cNvSpPr>
          <p:nvPr>
            <p:ph type="dt" sz="half" idx="10"/>
          </p:nvPr>
        </p:nvSpPr>
        <p:spPr/>
        <p:txBody>
          <a:bodyPr/>
          <a:lstStyle>
            <a:lvl1pPr>
              <a:defRPr/>
            </a:lvl1pPr>
          </a:lstStyle>
          <a:p>
            <a:pPr>
              <a:defRPr/>
            </a:pPr>
            <a:fld id="{9C2BF9B3-4E48-45AD-8ED6-4FEF652DA7EF}" type="datetime1">
              <a:rPr lang="es-ES"/>
              <a:pPr>
                <a:defRPr/>
              </a:pPr>
              <a:t>01/09/2022</a:t>
            </a:fld>
            <a:endParaRPr lang="es-ES"/>
          </a:p>
        </p:txBody>
      </p:sp>
      <p:sp>
        <p:nvSpPr>
          <p:cNvPr id="4" name="Footer Placeholder 2"/>
          <p:cNvSpPr>
            <a:spLocks noGrp="1"/>
          </p:cNvSpPr>
          <p:nvPr>
            <p:ph type="ftr" sz="quarter" idx="11"/>
          </p:nvPr>
        </p:nvSpPr>
        <p:spPr/>
        <p:txBody>
          <a:bodyPr/>
          <a:lstStyle>
            <a:lvl1pPr>
              <a:defRPr/>
            </a:lvl1pPr>
          </a:lstStyle>
          <a:p>
            <a:pPr>
              <a:defRPr/>
            </a:pPr>
            <a:endParaRPr lang="es-ES"/>
          </a:p>
        </p:txBody>
      </p:sp>
      <p:sp>
        <p:nvSpPr>
          <p:cNvPr id="5" name="Slide Number Placeholder 22"/>
          <p:cNvSpPr>
            <a:spLocks noGrp="1"/>
          </p:cNvSpPr>
          <p:nvPr>
            <p:ph type="sldNum" sz="quarter" idx="12"/>
          </p:nvPr>
        </p:nvSpPr>
        <p:spPr/>
        <p:txBody>
          <a:bodyPr/>
          <a:lstStyle>
            <a:lvl1pPr>
              <a:defRPr/>
            </a:lvl1pPr>
          </a:lstStyle>
          <a:p>
            <a:pPr>
              <a:defRPr/>
            </a:pPr>
            <a:fld id="{1B165ABE-A8DE-4C66-9D07-8FEF1961B128}" type="slidenum">
              <a:rPr lang="es-ES" altLang="es-CL"/>
              <a:pPr>
                <a:defRPr/>
              </a:pPr>
              <a:t>‹Nº›</a:t>
            </a:fld>
            <a:endParaRPr lang="es-ES" altLang="es-CL"/>
          </a:p>
        </p:txBody>
      </p:sp>
    </p:spTree>
    <p:extLst>
      <p:ext uri="{BB962C8B-B14F-4D97-AF65-F5344CB8AC3E}">
        <p14:creationId xmlns:p14="http://schemas.microsoft.com/office/powerpoint/2010/main" val="380317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9C0C6EE-CA00-4D28-B848-63843E7C7589}" type="datetime1">
              <a:rPr lang="es-ES"/>
              <a:pPr>
                <a:defRPr/>
              </a:pPr>
              <a:t>01/09/2022</a:t>
            </a:fld>
            <a:endParaRPr lang="es-ES"/>
          </a:p>
        </p:txBody>
      </p:sp>
      <p:sp>
        <p:nvSpPr>
          <p:cNvPr id="3" name="Footer Placeholder 2"/>
          <p:cNvSpPr>
            <a:spLocks noGrp="1"/>
          </p:cNvSpPr>
          <p:nvPr>
            <p:ph type="ftr" sz="quarter" idx="11"/>
          </p:nvPr>
        </p:nvSpPr>
        <p:spPr/>
        <p:txBody>
          <a:bodyPr/>
          <a:lstStyle>
            <a:lvl1pPr>
              <a:defRPr/>
            </a:lvl1pPr>
          </a:lstStyle>
          <a:p>
            <a:pPr>
              <a:defRPr/>
            </a:pPr>
            <a:endParaRPr lang="es-ES"/>
          </a:p>
        </p:txBody>
      </p:sp>
      <p:sp>
        <p:nvSpPr>
          <p:cNvPr id="4" name="Slide Number Placeholder 3"/>
          <p:cNvSpPr>
            <a:spLocks noGrp="1"/>
          </p:cNvSpPr>
          <p:nvPr>
            <p:ph type="sldNum" sz="quarter" idx="12"/>
          </p:nvPr>
        </p:nvSpPr>
        <p:spPr>
          <a:xfrm>
            <a:off x="0" y="4686300"/>
            <a:ext cx="533400" cy="285750"/>
          </a:xfrm>
        </p:spPr>
        <p:txBody>
          <a:bodyPr/>
          <a:lstStyle>
            <a:lvl1pPr>
              <a:defRPr smtClean="0">
                <a:solidFill>
                  <a:schemeClr val="tx2"/>
                </a:solidFill>
              </a:defRPr>
            </a:lvl1pPr>
          </a:lstStyle>
          <a:p>
            <a:pPr>
              <a:defRPr/>
            </a:pPr>
            <a:fld id="{79BE1748-51FC-491C-89A1-93A6644367C3}" type="slidenum">
              <a:rPr lang="es-ES" altLang="es-CL"/>
              <a:pPr>
                <a:defRPr/>
              </a:pPr>
              <a:t>‹Nº›</a:t>
            </a:fld>
            <a:endParaRPr lang="es-ES" altLang="es-CL"/>
          </a:p>
        </p:txBody>
      </p:sp>
    </p:spTree>
    <p:extLst>
      <p:ext uri="{BB962C8B-B14F-4D97-AF65-F5344CB8AC3E}">
        <p14:creationId xmlns:p14="http://schemas.microsoft.com/office/powerpoint/2010/main" val="104080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eaLnBrk="1" latinLnBrk="0" hangingPunct="1">
              <a:buNone/>
              <a:defRPr kumimoji="0" lang="es-ES" sz="4200" b="0"/>
            </a:lvl1pPr>
            <a:extLst/>
          </a:lstStyle>
          <a:p>
            <a:r>
              <a:rPr lang="es-ES"/>
              <a:t>Haga clic para modificar el estilo de título del patrón</a:t>
            </a:r>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a:r>
              <a:rPr lang="es-ES"/>
              <a:t>Haga clic para modificar el estilo de texto del patrón</a:t>
            </a:r>
          </a:p>
        </p:txBody>
      </p:sp>
      <p:sp>
        <p:nvSpPr>
          <p:cNvPr id="9" name="Content Placeholder 8"/>
          <p:cNvSpPr>
            <a:spLocks noGrp="1"/>
          </p:cNvSpPr>
          <p:nvPr>
            <p:ph sz="quarter" idx="13"/>
          </p:nvPr>
        </p:nvSpPr>
        <p:spPr>
          <a:xfrm>
            <a:off x="2362200" y="1428750"/>
            <a:ext cx="6400800" cy="3200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13"/>
          <p:cNvSpPr>
            <a:spLocks noGrp="1"/>
          </p:cNvSpPr>
          <p:nvPr>
            <p:ph type="dt" sz="half" idx="14"/>
          </p:nvPr>
        </p:nvSpPr>
        <p:spPr/>
        <p:txBody>
          <a:bodyPr/>
          <a:lstStyle>
            <a:lvl1pPr>
              <a:defRPr/>
            </a:lvl1pPr>
          </a:lstStyle>
          <a:p>
            <a:pPr>
              <a:defRPr/>
            </a:pPr>
            <a:fld id="{435C69E4-F176-4675-BD6A-310544C363AE}" type="datetime1">
              <a:rPr lang="es-ES"/>
              <a:pPr>
                <a:defRPr/>
              </a:pPr>
              <a:t>01/09/2022</a:t>
            </a:fld>
            <a:endParaRPr lang="es-ES"/>
          </a:p>
        </p:txBody>
      </p:sp>
      <p:sp>
        <p:nvSpPr>
          <p:cNvPr id="6" name="Footer Placeholder 2"/>
          <p:cNvSpPr>
            <a:spLocks noGrp="1"/>
          </p:cNvSpPr>
          <p:nvPr>
            <p:ph type="ftr" sz="quarter" idx="15"/>
          </p:nvPr>
        </p:nvSpPr>
        <p:spPr/>
        <p:txBody>
          <a:bodyPr/>
          <a:lstStyle>
            <a:lvl1pPr>
              <a:defRPr/>
            </a:lvl1pPr>
          </a:lstStyle>
          <a:p>
            <a:pPr>
              <a:defRPr/>
            </a:pPr>
            <a:endParaRPr lang="es-ES"/>
          </a:p>
        </p:txBody>
      </p:sp>
      <p:sp>
        <p:nvSpPr>
          <p:cNvPr id="7" name="Slide Number Placeholder 22"/>
          <p:cNvSpPr>
            <a:spLocks noGrp="1"/>
          </p:cNvSpPr>
          <p:nvPr>
            <p:ph type="sldNum" sz="quarter" idx="16"/>
          </p:nvPr>
        </p:nvSpPr>
        <p:spPr/>
        <p:txBody>
          <a:bodyPr/>
          <a:lstStyle>
            <a:lvl1pPr>
              <a:defRPr/>
            </a:lvl1pPr>
          </a:lstStyle>
          <a:p>
            <a:pPr>
              <a:defRPr/>
            </a:pPr>
            <a:fld id="{FF216DCE-1A36-4F33-8CEC-0BE97D4BAC0B}" type="slidenum">
              <a:rPr lang="es-ES" altLang="es-CL"/>
              <a:pPr>
                <a:defRPr/>
              </a:pPr>
              <a:t>‹Nº›</a:t>
            </a:fld>
            <a:endParaRPr lang="es-ES" altLang="es-CL"/>
          </a:p>
        </p:txBody>
      </p:sp>
    </p:spTree>
    <p:extLst>
      <p:ext uri="{BB962C8B-B14F-4D97-AF65-F5344CB8AC3E}">
        <p14:creationId xmlns:p14="http://schemas.microsoft.com/office/powerpoint/2010/main" val="194145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solidFill>
          <a:schemeClr val="bg2"/>
        </a:solidFill>
        <a:effectLst/>
      </p:bgPr>
    </p:bg>
    <p:spTree>
      <p:nvGrpSpPr>
        <p:cNvPr id="1" name=""/>
        <p:cNvGrpSpPr/>
        <p:nvPr/>
      </p:nvGrpSpPr>
      <p:grpSpPr>
        <a:xfrm>
          <a:off x="0" y="0"/>
          <a:ext cx="0" cy="0"/>
          <a:chOff x="0" y="0"/>
          <a:chExt cx="0" cy="0"/>
        </a:xfrm>
      </p:grpSpPr>
      <p:sp>
        <p:nvSpPr>
          <p:cNvPr id="5" name="Rectangle 7"/>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6" name="Rectangle 8"/>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7" name="Rectangle 9"/>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8" name="Rectangle 10"/>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eaLnBrk="1" latinLnBrk="0" hangingPunct="1">
              <a:buNone/>
              <a:defRPr kumimoji="0" lang="es-ES" sz="3200"/>
            </a:lvl1pPr>
            <a:extLst/>
          </a:lstStyle>
          <a:p>
            <a:pPr lvl="0"/>
            <a:r>
              <a:rPr lang="es-ES" noProof="0"/>
              <a:t>Haga clic en el icono para agregar una imagen</a:t>
            </a:r>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a:r>
              <a:rPr lang="es-ES"/>
              <a:t>Haga clic para modificar el estilo de texto del patrón</a:t>
            </a:r>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es-ES" sz="2800" b="0">
                <a:solidFill>
                  <a:srgbClr val="FFFFFF"/>
                </a:solidFill>
              </a:defRPr>
            </a:lvl1pPr>
            <a:extLst/>
          </a:lstStyle>
          <a:p>
            <a:r>
              <a:rPr lang="es-ES"/>
              <a:t>Haga clic para modificar el estilo de título del patrón</a:t>
            </a:r>
            <a:endParaRPr/>
          </a:p>
        </p:txBody>
      </p:sp>
      <p:sp>
        <p:nvSpPr>
          <p:cNvPr id="9" name="Date Placeholder 11"/>
          <p:cNvSpPr>
            <a:spLocks noGrp="1"/>
          </p:cNvSpPr>
          <p:nvPr>
            <p:ph type="dt" sz="half" idx="10"/>
          </p:nvPr>
        </p:nvSpPr>
        <p:spPr>
          <a:xfrm>
            <a:off x="6248400" y="4686300"/>
            <a:ext cx="2667000" cy="274638"/>
          </a:xfrm>
        </p:spPr>
        <p:txBody>
          <a:bodyPr/>
          <a:lstStyle>
            <a:lvl1pPr>
              <a:defRPr/>
            </a:lvl1pPr>
          </a:lstStyle>
          <a:p>
            <a:pPr>
              <a:defRPr/>
            </a:pPr>
            <a:fld id="{376F0BE7-247E-4E52-BD15-971E354F38FA}" type="datetime1">
              <a:rPr lang="es-ES"/>
              <a:pPr>
                <a:defRPr/>
              </a:pPr>
              <a:t>01/09/2022</a:t>
            </a:fld>
            <a:endParaRPr lang="es-ES"/>
          </a:p>
        </p:txBody>
      </p:sp>
      <p:sp>
        <p:nvSpPr>
          <p:cNvPr id="10" name="Slide Number Placeholder 12"/>
          <p:cNvSpPr>
            <a:spLocks noGrp="1"/>
          </p:cNvSpPr>
          <p:nvPr>
            <p:ph type="sldNum" sz="quarter" idx="11"/>
          </p:nvPr>
        </p:nvSpPr>
        <p:spPr>
          <a:xfrm>
            <a:off x="0" y="3500438"/>
            <a:ext cx="1447800" cy="498475"/>
          </a:xfrm>
        </p:spPr>
        <p:txBody>
          <a:bodyPr/>
          <a:lstStyle>
            <a:lvl1pPr>
              <a:defRPr sz="2800" smtClean="0"/>
            </a:lvl1pPr>
          </a:lstStyle>
          <a:p>
            <a:pPr>
              <a:defRPr/>
            </a:pPr>
            <a:fld id="{6F8AFF41-30FF-47D9-B88E-36A8AE625F09}" type="slidenum">
              <a:rPr lang="es-ES" altLang="es-CL"/>
              <a:pPr>
                <a:defRPr/>
              </a:pPr>
              <a:t>‹Nº›</a:t>
            </a:fld>
            <a:endParaRPr lang="es-ES" altLang="es-CL"/>
          </a:p>
        </p:txBody>
      </p:sp>
      <p:sp>
        <p:nvSpPr>
          <p:cNvPr id="11" name="Footer Placeholder 13"/>
          <p:cNvSpPr>
            <a:spLocks noGrp="1"/>
          </p:cNvSpPr>
          <p:nvPr>
            <p:ph type="ftr" sz="quarter" idx="12"/>
          </p:nvPr>
        </p:nvSpPr>
        <p:spPr>
          <a:xfrm>
            <a:off x="1600200" y="4686300"/>
            <a:ext cx="4572000" cy="273050"/>
          </a:xfrm>
        </p:spPr>
        <p:txBody>
          <a:bodyPr/>
          <a:lstStyle>
            <a:lvl1pPr>
              <a:defRPr/>
            </a:lvl1pPr>
          </a:lstStyle>
          <a:p>
            <a:pPr>
              <a:defRPr/>
            </a:pPr>
            <a:endParaRPr lang="es-ES"/>
          </a:p>
        </p:txBody>
      </p:sp>
    </p:spTree>
    <p:extLst>
      <p:ext uri="{BB962C8B-B14F-4D97-AF65-F5344CB8AC3E}">
        <p14:creationId xmlns:p14="http://schemas.microsoft.com/office/powerpoint/2010/main" val="217427074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a:t>Haga clic para modificar el estilo de texto del patrón</a:t>
            </a:r>
          </a:p>
          <a:p>
            <a:pPr lvl="1"/>
            <a:r>
              <a:rPr lang="es-ES" altLang="es-CL"/>
              <a:t>Segundo nivel</a:t>
            </a:r>
          </a:p>
          <a:p>
            <a:pPr lvl="2"/>
            <a:r>
              <a:rPr lang="es-ES" altLang="es-CL"/>
              <a:t>Tercer nivel</a:t>
            </a:r>
          </a:p>
          <a:p>
            <a:pPr lvl="3"/>
            <a:r>
              <a:rPr lang="es-ES" altLang="es-CL"/>
              <a:t>Cuarto nivel</a:t>
            </a:r>
          </a:p>
          <a:p>
            <a:pPr lvl="4"/>
            <a:r>
              <a:rPr lang="es-ES" altLang="es-CL"/>
              <a:t>Quinto nivel</a:t>
            </a:r>
            <a:endParaRPr lang="en-US" altLang="es-CL"/>
          </a:p>
        </p:txBody>
      </p:sp>
      <p:sp>
        <p:nvSpPr>
          <p:cNvPr id="14" name="Date Placeholder 13"/>
          <p:cNvSpPr>
            <a:spLocks noGrp="1"/>
          </p:cNvSpPr>
          <p:nvPr>
            <p:ph type="dt" sz="half" idx="2"/>
          </p:nvPr>
        </p:nvSpPr>
        <p:spPr>
          <a:xfrm>
            <a:off x="6096000" y="4686300"/>
            <a:ext cx="2667000" cy="274638"/>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Tw Cen MT" pitchFamily="34" charset="0"/>
              </a:defRPr>
            </a:lvl1pPr>
          </a:lstStyle>
          <a:p>
            <a:pPr>
              <a:defRPr/>
            </a:pPr>
            <a:fld id="{F94F4A1F-C73E-4066-98B5-1BD641A8F9CB}" type="datetime1">
              <a:rPr lang="es-ES"/>
              <a:pPr>
                <a:defRPr/>
              </a:pPr>
              <a:t>01/09/2022</a:t>
            </a:fld>
            <a:endParaRPr lang="es-ES"/>
          </a:p>
        </p:txBody>
      </p:sp>
      <p:sp>
        <p:nvSpPr>
          <p:cNvPr id="3" name="Footer Placeholder 2"/>
          <p:cNvSpPr>
            <a:spLocks noGrp="1"/>
          </p:cNvSpPr>
          <p:nvPr>
            <p:ph type="ftr" sz="quarter" idx="3"/>
          </p:nvPr>
        </p:nvSpPr>
        <p:spPr>
          <a:xfrm>
            <a:off x="609600" y="4686300"/>
            <a:ext cx="5421313"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latin typeface="Tw Cen MT" pitchFamily="34" charset="0"/>
              </a:defRPr>
            </a:lvl1pPr>
          </a:lstStyle>
          <a:p>
            <a:pPr>
              <a:defRPr/>
            </a:pPr>
            <a:endParaRPr lang="es-E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s-ES">
              <a:solidFill>
                <a:srgbClr val="FFFFFF"/>
              </a:solidFill>
              <a:cs typeface="Arial" pitchFamily="34" charset="0"/>
            </a:endParaRPr>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smtClean="0">
                <a:solidFill>
                  <a:srgbClr val="FFFFFF"/>
                </a:solidFill>
                <a:latin typeface="Tw Cen MT" panose="020B0602020104020603" pitchFamily="34" charset="0"/>
              </a:defRPr>
            </a:lvl1pPr>
          </a:lstStyle>
          <a:p>
            <a:pPr>
              <a:defRPr/>
            </a:pPr>
            <a:fld id="{47F71F86-4737-4389-A20E-20F717CFD680}" type="slidenum">
              <a:rPr lang="es-ES" altLang="es-CL"/>
              <a:pPr>
                <a:defRPr/>
              </a:pPr>
              <a:t>‹Nº›</a:t>
            </a:fld>
            <a:endParaRPr lang="es-ES" altLang="es-CL"/>
          </a:p>
        </p:txBody>
      </p:sp>
      <p:sp>
        <p:nvSpPr>
          <p:cNvPr id="1033" name="Title Placeholder 21"/>
          <p:cNvSpPr>
            <a:spLocks noGrp="1"/>
          </p:cNvSpPr>
          <p:nvPr>
            <p:ph type="title"/>
          </p:nvPr>
        </p:nvSpPr>
        <p:spPr bwMode="auto">
          <a:xfrm>
            <a:off x="609600" y="117475"/>
            <a:ext cx="815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CL"/>
              <a:t>Haga clic para modificar el estilo de título del patrón</a:t>
            </a:r>
            <a:endParaRPr lang="en-US" altLang="es-CL"/>
          </a:p>
        </p:txBody>
      </p:sp>
    </p:spTree>
  </p:cSld>
  <p:clrMap bg1="lt1" tx1="dk1" bg2="lt2" tx2="dk2" accent1="accent1" accent2="accent2" accent3="accent3" accent4="accent4" accent5="accent5" accent6="accent6" hlink="hlink" folHlink="folHlink"/>
  <p:sldLayoutIdLst>
    <p:sldLayoutId id="2147483893" r:id="rId1"/>
    <p:sldLayoutId id="2147483888" r:id="rId2"/>
    <p:sldLayoutId id="2147483894" r:id="rId3"/>
    <p:sldLayoutId id="2147483889" r:id="rId4"/>
    <p:sldLayoutId id="2147483890" r:id="rId5"/>
    <p:sldLayoutId id="2147483891" r:id="rId6"/>
    <p:sldLayoutId id="2147483895" r:id="rId7"/>
    <p:sldLayoutId id="2147483892" r:id="rId8"/>
    <p:sldLayoutId id="2147483896" r:id="rId9"/>
    <p:sldLayoutId id="2147483897" r:id="rId10"/>
    <p:sldLayoutId id="2147483898" r:id="rId11"/>
  </p:sldLayoutIdLst>
  <p:txStyles>
    <p:titleStyle>
      <a:lvl1pPr algn="l" rtl="0" eaLnBrk="0" fontAlgn="base" hangingPunct="0">
        <a:spcBef>
          <a:spcPct val="0"/>
        </a:spcBef>
        <a:spcAft>
          <a:spcPct val="0"/>
        </a:spcAft>
        <a:defRPr lang="es-ES"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lang="es-ES"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lang="es-ES"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lang="es-ES"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anose="05000000000000000000" pitchFamily="2" charset="2"/>
        <a:buChar char=""/>
        <a:defRPr lang="es-ES"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anose="05000000000000000000" pitchFamily="2" charset="2"/>
        <a:buChar char=""/>
        <a:defRPr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fontAlgn="auto" hangingPunct="1">
              <a:spcBef>
                <a:spcPts val="0"/>
              </a:spcBef>
              <a:spcAft>
                <a:spcPts val="0"/>
              </a:spcAft>
            </a:pPr>
            <a:fld id="{E6EFE48D-BF50-4E0A-974A-493E1AE56ACA}" type="datetimeFigureOut">
              <a:rPr lang="es-CL" smtClean="0">
                <a:solidFill>
                  <a:prstClr val="black">
                    <a:tint val="75000"/>
                  </a:prstClr>
                </a:solidFill>
                <a:latin typeface="Calibri" panose="020F0502020204030204"/>
                <a:cs typeface="+mn-cs"/>
              </a:rPr>
              <a:pPr eaLnBrk="1" fontAlgn="auto" hangingPunct="1">
                <a:spcBef>
                  <a:spcPts val="0"/>
                </a:spcBef>
                <a:spcAft>
                  <a:spcPts val="0"/>
                </a:spcAft>
              </a:pPr>
              <a:t>01-09-2022</a:t>
            </a:fld>
            <a:endParaRPr lang="es-CL">
              <a:solidFill>
                <a:prstClr val="black">
                  <a:tint val="75000"/>
                </a:prstClr>
              </a:solidFill>
              <a:latin typeface="Calibri" panose="020F0502020204030204"/>
              <a:cs typeface="+mn-cs"/>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fontAlgn="auto" hangingPunct="1">
              <a:spcBef>
                <a:spcPts val="0"/>
              </a:spcBef>
              <a:spcAft>
                <a:spcPts val="0"/>
              </a:spcAft>
            </a:pPr>
            <a:endParaRPr lang="es-CL">
              <a:solidFill>
                <a:prstClr val="black">
                  <a:tint val="75000"/>
                </a:prstClr>
              </a:solidFill>
              <a:latin typeface="Calibri" panose="020F0502020204030204"/>
              <a:cs typeface="+mn-cs"/>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fontAlgn="auto" hangingPunct="1">
              <a:spcBef>
                <a:spcPts val="0"/>
              </a:spcBef>
              <a:spcAft>
                <a:spcPts val="0"/>
              </a:spcAft>
            </a:pPr>
            <a:fld id="{072B3FB2-C02B-4156-A0EC-CCBC40A82681}" type="slidenum">
              <a:rPr lang="es-CL" smtClean="0">
                <a:solidFill>
                  <a:prstClr val="black">
                    <a:tint val="75000"/>
                  </a:prstClr>
                </a:solidFill>
                <a:latin typeface="Calibri" panose="020F0502020204030204"/>
                <a:cs typeface="+mn-cs"/>
              </a:rPr>
              <a:pPr eaLnBrk="1" fontAlgn="auto" hangingPunct="1">
                <a:spcBef>
                  <a:spcPts val="0"/>
                </a:spcBef>
                <a:spcAft>
                  <a:spcPts val="0"/>
                </a:spcAft>
              </a:pPr>
              <a:t>‹Nº›</a:t>
            </a:fld>
            <a:endParaRPr lang="es-CL">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4115744264"/>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type="title"/>
          </p:nvPr>
        </p:nvSpPr>
        <p:spPr>
          <a:xfrm>
            <a:off x="2400300" y="771550"/>
            <a:ext cx="6477000" cy="2038350"/>
          </a:xfrm>
        </p:spPr>
        <p:txBody>
          <a:bodyPr/>
          <a:lstStyle/>
          <a:p>
            <a:r>
              <a:rPr altLang="es-CL" sz="3800" cap="none" dirty="0"/>
              <a:t>MEMORIA</a:t>
            </a:r>
            <a:br>
              <a:rPr altLang="es-CL" sz="3800" cap="none" dirty="0"/>
            </a:br>
            <a:br>
              <a:rPr lang="es-ES" altLang="es-CL" sz="3800" cap="none" dirty="0"/>
            </a:br>
            <a:r>
              <a:rPr lang="es-CL" sz="1600" dirty="0"/>
              <a:t>William </a:t>
            </a:r>
            <a:r>
              <a:rPr lang="es-CL" sz="1600" dirty="0" err="1"/>
              <a:t>Stallings</a:t>
            </a:r>
            <a:r>
              <a:rPr lang="es-CL" sz="1600" dirty="0"/>
              <a:t>, Organización y Arquitectura de Computadores</a:t>
            </a:r>
            <a:endParaRPr altLang="es-CL" sz="1600" cap="none" dirty="0"/>
          </a:p>
        </p:txBody>
      </p:sp>
      <p:sp>
        <p:nvSpPr>
          <p:cNvPr id="5" name="Rectangle 4"/>
          <p:cNvSpPr>
            <a:spLocks noGrp="1"/>
          </p:cNvSpPr>
          <p:nvPr>
            <p:ph type="subTitle" idx="1"/>
          </p:nvPr>
        </p:nvSpPr>
        <p:spPr>
          <a:xfrm>
            <a:off x="2362200" y="4537075"/>
            <a:ext cx="6515100" cy="514350"/>
          </a:xfrm>
        </p:spPr>
        <p:txBody>
          <a:bodyPr>
            <a:normAutofit fontScale="92500"/>
          </a:bodyPr>
          <a:lstStyle/>
          <a:p>
            <a:pPr fontAlgn="auto">
              <a:spcAft>
                <a:spcPts val="0"/>
              </a:spcAft>
              <a:buFont typeface="Wingdings"/>
              <a:buNone/>
              <a:defRPr/>
            </a:pPr>
            <a:r>
              <a:rPr dirty="0"/>
              <a:t>Arquitectura y Organización </a:t>
            </a:r>
            <a:r>
              <a:t>de Computadores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p:cNvSpPr>
          <p:nvPr>
            <p:ph type="title"/>
          </p:nvPr>
        </p:nvSpPr>
        <p:spPr/>
        <p:txBody>
          <a:bodyPr/>
          <a:lstStyle/>
          <a:p>
            <a:pPr eaLnBrk="1" hangingPunct="1"/>
            <a:r>
              <a:rPr altLang="es-CL"/>
              <a:t>Jerarquía de memorias (4)</a:t>
            </a:r>
          </a:p>
        </p:txBody>
      </p:sp>
      <p:sp>
        <p:nvSpPr>
          <p:cNvPr id="26627" name="Rectangle 2"/>
          <p:cNvSpPr>
            <a:spLocks noGrp="1"/>
          </p:cNvSpPr>
          <p:nvPr>
            <p:ph sz="quarter" idx="13"/>
          </p:nvPr>
        </p:nvSpPr>
        <p:spPr>
          <a:xfrm>
            <a:off x="0" y="1419225"/>
            <a:ext cx="4427538" cy="3003550"/>
          </a:xfrm>
        </p:spPr>
        <p:txBody>
          <a:bodyPr anchor="ctr"/>
          <a:lstStyle/>
          <a:p>
            <a:pPr algn="just" eaLnBrk="1" hangingPunct="1"/>
            <a:r>
              <a:rPr lang="es-AR" altLang="es-CL" sz="2400"/>
              <a:t>Memoria del computador :</a:t>
            </a:r>
          </a:p>
          <a:p>
            <a:pPr algn="just" eaLnBrk="1" hangingPunct="1">
              <a:buFont typeface="Wingdings" panose="05000000000000000000" pitchFamily="2" charset="2"/>
              <a:buNone/>
            </a:pPr>
            <a:r>
              <a:rPr lang="es-AR" altLang="es-CL" sz="2400"/>
              <a:t>• Tecnologías diferentes</a:t>
            </a:r>
          </a:p>
          <a:p>
            <a:pPr algn="just" eaLnBrk="1" hangingPunct="1">
              <a:buFont typeface="Wingdings" panose="05000000000000000000" pitchFamily="2" charset="2"/>
              <a:buNone/>
            </a:pPr>
            <a:r>
              <a:rPr lang="es-AR" altLang="es-CL" sz="2400"/>
              <a:t>• Fundamentos físicos distintos</a:t>
            </a:r>
          </a:p>
          <a:p>
            <a:pPr algn="just" eaLnBrk="1" hangingPunct="1">
              <a:buFont typeface="Wingdings" panose="05000000000000000000" pitchFamily="2" charset="2"/>
              <a:buNone/>
            </a:pPr>
            <a:r>
              <a:rPr lang="es-AR" altLang="es-CL" sz="2400"/>
              <a:t>• Localización en lugares distintos</a:t>
            </a:r>
          </a:p>
        </p:txBody>
      </p:sp>
      <p:sp>
        <p:nvSpPr>
          <p:cNvPr id="26628" name="4 Rectángulo"/>
          <p:cNvSpPr>
            <a:spLocks noChangeArrowheads="1"/>
          </p:cNvSpPr>
          <p:nvPr/>
        </p:nvSpPr>
        <p:spPr bwMode="auto">
          <a:xfrm>
            <a:off x="4427538" y="2139950"/>
            <a:ext cx="4392612" cy="128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just" eaLnBrk="1" hangingPunct="1">
              <a:buFont typeface="Wingdings" panose="05000000000000000000" pitchFamily="2" charset="2"/>
              <a:buChar char="¨"/>
            </a:pPr>
            <a:r>
              <a:rPr lang="es-AR" altLang="es-CL" sz="2400" dirty="0"/>
              <a:t>Objetivo :</a:t>
            </a:r>
          </a:p>
          <a:p>
            <a:pPr lvl="1" algn="just" eaLnBrk="1" hangingPunct="1">
              <a:buClrTx/>
              <a:buSzTx/>
              <a:buFontTx/>
              <a:buNone/>
            </a:pPr>
            <a:r>
              <a:rPr lang="es-AR" altLang="es-CL" sz="2100" dirty="0"/>
              <a:t>• Capacidad de almacenamiento</a:t>
            </a:r>
          </a:p>
          <a:p>
            <a:pPr lvl="1" algn="just" eaLnBrk="1" hangingPunct="1">
              <a:buClrTx/>
              <a:buSzTx/>
              <a:buFontTx/>
              <a:buNone/>
            </a:pPr>
            <a:r>
              <a:rPr lang="es-AR" altLang="es-CL" sz="2100" dirty="0"/>
              <a:t>• Tiempo de acceso reducido</a:t>
            </a:r>
            <a:endParaRPr lang="es-ES" altLang="es-CL" sz="2100" dirty="0"/>
          </a:p>
        </p:txBody>
      </p:sp>
      <p:sp>
        <p:nvSpPr>
          <p:cNvPr id="6" name="5 Flecha derecha"/>
          <p:cNvSpPr/>
          <p:nvPr/>
        </p:nvSpPr>
        <p:spPr>
          <a:xfrm>
            <a:off x="3707904" y="2571750"/>
            <a:ext cx="648072" cy="504056"/>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s-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p:cNvSpPr>
          <p:nvPr>
            <p:ph type="title"/>
          </p:nvPr>
        </p:nvSpPr>
        <p:spPr/>
        <p:txBody>
          <a:bodyPr/>
          <a:lstStyle/>
          <a:p>
            <a:pPr eaLnBrk="1" hangingPunct="1"/>
            <a:r>
              <a:rPr altLang="es-CL"/>
              <a:t>Jerarquía de memorias (4)</a:t>
            </a:r>
          </a:p>
        </p:txBody>
      </p:sp>
      <p:graphicFrame>
        <p:nvGraphicFramePr>
          <p:cNvPr id="9" name="8 Tabla"/>
          <p:cNvGraphicFramePr>
            <a:graphicFrameLocks noGrp="1"/>
          </p:cNvGraphicFramePr>
          <p:nvPr/>
        </p:nvGraphicFramePr>
        <p:xfrm>
          <a:off x="684213" y="1563688"/>
          <a:ext cx="7704137" cy="3095625"/>
        </p:xfrm>
        <a:graphic>
          <a:graphicData uri="http://schemas.openxmlformats.org/drawingml/2006/table">
            <a:tbl>
              <a:tblPr/>
              <a:tblGrid>
                <a:gridCol w="2568575">
                  <a:extLst>
                    <a:ext uri="{9D8B030D-6E8A-4147-A177-3AD203B41FA5}">
                      <a16:colId xmlns:a16="http://schemas.microsoft.com/office/drawing/2014/main" val="20000"/>
                    </a:ext>
                  </a:extLst>
                </a:gridCol>
                <a:gridCol w="2568575">
                  <a:extLst>
                    <a:ext uri="{9D8B030D-6E8A-4147-A177-3AD203B41FA5}">
                      <a16:colId xmlns:a16="http://schemas.microsoft.com/office/drawing/2014/main" val="20001"/>
                    </a:ext>
                  </a:extLst>
                </a:gridCol>
                <a:gridCol w="2566987">
                  <a:extLst>
                    <a:ext uri="{9D8B030D-6E8A-4147-A177-3AD203B41FA5}">
                      <a16:colId xmlns:a16="http://schemas.microsoft.com/office/drawing/2014/main" val="20002"/>
                    </a:ext>
                  </a:extLst>
                </a:gridCol>
              </a:tblGrid>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FF"/>
                          </a:solidFill>
                          <a:effectLst/>
                          <a:latin typeface="Tw Cen MT" pitchFamily="34" charset="0"/>
                          <a:cs typeface="Arial" pitchFamily="34" charset="0"/>
                        </a:rPr>
                        <a:t>Tipos de memoria</a:t>
                      </a:r>
                      <a:endParaRPr kumimoji="0" lang="es-AR" sz="2400" b="1" i="0" u="none" strike="noStrike" cap="none" normalizeH="0" baseline="0">
                        <a:ln>
                          <a:noFill/>
                        </a:ln>
                        <a:solidFill>
                          <a:srgbClr val="FFFFFF"/>
                        </a:solidFill>
                        <a:effectLst/>
                        <a:latin typeface="Tw Cen MT" pitchFamily="34" charset="0"/>
                        <a:cs typeface="Arial" pitchFamily="34" charset="0"/>
                      </a:endParaRPr>
                    </a:p>
                  </a:txBody>
                  <a:tcPr horzOverflow="overflow">
                    <a:lnL w="12700" cap="flat" cmpd="sng" algn="ctr">
                      <a:solidFill>
                        <a:srgbClr val="7D3C4A"/>
                      </a:solidFill>
                      <a:prstDash val="solid"/>
                      <a:round/>
                      <a:headEnd type="none" w="med" len="med"/>
                      <a:tailEnd type="none" w="med" len="med"/>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7D3C4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FF"/>
                          </a:solidFill>
                          <a:effectLst/>
                          <a:latin typeface="Tw Cen MT" pitchFamily="34" charset="0"/>
                          <a:cs typeface="Arial" pitchFamily="34" charset="0"/>
                        </a:rPr>
                        <a:t>Tiempos de acceso</a:t>
                      </a:r>
                      <a:endParaRPr kumimoji="0" lang="es-AR" sz="2400" b="1" i="0" u="none" strike="noStrike" cap="none" normalizeH="0" baseline="0">
                        <a:ln>
                          <a:noFill/>
                        </a:ln>
                        <a:solidFill>
                          <a:srgbClr val="FFFFFF"/>
                        </a:solidFill>
                        <a:effectLst/>
                        <a:latin typeface="Tw Cen MT" pitchFamily="34" charset="0"/>
                        <a:cs typeface="Arial" pitchFamily="34" charset="0"/>
                      </a:endParaRPr>
                    </a:p>
                  </a:txBody>
                  <a:tcPr horzOverflow="overflow">
                    <a:lnL>
                      <a:noFill/>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7D3C4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FF"/>
                          </a:solidFill>
                          <a:effectLst/>
                          <a:latin typeface="Tw Cen MT" pitchFamily="34" charset="0"/>
                          <a:cs typeface="Arial" pitchFamily="34" charset="0"/>
                        </a:rPr>
                        <a:t>Tamaño típico</a:t>
                      </a:r>
                      <a:endParaRPr kumimoji="0" lang="es-AR" sz="2400" b="1" i="0" u="none" strike="noStrike" cap="none" normalizeH="0" baseline="0">
                        <a:ln>
                          <a:noFill/>
                        </a:ln>
                        <a:solidFill>
                          <a:srgbClr val="FFFFFF"/>
                        </a:solidFill>
                        <a:effectLst/>
                        <a:latin typeface="Tw Cen MT" pitchFamily="34" charset="0"/>
                        <a:cs typeface="Arial" pitchFamily="34" charset="0"/>
                      </a:endParaRPr>
                    </a:p>
                  </a:txBody>
                  <a:tcPr horzOverflow="overflow">
                    <a:lnL>
                      <a:noFill/>
                    </a:lnL>
                    <a:lnR w="12700" cap="flat" cmpd="sng" algn="ctr">
                      <a:solidFill>
                        <a:srgbClr val="7D3C4A"/>
                      </a:solidFill>
                      <a:prstDash val="solid"/>
                      <a:round/>
                      <a:headEnd type="none" w="med" len="med"/>
                      <a:tailEnd type="none" w="med" len="med"/>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7D3C4A"/>
                    </a:solidFill>
                  </a:tcPr>
                </a:tc>
                <a:extLst>
                  <a:ext uri="{0D108BD9-81ED-4DB2-BD59-A6C34878D82A}">
                    <a16:rowId xmlns:a16="http://schemas.microsoft.com/office/drawing/2014/main" val="10000"/>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Registros</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w="12700" cap="flat" cmpd="sng" algn="ctr">
                      <a:solidFill>
                        <a:srgbClr val="7D3C4A"/>
                      </a:solidFill>
                      <a:prstDash val="solid"/>
                      <a:round/>
                      <a:headEnd type="none" w="med" len="med"/>
                      <a:tailEnd type="none" w="med" len="med"/>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ECE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1 ns</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ECE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1KB</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w="12700" cap="flat" cmpd="sng" algn="ctr">
                      <a:solidFill>
                        <a:srgbClr val="7D3C4A"/>
                      </a:solidFill>
                      <a:prstDash val="solid"/>
                      <a:round/>
                      <a:headEnd type="none" w="med" len="med"/>
                      <a:tailEnd type="none" w="med" len="med"/>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ECE8E9"/>
                    </a:solidFill>
                  </a:tcPr>
                </a:tc>
                <a:extLst>
                  <a:ext uri="{0D108BD9-81ED-4DB2-BD59-A6C34878D82A}">
                    <a16:rowId xmlns:a16="http://schemas.microsoft.com/office/drawing/2014/main" val="10001"/>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Caché</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w="12700" cap="flat" cmpd="sng" algn="ctr">
                      <a:solidFill>
                        <a:srgbClr val="7D3C4A"/>
                      </a:solidFill>
                      <a:prstDash val="solid"/>
                      <a:round/>
                      <a:headEnd type="none" w="med" len="med"/>
                      <a:tailEnd type="none" w="med" len="med"/>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5-20 ns</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1MB</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w="12700" cap="flat" cmpd="sng" algn="ctr">
                      <a:solidFill>
                        <a:srgbClr val="7D3C4A"/>
                      </a:solidFill>
                      <a:prstDash val="solid"/>
                      <a:round/>
                      <a:headEnd type="none" w="med" len="med"/>
                      <a:tailEnd type="none" w="med" len="med"/>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Mem. Principal</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w="12700" cap="flat" cmpd="sng" algn="ctr">
                      <a:solidFill>
                        <a:srgbClr val="7D3C4A"/>
                      </a:solidFill>
                      <a:prstDash val="solid"/>
                      <a:round/>
                      <a:headEnd type="none" w="med" len="med"/>
                      <a:tailEnd type="none" w="med" len="med"/>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ECE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60-80 ns</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ECE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1GB</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w="12700" cap="flat" cmpd="sng" algn="ctr">
                      <a:solidFill>
                        <a:srgbClr val="7D3C4A"/>
                      </a:solidFill>
                      <a:prstDash val="solid"/>
                      <a:round/>
                      <a:headEnd type="none" w="med" len="med"/>
                      <a:tailEnd type="none" w="med" len="med"/>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rgbClr val="ECE8E9"/>
                    </a:solidFill>
                  </a:tcPr>
                </a:tc>
                <a:extLst>
                  <a:ext uri="{0D108BD9-81ED-4DB2-BD59-A6C34878D82A}">
                    <a16:rowId xmlns:a16="http://schemas.microsoft.com/office/drawing/2014/main" val="10003"/>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Discos</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w="12700" cap="flat" cmpd="sng" algn="ctr">
                      <a:solidFill>
                        <a:srgbClr val="7D3C4A"/>
                      </a:solidFill>
                      <a:prstDash val="solid"/>
                      <a:round/>
                      <a:headEnd type="none" w="med" len="med"/>
                      <a:tailEnd type="none" w="med" len="med"/>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10 ms</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a:noFill/>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000000"/>
                          </a:solidFill>
                          <a:effectLst/>
                          <a:latin typeface="Tw Cen MT" pitchFamily="34" charset="0"/>
                          <a:cs typeface="Arial" pitchFamily="34" charset="0"/>
                        </a:rPr>
                        <a:t>160GB</a:t>
                      </a:r>
                      <a:endParaRPr kumimoji="0" lang="es-AR" sz="2400" b="0" i="0" u="none" strike="noStrike" cap="none" normalizeH="0" baseline="0">
                        <a:ln>
                          <a:noFill/>
                        </a:ln>
                        <a:solidFill>
                          <a:srgbClr val="000000"/>
                        </a:solidFill>
                        <a:effectLst/>
                        <a:latin typeface="Tw Cen MT" pitchFamily="34" charset="0"/>
                        <a:cs typeface="Arial" pitchFamily="34" charset="0"/>
                      </a:endParaRPr>
                    </a:p>
                  </a:txBody>
                  <a:tcPr horzOverflow="overflow">
                    <a:lnL>
                      <a:noFill/>
                    </a:lnL>
                    <a:lnR w="12700" cap="flat" cmpd="sng" algn="ctr">
                      <a:solidFill>
                        <a:srgbClr val="7D3C4A"/>
                      </a:solidFill>
                      <a:prstDash val="solid"/>
                      <a:round/>
                      <a:headEnd type="none" w="med" len="med"/>
                      <a:tailEnd type="none" w="med" len="med"/>
                    </a:lnR>
                    <a:lnT w="12700" cap="flat" cmpd="sng" algn="ctr">
                      <a:solidFill>
                        <a:srgbClr val="7D3C4A"/>
                      </a:solidFill>
                      <a:prstDash val="solid"/>
                      <a:round/>
                      <a:headEnd type="none" w="med" len="med"/>
                      <a:tailEnd type="none" w="med" len="med"/>
                    </a:lnT>
                    <a:lnB w="12700" cap="flat" cmpd="sng" algn="ctr">
                      <a:solidFill>
                        <a:srgbClr val="7D3C4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p:cNvSpPr>
          <p:nvPr>
            <p:ph type="title"/>
          </p:nvPr>
        </p:nvSpPr>
        <p:spPr/>
        <p:txBody>
          <a:bodyPr/>
          <a:lstStyle/>
          <a:p>
            <a:pPr eaLnBrk="1" hangingPunct="1"/>
            <a:r>
              <a:rPr altLang="es-CL"/>
              <a:t>Características (1)</a:t>
            </a:r>
          </a:p>
        </p:txBody>
      </p:sp>
      <p:sp>
        <p:nvSpPr>
          <p:cNvPr id="30723" name="Rectangle 2"/>
          <p:cNvSpPr>
            <a:spLocks noGrp="1"/>
          </p:cNvSpPr>
          <p:nvPr>
            <p:ph sz="quarter" idx="13"/>
          </p:nvPr>
        </p:nvSpPr>
        <p:spPr>
          <a:xfrm>
            <a:off x="609600" y="1347614"/>
            <a:ext cx="8388350" cy="3724275"/>
          </a:xfrm>
        </p:spPr>
        <p:txBody>
          <a:bodyPr anchor="ctr"/>
          <a:lstStyle/>
          <a:p>
            <a:pPr algn="just" eaLnBrk="1" hangingPunct="1"/>
            <a:r>
              <a:rPr lang="es-AR" altLang="es-CL" sz="2000" b="1" dirty="0">
                <a:solidFill>
                  <a:srgbClr val="FF0000"/>
                </a:solidFill>
              </a:rPr>
              <a:t>Duración de la información</a:t>
            </a:r>
            <a:r>
              <a:rPr lang="es-AR" altLang="es-CL" sz="2000" b="1" dirty="0"/>
              <a:t>:</a:t>
            </a:r>
          </a:p>
          <a:p>
            <a:pPr algn="just" eaLnBrk="1" hangingPunct="1">
              <a:buFont typeface="Wingdings" panose="05000000000000000000" pitchFamily="2" charset="2"/>
              <a:buNone/>
            </a:pPr>
            <a:r>
              <a:rPr lang="es-AR" altLang="es-CL" sz="2000" dirty="0"/>
              <a:t>• Memorias volátiles: RAM</a:t>
            </a:r>
          </a:p>
          <a:p>
            <a:pPr algn="just" eaLnBrk="1" hangingPunct="1">
              <a:buFont typeface="Wingdings" panose="05000000000000000000" pitchFamily="2" charset="2"/>
              <a:buNone/>
            </a:pPr>
            <a:r>
              <a:rPr lang="es-AR" altLang="es-CL" sz="2000" dirty="0"/>
              <a:t>• Memorias no volátiles: discos, cintas , flash (USB), SSD (</a:t>
            </a:r>
            <a:r>
              <a:rPr lang="es-AR" altLang="es-CL" sz="2000" dirty="0" err="1"/>
              <a:t>solid</a:t>
            </a:r>
            <a:r>
              <a:rPr lang="es-AR" altLang="es-CL" sz="2000" dirty="0"/>
              <a:t> </a:t>
            </a:r>
            <a:r>
              <a:rPr lang="es-AR" altLang="es-CL" sz="2000" dirty="0" err="1"/>
              <a:t>state</a:t>
            </a:r>
            <a:r>
              <a:rPr lang="es-AR" altLang="es-CL" sz="2000" dirty="0"/>
              <a:t> drive)</a:t>
            </a:r>
          </a:p>
          <a:p>
            <a:pPr algn="just" eaLnBrk="1" hangingPunct="1">
              <a:buNone/>
            </a:pPr>
            <a:r>
              <a:rPr lang="es-AR" altLang="es-CL" sz="2000" dirty="0"/>
              <a:t>• Memorias permanentes: ROM, EPROM (</a:t>
            </a:r>
            <a:r>
              <a:rPr lang="es-AR" altLang="es-CL" sz="2000" dirty="0" err="1"/>
              <a:t>erasable</a:t>
            </a:r>
            <a:r>
              <a:rPr lang="es-AR" altLang="es-CL" sz="2000" dirty="0"/>
              <a:t> </a:t>
            </a:r>
            <a:r>
              <a:rPr lang="es-AR" altLang="es-CL" sz="2000" dirty="0" err="1"/>
              <a:t>read-only</a:t>
            </a:r>
            <a:r>
              <a:rPr lang="es-AR" altLang="es-CL" sz="2000" dirty="0"/>
              <a:t> </a:t>
            </a:r>
            <a:r>
              <a:rPr lang="es-AR" altLang="es-CL" sz="2000" dirty="0" err="1"/>
              <a:t>memory</a:t>
            </a:r>
            <a:r>
              <a:rPr lang="es-AR" altLang="es-CL" sz="2000" dirty="0"/>
              <a:t>), EEPROM (</a:t>
            </a:r>
            <a:r>
              <a:rPr lang="es-AR" altLang="es-CL" sz="2000" dirty="0" err="1"/>
              <a:t>electrical</a:t>
            </a:r>
            <a:r>
              <a:rPr lang="es-AR" altLang="es-CL" sz="2000" dirty="0"/>
              <a:t> </a:t>
            </a:r>
            <a:r>
              <a:rPr lang="es-AR" altLang="es-CL" sz="2000" dirty="0" err="1"/>
              <a:t>erasable</a:t>
            </a:r>
            <a:r>
              <a:rPr lang="es-AR" altLang="es-CL" sz="2000" dirty="0"/>
              <a:t> </a:t>
            </a:r>
            <a:r>
              <a:rPr lang="es-AR" altLang="es-CL" sz="2000" dirty="0" err="1"/>
              <a:t>read-only</a:t>
            </a:r>
            <a:r>
              <a:rPr lang="es-AR" altLang="es-CL" sz="2000" dirty="0"/>
              <a:t> </a:t>
            </a:r>
            <a:r>
              <a:rPr lang="es-AR" altLang="es-CL" sz="2000" dirty="0" err="1"/>
              <a:t>memory</a:t>
            </a:r>
            <a:r>
              <a:rPr lang="es-AR" altLang="es-CL" sz="2000" dirty="0"/>
              <a:t>)</a:t>
            </a:r>
          </a:p>
          <a:p>
            <a:pPr algn="just" eaLnBrk="1" hangingPunct="1"/>
            <a:endParaRPr lang="es-AR" altLang="es-CL" sz="2000" b="1" dirty="0"/>
          </a:p>
          <a:p>
            <a:pPr algn="just" eaLnBrk="1" hangingPunct="1"/>
            <a:r>
              <a:rPr lang="es-AR" altLang="es-CL" sz="2000" b="1" dirty="0">
                <a:solidFill>
                  <a:srgbClr val="FF0000"/>
                </a:solidFill>
              </a:rPr>
              <a:t>Modo de acceso:</a:t>
            </a:r>
          </a:p>
          <a:p>
            <a:pPr algn="just" eaLnBrk="1" hangingPunct="1">
              <a:buFont typeface="Wingdings" panose="05000000000000000000" pitchFamily="2" charset="2"/>
              <a:buNone/>
            </a:pPr>
            <a:r>
              <a:rPr lang="es-AR" altLang="es-CL" sz="2000" dirty="0"/>
              <a:t>• Acceso por palabra: memoria principal (</a:t>
            </a:r>
            <a:r>
              <a:rPr lang="es-AR" altLang="es-CL" sz="2000" dirty="0" err="1"/>
              <a:t>N°de</a:t>
            </a:r>
            <a:r>
              <a:rPr lang="es-AR" altLang="es-CL" sz="2000" dirty="0"/>
              <a:t> bits utilizados para representar números o palabras)</a:t>
            </a:r>
          </a:p>
          <a:p>
            <a:pPr algn="just" eaLnBrk="1" hangingPunct="1">
              <a:buFont typeface="Wingdings" panose="05000000000000000000" pitchFamily="2" charset="2"/>
              <a:buNone/>
            </a:pPr>
            <a:r>
              <a:rPr lang="es-AR" altLang="es-CL" sz="2000" dirty="0"/>
              <a:t>• Acceso por bloque: discos (</a:t>
            </a:r>
            <a:r>
              <a:rPr lang="es-AR" altLang="es-CL" sz="2000" dirty="0" err="1"/>
              <a:t>LBA:logical</a:t>
            </a:r>
            <a:r>
              <a:rPr lang="es-AR" altLang="es-CL" sz="2000" dirty="0"/>
              <a:t> block </a:t>
            </a:r>
            <a:r>
              <a:rPr lang="es-AR" altLang="es-CL" sz="2000" dirty="0" err="1"/>
              <a:t>addressing</a:t>
            </a:r>
            <a:r>
              <a:rPr lang="es-AR" altLang="es-CL" sz="2000" dirty="0"/>
              <a:t>), caché</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p:cNvSpPr>
          <p:nvPr>
            <p:ph type="title"/>
          </p:nvPr>
        </p:nvSpPr>
        <p:spPr/>
        <p:txBody>
          <a:bodyPr/>
          <a:lstStyle/>
          <a:p>
            <a:pPr eaLnBrk="1" hangingPunct="1"/>
            <a:r>
              <a:rPr altLang="es-CL"/>
              <a:t>Características (2)</a:t>
            </a:r>
          </a:p>
        </p:txBody>
      </p:sp>
      <p:sp>
        <p:nvSpPr>
          <p:cNvPr id="32771" name="Rectangle 2"/>
          <p:cNvSpPr>
            <a:spLocks noGrp="1"/>
          </p:cNvSpPr>
          <p:nvPr>
            <p:ph sz="quarter" idx="13"/>
          </p:nvPr>
        </p:nvSpPr>
        <p:spPr>
          <a:xfrm>
            <a:off x="360363" y="1276350"/>
            <a:ext cx="8388350" cy="3722688"/>
          </a:xfrm>
        </p:spPr>
        <p:txBody>
          <a:bodyPr anchor="ctr"/>
          <a:lstStyle/>
          <a:p>
            <a:pPr algn="just" eaLnBrk="1" hangingPunct="1"/>
            <a:r>
              <a:rPr lang="es-AR" altLang="es-CL" sz="2400" b="1" dirty="0">
                <a:solidFill>
                  <a:srgbClr val="FF0000"/>
                </a:solidFill>
              </a:rPr>
              <a:t>Velocidad</a:t>
            </a:r>
          </a:p>
          <a:p>
            <a:pPr algn="just" eaLnBrk="1" hangingPunct="1">
              <a:buFont typeface="Wingdings" panose="05000000000000000000" pitchFamily="2" charset="2"/>
              <a:buNone/>
            </a:pPr>
            <a:r>
              <a:rPr lang="es-AR" altLang="es-CL" sz="2400" b="1" u="sng" dirty="0"/>
              <a:t>Memorias semiconductoras:</a:t>
            </a:r>
          </a:p>
          <a:p>
            <a:pPr algn="just" eaLnBrk="1" hangingPunct="1">
              <a:buFont typeface="Wingdings" panose="05000000000000000000" pitchFamily="2" charset="2"/>
              <a:buNone/>
            </a:pPr>
            <a:r>
              <a:rPr lang="es-AR" altLang="es-CL" sz="2400" u="sng" dirty="0"/>
              <a:t>Tiempo de acceso: </a:t>
            </a:r>
            <a:r>
              <a:rPr lang="es-AR" altLang="es-CL" sz="2400" dirty="0"/>
              <a:t>tiempo máximo que transcurre desde que se inicia la operación de </a:t>
            </a:r>
            <a:r>
              <a:rPr lang="es-AR" altLang="es-CL" sz="2400" dirty="0" err="1"/>
              <a:t>lec</a:t>
            </a:r>
            <a:r>
              <a:rPr lang="es-AR" altLang="es-CL" sz="2400" dirty="0"/>
              <a:t>/</a:t>
            </a:r>
            <a:r>
              <a:rPr lang="es-AR" altLang="es-CL" sz="2400" dirty="0" err="1"/>
              <a:t>esc</a:t>
            </a:r>
            <a:r>
              <a:rPr lang="es-AR" altLang="es-CL" sz="2400" dirty="0"/>
              <a:t> hasta obtener/almacenar el dato.</a:t>
            </a:r>
          </a:p>
          <a:p>
            <a:pPr algn="just" eaLnBrk="1" hangingPunct="1">
              <a:buFont typeface="Wingdings" panose="05000000000000000000" pitchFamily="2" charset="2"/>
              <a:buNone/>
            </a:pPr>
            <a:r>
              <a:rPr lang="es-AR" altLang="es-CL" sz="2400" b="1" u="sng" dirty="0"/>
              <a:t>Tiempo de ciclo: </a:t>
            </a:r>
          </a:p>
          <a:p>
            <a:pPr algn="just" eaLnBrk="1" hangingPunct="1">
              <a:buFont typeface="Wingdings" panose="05000000000000000000" pitchFamily="2" charset="2"/>
              <a:buNone/>
            </a:pPr>
            <a:r>
              <a:rPr lang="es-AR" altLang="es-CL" sz="2400" dirty="0"/>
              <a:t>Tiempo mínimo que tiene que haber entre dos operaciones sucesivas sobre la memoria  </a:t>
            </a:r>
          </a:p>
          <a:p>
            <a:pPr algn="ctr" eaLnBrk="1" hangingPunct="1">
              <a:buFont typeface="Wingdings" panose="05000000000000000000" pitchFamily="2" charset="2"/>
              <a:buNone/>
            </a:pPr>
            <a:r>
              <a:rPr lang="es-AR" altLang="es-CL" sz="2400" dirty="0"/>
              <a:t> </a:t>
            </a:r>
            <a:r>
              <a:rPr lang="es-AR" altLang="es-CL" sz="2400" dirty="0" err="1"/>
              <a:t>t</a:t>
            </a:r>
            <a:r>
              <a:rPr lang="es-AR" altLang="es-CL" sz="2400" baseline="-25000" dirty="0" err="1"/>
              <a:t>ciclo</a:t>
            </a:r>
            <a:r>
              <a:rPr lang="es-AR" altLang="es-CL" sz="2400" dirty="0"/>
              <a:t> &gt; </a:t>
            </a:r>
            <a:r>
              <a:rPr lang="es-AR" altLang="es-CL" sz="2400" dirty="0" err="1"/>
              <a:t>t</a:t>
            </a:r>
            <a:r>
              <a:rPr lang="es-AR" altLang="es-CL" sz="2400" baseline="-25000" dirty="0" err="1"/>
              <a:t>acceso</a:t>
            </a:r>
            <a:endParaRPr lang="es-AR" altLang="es-CL" sz="2400" baseline="-25000" dirty="0"/>
          </a:p>
        </p:txBody>
      </p:sp>
      <p:pic>
        <p:nvPicPr>
          <p:cNvPr id="3" name="Imagen 2"/>
          <p:cNvPicPr>
            <a:picLocks noChangeAspect="1"/>
          </p:cNvPicPr>
          <p:nvPr/>
        </p:nvPicPr>
        <p:blipFill>
          <a:blip r:embed="rId3"/>
          <a:stretch>
            <a:fillRect/>
          </a:stretch>
        </p:blipFill>
        <p:spPr>
          <a:xfrm>
            <a:off x="4283968" y="1291507"/>
            <a:ext cx="4321870" cy="1204204"/>
          </a:xfrm>
          <a:prstGeom prst="rect">
            <a:avLst/>
          </a:prstGeom>
        </p:spPr>
      </p:pic>
      <p:sp>
        <p:nvSpPr>
          <p:cNvPr id="4" name="CuadroTexto 3"/>
          <p:cNvSpPr txBox="1"/>
          <p:nvPr/>
        </p:nvSpPr>
        <p:spPr>
          <a:xfrm>
            <a:off x="6598557" y="1325040"/>
            <a:ext cx="1675459" cy="230832"/>
          </a:xfrm>
          <a:prstGeom prst="rect">
            <a:avLst/>
          </a:prstGeom>
          <a:noFill/>
        </p:spPr>
        <p:txBody>
          <a:bodyPr wrap="none" rtlCol="0">
            <a:spAutoFit/>
          </a:bodyPr>
          <a:lstStyle/>
          <a:p>
            <a:r>
              <a:rPr lang="es-CL" sz="900" dirty="0" err="1"/>
              <a:t>Tra</a:t>
            </a:r>
            <a:r>
              <a:rPr lang="es-CL" sz="900" dirty="0"/>
              <a:t>=Tiempo de regeneración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p:cNvSpPr>
          <p:nvPr>
            <p:ph type="title"/>
          </p:nvPr>
        </p:nvSpPr>
        <p:spPr/>
        <p:txBody>
          <a:bodyPr/>
          <a:lstStyle/>
          <a:p>
            <a:pPr eaLnBrk="1" hangingPunct="1"/>
            <a:r>
              <a:rPr altLang="es-CL"/>
              <a:t>Características (3)</a:t>
            </a:r>
          </a:p>
        </p:txBody>
      </p:sp>
      <p:sp>
        <p:nvSpPr>
          <p:cNvPr id="34819" name="Rectangle 2"/>
          <p:cNvSpPr>
            <a:spLocks noGrp="1"/>
          </p:cNvSpPr>
          <p:nvPr>
            <p:ph sz="quarter" idx="13"/>
          </p:nvPr>
        </p:nvSpPr>
        <p:spPr>
          <a:xfrm>
            <a:off x="360363" y="1276350"/>
            <a:ext cx="8388350" cy="3722688"/>
          </a:xfrm>
        </p:spPr>
        <p:txBody>
          <a:bodyPr anchor="ctr"/>
          <a:lstStyle/>
          <a:p>
            <a:pPr marL="0" indent="0" algn="just" eaLnBrk="1" hangingPunct="1">
              <a:buNone/>
            </a:pPr>
            <a:r>
              <a:rPr lang="es-AR" altLang="es-CL" sz="2400" b="1" dirty="0"/>
              <a:t>Memorias magnéticas:  ¿como se calcula?</a:t>
            </a:r>
          </a:p>
          <a:p>
            <a:pPr algn="just" eaLnBrk="1" hangingPunct="1">
              <a:buFont typeface="Wingdings" panose="05000000000000000000" pitchFamily="2" charset="2"/>
              <a:buNone/>
            </a:pPr>
            <a:r>
              <a:rPr lang="es-AR" altLang="es-CL" sz="2400" b="1" u="sng" dirty="0"/>
              <a:t>Tiempo de acceso</a:t>
            </a:r>
            <a:r>
              <a:rPr lang="es-AR" altLang="es-CL" sz="2400" b="1" dirty="0"/>
              <a:t>: </a:t>
            </a:r>
            <a:r>
              <a:rPr lang="es-AR" altLang="es-CL" sz="2400" dirty="0"/>
              <a:t>tiempo de posicionar el cabezal + tiempo de latencia (+ tiempo de lectura)</a:t>
            </a:r>
          </a:p>
          <a:p>
            <a:pPr algn="just" eaLnBrk="1" hangingPunct="1">
              <a:buFont typeface="Wingdings" panose="05000000000000000000" pitchFamily="2" charset="2"/>
              <a:buNone/>
            </a:pPr>
            <a:r>
              <a:rPr lang="es-AR" altLang="es-CL" sz="2400" b="1" u="sng" dirty="0"/>
              <a:t>Velocidad de transferencia</a:t>
            </a:r>
            <a:r>
              <a:rPr lang="es-AR" altLang="es-CL" sz="2400" b="1" dirty="0"/>
              <a:t>:</a:t>
            </a:r>
            <a:r>
              <a:rPr lang="es-AR" altLang="es-CL" sz="2400" dirty="0"/>
              <a:t> bytes/</a:t>
            </a:r>
            <a:r>
              <a:rPr lang="es-AR" altLang="es-CL" sz="2400" dirty="0" err="1"/>
              <a:t>seg</a:t>
            </a:r>
            <a:endParaRPr lang="es-AR" altLang="es-CL" sz="2400" baseline="-25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p:cNvSpPr>
          <p:nvPr>
            <p:ph type="title"/>
          </p:nvPr>
        </p:nvSpPr>
        <p:spPr/>
        <p:txBody>
          <a:bodyPr/>
          <a:lstStyle/>
          <a:p>
            <a:pPr eaLnBrk="1" hangingPunct="1"/>
            <a:r>
              <a:rPr altLang="es-CL"/>
              <a:t>Características (4)</a:t>
            </a:r>
          </a:p>
        </p:txBody>
      </p:sp>
      <p:sp>
        <p:nvSpPr>
          <p:cNvPr id="36867" name="Rectangle 2"/>
          <p:cNvSpPr>
            <a:spLocks noGrp="1"/>
          </p:cNvSpPr>
          <p:nvPr>
            <p:ph sz="quarter" idx="13"/>
          </p:nvPr>
        </p:nvSpPr>
        <p:spPr>
          <a:xfrm>
            <a:off x="360363" y="1276350"/>
            <a:ext cx="8388350" cy="3722688"/>
          </a:xfrm>
        </p:spPr>
        <p:txBody>
          <a:bodyPr anchor="ctr"/>
          <a:lstStyle/>
          <a:p>
            <a:pPr algn="just" eaLnBrk="1" hangingPunct="1"/>
            <a:r>
              <a:rPr lang="es-AR" altLang="es-CL" sz="2400" b="1" dirty="0"/>
              <a:t>Métodos de acceso (4 tipos)</a:t>
            </a:r>
          </a:p>
          <a:p>
            <a:pPr algn="just" eaLnBrk="1" hangingPunct="1">
              <a:buFont typeface="Wingdings" panose="05000000000000000000" pitchFamily="2" charset="2"/>
              <a:buNone/>
            </a:pPr>
            <a:r>
              <a:rPr lang="es-AR" altLang="es-CL" sz="2400" b="1" dirty="0"/>
              <a:t>• Acceso aleatorio</a:t>
            </a:r>
            <a:r>
              <a:rPr lang="es-AR" altLang="es-CL" sz="2400" dirty="0"/>
              <a:t>: el tiempo para acceder a una locación dada es independiente de la secuencia de accesos anteriores y es constante. Ejemplo la memoria principal.</a:t>
            </a:r>
          </a:p>
          <a:p>
            <a:pPr algn="just" eaLnBrk="1" hangingPunct="1">
              <a:buFont typeface="Wingdings" panose="05000000000000000000" pitchFamily="2" charset="2"/>
              <a:buNone/>
            </a:pPr>
            <a:r>
              <a:rPr lang="es-AR" altLang="es-CL" sz="2400" b="1" dirty="0"/>
              <a:t>• Acceso secuencial: </a:t>
            </a:r>
            <a:r>
              <a:rPr lang="es-AR" altLang="es-CL" sz="2400" dirty="0"/>
              <a:t>el acceso debe hacerse en una secuencia lineal específica. Variable. Ejemplo son las unidades de cinta.</a:t>
            </a:r>
            <a:endParaRPr lang="es-AR" altLang="es-CL" sz="2400" baseline="-25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p:cNvSpPr>
          <p:nvPr>
            <p:ph type="title"/>
          </p:nvPr>
        </p:nvSpPr>
        <p:spPr/>
        <p:txBody>
          <a:bodyPr/>
          <a:lstStyle/>
          <a:p>
            <a:pPr eaLnBrk="1" hangingPunct="1"/>
            <a:r>
              <a:rPr altLang="es-CL"/>
              <a:t>Características (5)</a:t>
            </a:r>
          </a:p>
        </p:txBody>
      </p:sp>
      <p:sp>
        <p:nvSpPr>
          <p:cNvPr id="38915" name="Rectangle 2"/>
          <p:cNvSpPr>
            <a:spLocks noGrp="1"/>
          </p:cNvSpPr>
          <p:nvPr>
            <p:ph sz="quarter" idx="13"/>
          </p:nvPr>
        </p:nvSpPr>
        <p:spPr>
          <a:xfrm>
            <a:off x="360363" y="1276350"/>
            <a:ext cx="8388350" cy="3722688"/>
          </a:xfrm>
        </p:spPr>
        <p:txBody>
          <a:bodyPr anchor="ctr"/>
          <a:lstStyle/>
          <a:p>
            <a:pPr algn="just" eaLnBrk="1" hangingPunct="1">
              <a:buFont typeface="Wingdings" panose="05000000000000000000" pitchFamily="2" charset="2"/>
              <a:buNone/>
            </a:pPr>
            <a:r>
              <a:rPr lang="es-AR" altLang="es-CL" sz="2400" b="1" dirty="0"/>
              <a:t>• </a:t>
            </a:r>
            <a:r>
              <a:rPr lang="es-AR" altLang="es-CL" sz="2400" b="1" dirty="0" err="1"/>
              <a:t>Semi</a:t>
            </a:r>
            <a:r>
              <a:rPr lang="es-AR" altLang="es-CL" sz="2400" b="1" dirty="0"/>
              <a:t> aleatorio: </a:t>
            </a:r>
            <a:r>
              <a:rPr lang="es-AR" altLang="es-CL" sz="2400" dirty="0"/>
              <a:t>los bloques </a:t>
            </a:r>
            <a:r>
              <a:rPr lang="es-AR" altLang="es-CL" sz="2400" dirty="0" err="1"/>
              <a:t>ó</a:t>
            </a:r>
            <a:r>
              <a:rPr lang="es-AR" altLang="es-CL" sz="2400" dirty="0"/>
              <a:t> registros individuales tienen una dirección única que se basa en la localización física. Variable. Ejemplo los discos magnéticos.</a:t>
            </a:r>
          </a:p>
          <a:p>
            <a:pPr algn="just" eaLnBrk="1" hangingPunct="1">
              <a:buFont typeface="Wingdings" panose="05000000000000000000" pitchFamily="2" charset="2"/>
              <a:buNone/>
            </a:pPr>
            <a:r>
              <a:rPr lang="es-AR" altLang="es-CL" sz="2400" b="1" dirty="0"/>
              <a:t>• Acceso asociativo: </a:t>
            </a:r>
            <a:r>
              <a:rPr lang="es-AR" altLang="es-CL" sz="2400" dirty="0"/>
              <a:t>memoria caché</a:t>
            </a:r>
            <a:endParaRPr lang="es-AR" altLang="es-CL" sz="2400" baseline="-25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p:cNvSpPr>
          <p:nvPr>
            <p:ph type="title"/>
          </p:nvPr>
        </p:nvSpPr>
        <p:spPr/>
        <p:txBody>
          <a:bodyPr/>
          <a:lstStyle/>
          <a:p>
            <a:pPr eaLnBrk="1" hangingPunct="1"/>
            <a:r>
              <a:rPr altLang="es-CL" dirty="0"/>
              <a:t>Organización de la memoria </a:t>
            </a:r>
          </a:p>
        </p:txBody>
      </p:sp>
      <p:pic>
        <p:nvPicPr>
          <p:cNvPr id="1026" name="Picture 2"/>
          <p:cNvPicPr>
            <a:picLocks noChangeAspect="1" noChangeArrowheads="1"/>
          </p:cNvPicPr>
          <p:nvPr/>
        </p:nvPicPr>
        <p:blipFill>
          <a:blip r:embed="rId3"/>
          <a:srcRect/>
          <a:stretch>
            <a:fillRect/>
          </a:stretch>
        </p:blipFill>
        <p:spPr bwMode="auto">
          <a:xfrm>
            <a:off x="1576388" y="1566863"/>
            <a:ext cx="5991225" cy="28765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p:cNvSpPr>
          <p:nvPr>
            <p:ph type="title"/>
          </p:nvPr>
        </p:nvSpPr>
        <p:spPr/>
        <p:txBody>
          <a:bodyPr/>
          <a:lstStyle/>
          <a:p>
            <a:pPr eaLnBrk="1" hangingPunct="1"/>
            <a:r>
              <a:rPr altLang="es-CL"/>
              <a:t>Celda de memoria</a:t>
            </a:r>
          </a:p>
        </p:txBody>
      </p:sp>
      <p:pic>
        <p:nvPicPr>
          <p:cNvPr id="2050" name="Picture 2"/>
          <p:cNvPicPr>
            <a:picLocks noChangeAspect="1" noChangeArrowheads="1"/>
          </p:cNvPicPr>
          <p:nvPr/>
        </p:nvPicPr>
        <p:blipFill>
          <a:blip r:embed="rId3"/>
          <a:srcRect/>
          <a:stretch>
            <a:fillRect/>
          </a:stretch>
        </p:blipFill>
        <p:spPr bwMode="auto">
          <a:xfrm>
            <a:off x="2295525" y="1658938"/>
            <a:ext cx="4552950" cy="30003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p:cNvSpPr>
          <p:nvPr>
            <p:ph type="title"/>
          </p:nvPr>
        </p:nvSpPr>
        <p:spPr/>
        <p:txBody>
          <a:bodyPr/>
          <a:lstStyle/>
          <a:p>
            <a:pPr eaLnBrk="1" hangingPunct="1"/>
            <a:r>
              <a:rPr altLang="es-CL"/>
              <a:t>Organización interna de la memoria</a:t>
            </a:r>
          </a:p>
        </p:txBody>
      </p:sp>
      <p:sp>
        <p:nvSpPr>
          <p:cNvPr id="61443" name="Rectangle 2"/>
          <p:cNvSpPr>
            <a:spLocks noGrp="1"/>
          </p:cNvSpPr>
          <p:nvPr>
            <p:ph sz="quarter" idx="13"/>
          </p:nvPr>
        </p:nvSpPr>
        <p:spPr>
          <a:xfrm>
            <a:off x="360363" y="1347788"/>
            <a:ext cx="8783637" cy="3598862"/>
          </a:xfrm>
        </p:spPr>
        <p:txBody>
          <a:bodyPr anchor="ctr"/>
          <a:lstStyle/>
          <a:p>
            <a:pPr algn="just" eaLnBrk="1" hangingPunct="1">
              <a:buFont typeface="Wingdings" panose="05000000000000000000" pitchFamily="2" charset="2"/>
              <a:buNone/>
            </a:pPr>
            <a:r>
              <a:rPr lang="es-AR" altLang="es-CL" sz="2400" dirty="0"/>
              <a:t>Una celda de memoria es capaz de almacenar un bit de información. Por lo general, varias celdas se organizan en forma de arreglo.</a:t>
            </a:r>
          </a:p>
          <a:p>
            <a:pPr algn="just" eaLnBrk="1" hangingPunct="1">
              <a:buFont typeface="Wingdings" panose="05000000000000000000" pitchFamily="2" charset="2"/>
              <a:buNone/>
            </a:pPr>
            <a:r>
              <a:rPr lang="es-AR" altLang="es-CL" sz="2400" dirty="0"/>
              <a:t>En general la celda tiene 3 terminales</a:t>
            </a:r>
          </a:p>
          <a:p>
            <a:pPr algn="just" eaLnBrk="1" hangingPunct="1">
              <a:buFont typeface="Wingdings" panose="05000000000000000000" pitchFamily="2" charset="2"/>
              <a:buNone/>
            </a:pPr>
            <a:r>
              <a:rPr lang="es-AR" altLang="es-CL" sz="2400" dirty="0"/>
              <a:t>funcionales capaces de llevar una señal</a:t>
            </a:r>
          </a:p>
          <a:p>
            <a:pPr algn="just" eaLnBrk="1" hangingPunct="1">
              <a:buFont typeface="Wingdings" panose="05000000000000000000" pitchFamily="2" charset="2"/>
              <a:buNone/>
            </a:pPr>
            <a:r>
              <a:rPr lang="es-AR" altLang="es-CL" sz="2400" dirty="0"/>
              <a:t>eléctrica:</a:t>
            </a:r>
          </a:p>
          <a:p>
            <a:pPr algn="just" eaLnBrk="1" hangingPunct="1">
              <a:buFont typeface="Wingdings" panose="05000000000000000000" pitchFamily="2" charset="2"/>
              <a:buChar char="v"/>
            </a:pPr>
            <a:r>
              <a:rPr lang="es-AR" altLang="es-CL" sz="2400" b="1" dirty="0"/>
              <a:t>Selección</a:t>
            </a:r>
            <a:r>
              <a:rPr lang="es-AR" altLang="es-CL" sz="2400" dirty="0"/>
              <a:t>: selecciona una celda de memoria</a:t>
            </a:r>
          </a:p>
          <a:p>
            <a:pPr algn="just" eaLnBrk="1" hangingPunct="1">
              <a:buFont typeface="Wingdings" panose="05000000000000000000" pitchFamily="2" charset="2"/>
              <a:buChar char="v"/>
            </a:pPr>
            <a:r>
              <a:rPr lang="es-AR" altLang="es-CL" sz="2400" b="1" dirty="0"/>
              <a:t>Control</a:t>
            </a:r>
            <a:r>
              <a:rPr lang="es-AR" altLang="es-CL" sz="2400" dirty="0"/>
              <a:t>: especifica lectura </a:t>
            </a:r>
            <a:r>
              <a:rPr lang="es-AR" altLang="es-CL" sz="2400" dirty="0" err="1"/>
              <a:t>ó</a:t>
            </a:r>
            <a:r>
              <a:rPr lang="es-AR" altLang="es-CL" sz="2400" dirty="0"/>
              <a:t> escritura</a:t>
            </a:r>
          </a:p>
          <a:p>
            <a:pPr algn="just" eaLnBrk="1" hangingPunct="1">
              <a:buFont typeface="Wingdings" panose="05000000000000000000" pitchFamily="2" charset="2"/>
              <a:buChar char="v"/>
            </a:pPr>
            <a:r>
              <a:rPr lang="es-AR" altLang="es-CL" sz="2400" b="1" dirty="0"/>
              <a:t>Escritura/Lectura</a:t>
            </a:r>
            <a:r>
              <a:rPr lang="es-AR" altLang="es-CL" sz="2400" dirty="0"/>
              <a:t> de datos</a:t>
            </a:r>
            <a:endParaRPr lang="es-AR" altLang="es-CL" sz="2400" i="1" baseline="-25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es-CL" altLang="es-CL"/>
              <a:t>La clase de Hoy</a:t>
            </a:r>
          </a:p>
        </p:txBody>
      </p:sp>
      <p:sp>
        <p:nvSpPr>
          <p:cNvPr id="3" name="Marcador de contenido 2"/>
          <p:cNvSpPr>
            <a:spLocks noGrp="1"/>
          </p:cNvSpPr>
          <p:nvPr>
            <p:ph idx="1"/>
          </p:nvPr>
        </p:nvSpPr>
        <p:spPr>
          <a:xfrm>
            <a:off x="1331118" y="1063228"/>
            <a:ext cx="7431881" cy="3394472"/>
          </a:xfrm>
        </p:spPr>
        <p:txBody>
          <a:bodyPr/>
          <a:lstStyle/>
          <a:p>
            <a:pPr>
              <a:defRPr/>
            </a:pPr>
            <a:endParaRPr lang="es-CL" sz="1800" dirty="0"/>
          </a:p>
          <a:p>
            <a:pPr>
              <a:defRPr/>
            </a:pPr>
            <a:r>
              <a:rPr lang="es-CL" sz="1800" dirty="0"/>
              <a:t>Resumen clase anterior</a:t>
            </a:r>
          </a:p>
          <a:p>
            <a:pPr>
              <a:defRPr/>
            </a:pPr>
            <a:endParaRPr lang="es-CL" sz="1800" dirty="0"/>
          </a:p>
          <a:p>
            <a:pPr>
              <a:defRPr/>
            </a:pPr>
            <a:r>
              <a:rPr lang="es-CL" sz="1800" dirty="0"/>
              <a:t>Resultado del aprendizaje de la clase de hoy</a:t>
            </a:r>
          </a:p>
          <a:p>
            <a:pPr marL="0" indent="0">
              <a:buFont typeface="Arial" panose="020B0604020202020204" pitchFamily="34" charset="0"/>
              <a:buNone/>
              <a:defRPr/>
            </a:pPr>
            <a:r>
              <a:rPr lang="es-CL" sz="1800" dirty="0">
                <a:solidFill>
                  <a:schemeClr val="tx2"/>
                </a:solidFill>
              </a:rPr>
              <a:t>	-Identificar los componentes internos de la tarjeta madre tales como ALU, Memoria Principal, Memoria Secundaria, Chipset, Unidades de Entrada y Salida.</a:t>
            </a:r>
            <a:endParaRPr lang="es-CL" sz="1800" dirty="0"/>
          </a:p>
          <a:p>
            <a:pPr>
              <a:defRPr/>
            </a:pPr>
            <a:endParaRPr lang="es-CL" sz="1800" dirty="0"/>
          </a:p>
          <a:p>
            <a:pPr>
              <a:defRPr/>
            </a:pPr>
            <a:r>
              <a:rPr lang="es-CL" sz="1800" dirty="0"/>
              <a:t>Resumen y conclusión de la clase</a:t>
            </a:r>
          </a:p>
          <a:p>
            <a:pPr>
              <a:defRPr/>
            </a:pPr>
            <a:endParaRPr lang="es-CL" sz="1800" dirty="0"/>
          </a:p>
          <a:p>
            <a:pPr>
              <a:defRPr/>
            </a:pPr>
            <a:r>
              <a:rPr lang="es-CL" sz="1800" dirty="0"/>
              <a:t>Fechas y compromisos de próxima actividades</a:t>
            </a:r>
          </a:p>
          <a:p>
            <a:pPr>
              <a:defRPr/>
            </a:pPr>
            <a:endParaRPr lang="es-CL" dirty="0"/>
          </a:p>
        </p:txBody>
      </p:sp>
      <p:sp>
        <p:nvSpPr>
          <p:cNvPr id="4" name="Marcador de fecha 3"/>
          <p:cNvSpPr>
            <a:spLocks noGrp="1"/>
          </p:cNvSpPr>
          <p:nvPr>
            <p:ph type="dt" sz="quarter" idx="10"/>
          </p:nvPr>
        </p:nvSpPr>
        <p:spPr/>
        <p:txBody>
          <a:bodyPr/>
          <a:lstStyle/>
          <a:p>
            <a:pPr>
              <a:defRPr/>
            </a:pPr>
            <a:fld id="{A910486B-6D86-4795-880C-2AC9678DAC70}" type="datetime1">
              <a:rPr lang="en-US" smtClean="0"/>
              <a:pPr>
                <a:defRPr/>
              </a:pPr>
              <a:t>9/1/2022</a:t>
            </a:fld>
            <a:endParaRPr lang="en-US"/>
          </a:p>
        </p:txBody>
      </p:sp>
      <p:sp>
        <p:nvSpPr>
          <p:cNvPr id="5" name="Marcador de pie de página 4"/>
          <p:cNvSpPr>
            <a:spLocks noGrp="1"/>
          </p:cNvSpPr>
          <p:nvPr>
            <p:ph type="ftr" sz="quarter" idx="11"/>
          </p:nvPr>
        </p:nvSpPr>
        <p:spPr/>
        <p:txBody>
          <a:bodyPr/>
          <a:lstStyle/>
          <a:p>
            <a:pPr>
              <a:defRPr/>
            </a:pPr>
            <a:r>
              <a:rPr lang="es-CL" dirty="0"/>
              <a:t>Arquitectura y </a:t>
            </a:r>
            <a:r>
              <a:rPr lang="es-CL" dirty="0" err="1"/>
              <a:t>Orgnización</a:t>
            </a:r>
            <a:r>
              <a:rPr lang="es-CL" dirty="0"/>
              <a:t> de Computadores</a:t>
            </a:r>
          </a:p>
        </p:txBody>
      </p:sp>
      <p:sp>
        <p:nvSpPr>
          <p:cNvPr id="12294" name="Marcador de número de diapositiva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06B3115-75AF-4550-96A8-713797550D0A}" type="slidenum">
              <a:rPr lang="en-US" altLang="es-CL" sz="900">
                <a:solidFill>
                  <a:srgbClr val="898989"/>
                </a:solidFill>
                <a:latin typeface="Arial" panose="020B0604020202020204" pitchFamily="34" charset="0"/>
              </a:rPr>
              <a:pPr>
                <a:spcBef>
                  <a:spcPct val="0"/>
                </a:spcBef>
                <a:buFontTx/>
                <a:buNone/>
              </a:pPr>
              <a:t>2</a:t>
            </a:fld>
            <a:endParaRPr lang="en-US" altLang="es-CL" sz="900">
              <a:solidFill>
                <a:srgbClr val="898989"/>
              </a:solidFill>
              <a:latin typeface="Arial" panose="020B0604020202020204" pitchFamily="34" charset="0"/>
            </a:endParaRPr>
          </a:p>
        </p:txBody>
      </p:sp>
    </p:spTree>
    <p:extLst>
      <p:ext uri="{BB962C8B-B14F-4D97-AF65-F5344CB8AC3E}">
        <p14:creationId xmlns:p14="http://schemas.microsoft.com/office/powerpoint/2010/main" val="69077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Estructura básica de la RAM</a:t>
            </a:r>
          </a:p>
        </p:txBody>
      </p:sp>
      <p:pic>
        <p:nvPicPr>
          <p:cNvPr id="5" name="Imagen 4"/>
          <p:cNvPicPr>
            <a:picLocks noChangeAspect="1"/>
          </p:cNvPicPr>
          <p:nvPr/>
        </p:nvPicPr>
        <p:blipFill>
          <a:blip r:embed="rId2"/>
          <a:stretch>
            <a:fillRect/>
          </a:stretch>
        </p:blipFill>
        <p:spPr>
          <a:xfrm>
            <a:off x="1356184" y="1707654"/>
            <a:ext cx="6660232" cy="2855341"/>
          </a:xfrm>
          <a:prstGeom prst="rect">
            <a:avLst/>
          </a:prstGeom>
        </p:spPr>
      </p:pic>
    </p:spTree>
    <p:extLst>
      <p:ext uri="{BB962C8B-B14F-4D97-AF65-F5344CB8AC3E}">
        <p14:creationId xmlns:p14="http://schemas.microsoft.com/office/powerpoint/2010/main" val="207916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Estructura básica de la RAM</a:t>
            </a:r>
          </a:p>
        </p:txBody>
      </p:sp>
      <p:pic>
        <p:nvPicPr>
          <p:cNvPr id="3" name="Imagen 2"/>
          <p:cNvPicPr>
            <a:picLocks noChangeAspect="1"/>
          </p:cNvPicPr>
          <p:nvPr/>
        </p:nvPicPr>
        <p:blipFill>
          <a:blip r:embed="rId2"/>
          <a:stretch>
            <a:fillRect/>
          </a:stretch>
        </p:blipFill>
        <p:spPr>
          <a:xfrm>
            <a:off x="1979712" y="1419622"/>
            <a:ext cx="5134520" cy="3620399"/>
          </a:xfrm>
          <a:prstGeom prst="rect">
            <a:avLst/>
          </a:prstGeom>
        </p:spPr>
      </p:pic>
    </p:spTree>
    <p:extLst>
      <p:ext uri="{BB962C8B-B14F-4D97-AF65-F5344CB8AC3E}">
        <p14:creationId xmlns:p14="http://schemas.microsoft.com/office/powerpoint/2010/main" val="440702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p:cNvSpPr>
          <p:nvPr>
            <p:ph type="title"/>
          </p:nvPr>
        </p:nvSpPr>
        <p:spPr/>
        <p:txBody>
          <a:bodyPr/>
          <a:lstStyle/>
          <a:p>
            <a:pPr eaLnBrk="1" hangingPunct="1"/>
            <a:r>
              <a:rPr altLang="es-CL"/>
              <a:t>Memoria de acceso aleatorio</a:t>
            </a:r>
          </a:p>
        </p:txBody>
      </p:sp>
      <p:sp>
        <p:nvSpPr>
          <p:cNvPr id="45059" name="Rectangle 2"/>
          <p:cNvSpPr>
            <a:spLocks noGrp="1"/>
          </p:cNvSpPr>
          <p:nvPr>
            <p:ph sz="quarter" idx="13"/>
          </p:nvPr>
        </p:nvSpPr>
        <p:spPr>
          <a:xfrm>
            <a:off x="362413" y="1563638"/>
            <a:ext cx="8388350" cy="3722688"/>
          </a:xfrm>
        </p:spPr>
        <p:txBody>
          <a:bodyPr anchor="ctr"/>
          <a:lstStyle/>
          <a:p>
            <a:pPr algn="just" eaLnBrk="1" hangingPunct="1">
              <a:buFont typeface="Wingdings" panose="05000000000000000000" pitchFamily="2" charset="2"/>
              <a:buNone/>
            </a:pPr>
            <a:r>
              <a:rPr lang="es-AR" altLang="es-CL" sz="2400" b="1" dirty="0"/>
              <a:t>RAM (</a:t>
            </a:r>
            <a:r>
              <a:rPr lang="es-AR" altLang="es-CL" sz="2400" b="1" dirty="0" err="1"/>
              <a:t>Random</a:t>
            </a:r>
            <a:r>
              <a:rPr lang="es-AR" altLang="es-CL" sz="2400" b="1" dirty="0"/>
              <a:t> Access </a:t>
            </a:r>
            <a:r>
              <a:rPr lang="es-AR" altLang="es-CL" sz="2400" b="1" dirty="0" err="1"/>
              <a:t>Memory</a:t>
            </a:r>
            <a:r>
              <a:rPr lang="es-AR" altLang="es-CL" sz="2400" b="1" dirty="0"/>
              <a:t>). </a:t>
            </a:r>
            <a:r>
              <a:rPr lang="es-AR" altLang="es-CL" sz="2400" dirty="0"/>
              <a:t>Aleatorio significa que se puede acceder a cualquier celda de memoria en el mismo tiempo, independientemente de la posición en la estructura de la memoria.  </a:t>
            </a:r>
          </a:p>
          <a:p>
            <a:pPr algn="just" eaLnBrk="1" hangingPunct="1">
              <a:buFont typeface="Wingdings" panose="05000000000000000000" pitchFamily="2" charset="2"/>
              <a:buNone/>
            </a:pPr>
            <a:r>
              <a:rPr lang="es-AR" altLang="es-CL" sz="2400" dirty="0"/>
              <a:t>Hay dos tipos:</a:t>
            </a:r>
          </a:p>
          <a:p>
            <a:pPr algn="just" eaLnBrk="1" hangingPunct="1">
              <a:buFont typeface="Wingdings" panose="05000000000000000000" pitchFamily="2" charset="2"/>
              <a:buNone/>
            </a:pPr>
            <a:r>
              <a:rPr lang="es-AR" altLang="es-CL" sz="2400" b="1" dirty="0"/>
              <a:t>Basada en </a:t>
            </a:r>
            <a:r>
              <a:rPr lang="es-AR" altLang="es-CL" sz="2400" b="1" dirty="0" err="1"/>
              <a:t>flip</a:t>
            </a:r>
            <a:r>
              <a:rPr lang="es-AR" altLang="es-CL" sz="2400" b="1" dirty="0"/>
              <a:t> </a:t>
            </a:r>
            <a:r>
              <a:rPr lang="es-AR" altLang="es-CL" sz="2400" b="1" dirty="0" err="1"/>
              <a:t>flops</a:t>
            </a:r>
            <a:r>
              <a:rPr lang="es-AR" altLang="es-CL" sz="2400" dirty="0"/>
              <a:t>: memoria estática (SRAM)</a:t>
            </a:r>
          </a:p>
          <a:p>
            <a:pPr algn="just" eaLnBrk="1" hangingPunct="1">
              <a:buFont typeface="Wingdings" panose="05000000000000000000" pitchFamily="2" charset="2"/>
              <a:buNone/>
            </a:pPr>
            <a:r>
              <a:rPr lang="es-AR" altLang="es-CL" sz="2400" b="1" dirty="0"/>
              <a:t>Basada en transistores</a:t>
            </a:r>
            <a:r>
              <a:rPr lang="es-AR" altLang="es-CL" sz="2400" dirty="0"/>
              <a:t>: memoria dinámica (DRAM). Cargas almacenadas en transistores (capacitores)</a:t>
            </a:r>
            <a:r>
              <a:rPr lang="es-AR" altLang="es-CL" sz="2400" i="1" dirty="0"/>
              <a:t> El acceso a las ROM también es de éste tipo</a:t>
            </a:r>
            <a:endParaRPr lang="es-AR" altLang="es-CL" sz="2400" i="1" baseline="-25000" dirty="0"/>
          </a:p>
          <a:p>
            <a:pPr algn="just" eaLnBrk="1" hangingPunct="1">
              <a:buFont typeface="Wingdings" panose="05000000000000000000" pitchFamily="2" charset="2"/>
              <a:buNone/>
            </a:pPr>
            <a:endParaRPr lang="es-AR" altLang="es-CL"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p:cNvSpPr>
          <p:nvPr>
            <p:ph type="title"/>
          </p:nvPr>
        </p:nvSpPr>
        <p:spPr/>
        <p:txBody>
          <a:bodyPr/>
          <a:lstStyle/>
          <a:p>
            <a:pPr eaLnBrk="1" hangingPunct="1"/>
            <a:r>
              <a:rPr altLang="es-CL"/>
              <a:t>RAM estática o SRAM (1)</a:t>
            </a:r>
          </a:p>
        </p:txBody>
      </p:sp>
      <p:sp>
        <p:nvSpPr>
          <p:cNvPr id="47107" name="Rectangle 2"/>
          <p:cNvSpPr>
            <a:spLocks noGrp="1"/>
          </p:cNvSpPr>
          <p:nvPr>
            <p:ph sz="quarter" idx="13"/>
          </p:nvPr>
        </p:nvSpPr>
        <p:spPr>
          <a:xfrm>
            <a:off x="0" y="1276350"/>
            <a:ext cx="8856663" cy="4441825"/>
          </a:xfrm>
        </p:spPr>
        <p:txBody>
          <a:bodyPr anchor="ctr"/>
          <a:lstStyle/>
          <a:p>
            <a:pPr marL="0" algn="just" eaLnBrk="1" hangingPunct="1">
              <a:buFont typeface="Wingdings" panose="05000000000000000000" pitchFamily="2" charset="2"/>
              <a:buNone/>
            </a:pPr>
            <a:r>
              <a:rPr lang="es-AR" altLang="es-CL" sz="2800" dirty="0"/>
              <a:t>El almacenamiento en RAM estática se basa en circuitos lógicos denominados </a:t>
            </a:r>
            <a:r>
              <a:rPr lang="es-AR" altLang="es-CL" sz="2800" dirty="0" err="1"/>
              <a:t>flip-flop</a:t>
            </a:r>
            <a:r>
              <a:rPr lang="es-AR" altLang="es-CL" sz="2800" dirty="0"/>
              <a:t>, que retienen la información almacenada en ellos mientras haya energía suficiente para hacer funcionar el dispositivo .</a:t>
            </a:r>
          </a:p>
          <a:p>
            <a:pPr marL="0" algn="just" eaLnBrk="1" hangingPunct="1">
              <a:buFont typeface="Wingdings" panose="05000000000000000000" pitchFamily="2" charset="2"/>
              <a:buNone/>
            </a:pPr>
            <a:endParaRPr lang="es-AR" altLang="es-CL" sz="2800" dirty="0"/>
          </a:p>
          <a:p>
            <a:pPr marL="0" algn="just" eaLnBrk="1" hangingPunct="1">
              <a:buFont typeface="Wingdings" panose="05000000000000000000" pitchFamily="2" charset="2"/>
              <a:buNone/>
            </a:pPr>
            <a:r>
              <a:rPr lang="es-AR" altLang="es-CL" sz="2800" dirty="0"/>
              <a:t>Un chip de RAM estática puede almacenar tan sólo una cuarta parte de la información que puede almacenar un chip de RAM dinámica de la misma complejidad. </a:t>
            </a:r>
          </a:p>
          <a:p>
            <a:pPr marL="0" algn="just" eaLnBrk="1" hangingPunct="1">
              <a:buFont typeface="Wingdings" panose="05000000000000000000" pitchFamily="2" charset="2"/>
              <a:buNone/>
            </a:pPr>
            <a:endParaRPr lang="es-AR" altLang="es-CL"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p:cNvSpPr>
          <p:nvPr>
            <p:ph type="title"/>
          </p:nvPr>
        </p:nvSpPr>
        <p:spPr/>
        <p:txBody>
          <a:bodyPr/>
          <a:lstStyle/>
          <a:p>
            <a:pPr eaLnBrk="1" hangingPunct="1"/>
            <a:r>
              <a:rPr altLang="es-CL"/>
              <a:t>RAM estática o SRAM (2)</a:t>
            </a:r>
          </a:p>
        </p:txBody>
      </p:sp>
      <p:sp>
        <p:nvSpPr>
          <p:cNvPr id="49155" name="Rectangle 2"/>
          <p:cNvSpPr>
            <a:spLocks noGrp="1"/>
          </p:cNvSpPr>
          <p:nvPr>
            <p:ph sz="quarter" idx="13"/>
          </p:nvPr>
        </p:nvSpPr>
        <p:spPr>
          <a:xfrm>
            <a:off x="0" y="1276350"/>
            <a:ext cx="8856663" cy="4441825"/>
          </a:xfrm>
        </p:spPr>
        <p:txBody>
          <a:bodyPr anchor="ctr"/>
          <a:lstStyle/>
          <a:p>
            <a:pPr marL="0" algn="just" eaLnBrk="1" hangingPunct="1">
              <a:buFont typeface="Wingdings" panose="05000000000000000000" pitchFamily="2" charset="2"/>
              <a:buNone/>
            </a:pPr>
            <a:r>
              <a:rPr lang="es-AR" altLang="es-CL" sz="2800" dirty="0"/>
              <a:t>La RAM estática no requiere ser actualizada y es normalmente mucho más rápida que la RAM dinámica (el tiempo de ciclo de la SRAM es de 8 a 16 veces más rápido que las SRAM). </a:t>
            </a:r>
          </a:p>
          <a:p>
            <a:pPr marL="0" algn="just" eaLnBrk="1" hangingPunct="1">
              <a:buFont typeface="Wingdings" panose="05000000000000000000" pitchFamily="2" charset="2"/>
              <a:buNone/>
            </a:pPr>
            <a:endParaRPr lang="es-AR" altLang="es-CL" sz="2800" dirty="0"/>
          </a:p>
          <a:p>
            <a:pPr marL="0" algn="just" eaLnBrk="1" hangingPunct="1">
              <a:buFont typeface="Wingdings" panose="05000000000000000000" pitchFamily="2" charset="2"/>
              <a:buNone/>
            </a:pPr>
            <a:r>
              <a:rPr lang="es-AR" altLang="es-CL" sz="2800" dirty="0"/>
              <a:t>También es más cara, por lo que se reserva generalmente para su uso en la memoria de acceso aleatorio(caché).</a:t>
            </a:r>
          </a:p>
          <a:p>
            <a:pPr marL="0" algn="just" eaLnBrk="1" hangingPunct="1">
              <a:buFont typeface="Wingdings" panose="05000000000000000000" pitchFamily="2" charset="2"/>
              <a:buNone/>
            </a:pPr>
            <a:endParaRPr lang="es-AR" altLang="es-CL"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p:cNvSpPr>
          <p:nvPr>
            <p:ph type="title"/>
          </p:nvPr>
        </p:nvSpPr>
        <p:spPr/>
        <p:txBody>
          <a:bodyPr/>
          <a:lstStyle/>
          <a:p>
            <a:pPr eaLnBrk="1" hangingPunct="1"/>
            <a:r>
              <a:rPr altLang="es-CL"/>
              <a:t>RAM dinámica o DRAM</a:t>
            </a:r>
          </a:p>
        </p:txBody>
      </p:sp>
      <p:sp>
        <p:nvSpPr>
          <p:cNvPr id="51203" name="Rectangle 2"/>
          <p:cNvSpPr>
            <a:spLocks noGrp="1"/>
          </p:cNvSpPr>
          <p:nvPr>
            <p:ph sz="quarter" idx="13"/>
          </p:nvPr>
        </p:nvSpPr>
        <p:spPr>
          <a:xfrm>
            <a:off x="323850" y="1177925"/>
            <a:ext cx="8388350" cy="3965575"/>
          </a:xfrm>
        </p:spPr>
        <p:txBody>
          <a:bodyPr lIns="36000" tIns="0" rIns="36000" bIns="0" anchor="ctr"/>
          <a:lstStyle/>
          <a:p>
            <a:pPr indent="0" algn="just" eaLnBrk="1" hangingPunct="1">
              <a:spcBef>
                <a:spcPct val="0"/>
              </a:spcBef>
              <a:buFont typeface="Wingdings" panose="05000000000000000000" pitchFamily="2" charset="2"/>
              <a:buNone/>
            </a:pPr>
            <a:r>
              <a:rPr lang="es-AR" altLang="es-CL" sz="2400" b="1" dirty="0"/>
              <a:t>DRAM </a:t>
            </a:r>
            <a:r>
              <a:rPr lang="es-AR" altLang="es-CL" sz="2400" dirty="0"/>
              <a:t>almacenan la información en circuitos integrados que contienen condensadores, que pueden estar cargados o descargados .Almacena más información que SRAM en</a:t>
            </a:r>
          </a:p>
          <a:p>
            <a:pPr indent="0" algn="just" eaLnBrk="1" hangingPunct="1">
              <a:spcBef>
                <a:spcPct val="0"/>
              </a:spcBef>
              <a:buFont typeface="Wingdings" panose="05000000000000000000" pitchFamily="2" charset="2"/>
              <a:buNone/>
            </a:pPr>
            <a:r>
              <a:rPr lang="es-AR" altLang="es-CL" sz="2400" dirty="0"/>
              <a:t>la misma superficie. Los “capacitores” son más chicos que los </a:t>
            </a:r>
            <a:r>
              <a:rPr lang="es-AR" altLang="es-CL" sz="2400" dirty="0" err="1"/>
              <a:t>flip</a:t>
            </a:r>
            <a:r>
              <a:rPr lang="es-AR" altLang="es-CL" sz="2400" dirty="0"/>
              <a:t> </a:t>
            </a:r>
            <a:r>
              <a:rPr lang="es-AR" altLang="es-CL" sz="2400" dirty="0" err="1"/>
              <a:t>flop</a:t>
            </a:r>
            <a:r>
              <a:rPr lang="es-AR" altLang="es-CL" sz="2400" dirty="0"/>
              <a:t>.</a:t>
            </a:r>
            <a:r>
              <a:rPr lang="es-AR" altLang="es-CL" sz="2400" b="1" dirty="0"/>
              <a:t> </a:t>
            </a:r>
          </a:p>
          <a:p>
            <a:pPr indent="0" algn="just" eaLnBrk="1" hangingPunct="1">
              <a:spcBef>
                <a:spcPct val="0"/>
              </a:spcBef>
              <a:buFont typeface="Wingdings" panose="05000000000000000000" pitchFamily="2" charset="2"/>
              <a:buChar char="v"/>
            </a:pPr>
            <a:r>
              <a:rPr lang="es-AR" altLang="es-CL" sz="2400" dirty="0"/>
              <a:t>Como éstos pierden su carga en el transcurso del tiempo, se debe incluir los circuitos necesarios para "refrescar" los chips de RAM cada pocos milisegundos, para impedir la pérdida de su información</a:t>
            </a:r>
          </a:p>
          <a:p>
            <a:pPr indent="0" algn="just" eaLnBrk="1" hangingPunct="1">
              <a:spcBef>
                <a:spcPct val="0"/>
              </a:spcBef>
              <a:buFont typeface="Wingdings" panose="05000000000000000000" pitchFamily="2" charset="2"/>
              <a:buChar char="v"/>
            </a:pPr>
            <a:r>
              <a:rPr lang="es-AR" altLang="es-CL" sz="2400" dirty="0"/>
              <a:t>Usada como memoria principal</a:t>
            </a:r>
          </a:p>
          <a:p>
            <a:pPr indent="0" algn="just" eaLnBrk="1" hangingPunct="1">
              <a:spcBef>
                <a:spcPct val="0"/>
              </a:spcBef>
              <a:buFont typeface="Wingdings" panose="05000000000000000000" pitchFamily="2" charset="2"/>
              <a:buChar char="v"/>
            </a:pPr>
            <a:endParaRPr lang="es-AR" altLang="es-CL" sz="2400" i="1" baseline="-25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p:cNvSpPr>
          <p:nvPr>
            <p:ph type="title"/>
          </p:nvPr>
        </p:nvSpPr>
        <p:spPr/>
        <p:txBody>
          <a:bodyPr/>
          <a:lstStyle/>
          <a:p>
            <a:pPr eaLnBrk="1" hangingPunct="1"/>
            <a:r>
              <a:rPr altLang="es-CL"/>
              <a:t>RAM dinámica o DRAM</a:t>
            </a:r>
          </a:p>
        </p:txBody>
      </p:sp>
      <p:sp>
        <p:nvSpPr>
          <p:cNvPr id="53251" name="Rectangle 2"/>
          <p:cNvSpPr>
            <a:spLocks noGrp="1"/>
          </p:cNvSpPr>
          <p:nvPr>
            <p:ph sz="quarter" idx="13"/>
          </p:nvPr>
        </p:nvSpPr>
        <p:spPr>
          <a:xfrm>
            <a:off x="323850" y="1322388"/>
            <a:ext cx="8388350" cy="3821112"/>
          </a:xfrm>
        </p:spPr>
        <p:txBody>
          <a:bodyPr lIns="36000" tIns="0" rIns="36000" bIns="0" anchor="ctr"/>
          <a:lstStyle/>
          <a:p>
            <a:pPr indent="0" algn="just" eaLnBrk="1" hangingPunct="1">
              <a:spcBef>
                <a:spcPct val="0"/>
              </a:spcBef>
            </a:pPr>
            <a:r>
              <a:rPr lang="es-AR" altLang="es-CL" sz="2400" dirty="0"/>
              <a:t>Algunas memorias dinámicas tienen la lógica del refresco en la propia pastilla, dando así gran capacidad y facilidad de conexión a los circuitos. Estas pastillas se denominan casi estáticas. </a:t>
            </a:r>
          </a:p>
          <a:p>
            <a:pPr indent="0" algn="just" eaLnBrk="1" hangingPunct="1">
              <a:spcBef>
                <a:spcPct val="0"/>
              </a:spcBef>
            </a:pPr>
            <a:r>
              <a:rPr lang="es-AR" altLang="es-CL" sz="2400" dirty="0"/>
              <a:t>Mientras la RAM dinámica se refresca, el procesador no puede leerla. Si intenta hacerlo en ese momento, se verá forzado a esperar. Como son relativamente sencillas, las RAM dinámicas suelen utilizarse más que las RAM estáticas, a pesar de ser más lentas.</a:t>
            </a:r>
            <a:endParaRPr lang="es-AR" altLang="es-CL" sz="2400" i="1" baseline="-25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22399" y="1341145"/>
            <a:ext cx="2676335" cy="3802355"/>
          </a:xfrm>
          <a:prstGeom prst="rect">
            <a:avLst/>
          </a:prstGeom>
        </p:spPr>
      </p:pic>
      <p:sp>
        <p:nvSpPr>
          <p:cNvPr id="5" name="Título 4"/>
          <p:cNvSpPr>
            <a:spLocks noGrp="1"/>
          </p:cNvSpPr>
          <p:nvPr>
            <p:ph type="title"/>
          </p:nvPr>
        </p:nvSpPr>
        <p:spPr/>
        <p:txBody>
          <a:bodyPr/>
          <a:lstStyle/>
          <a:p>
            <a:r>
              <a:rPr lang="es-ES" dirty="0"/>
              <a:t>Módulo básico DRAM 2Kx4bits</a:t>
            </a:r>
            <a:endParaRPr lang="es-CL" dirty="0"/>
          </a:p>
        </p:txBody>
      </p:sp>
      <mc:AlternateContent xmlns:mc="http://schemas.openxmlformats.org/markup-compatibility/2006" xmlns:a14="http://schemas.microsoft.com/office/drawing/2010/main">
        <mc:Choice Requires="a14">
          <p:sp>
            <p:nvSpPr>
              <p:cNvPr id="7" name="CuadroTexto 6"/>
              <p:cNvSpPr txBox="1"/>
              <p:nvPr/>
            </p:nvSpPr>
            <p:spPr>
              <a:xfrm>
                <a:off x="623696" y="895029"/>
                <a:ext cx="2542244" cy="4248471"/>
              </a:xfrm>
              <a:prstGeom prst="rect">
                <a:avLst/>
              </a:prstGeom>
              <a:noFill/>
            </p:spPr>
            <p:txBody>
              <a:bodyPr wrap="square" rtlCol="0">
                <a:spAutoFit/>
              </a:bodyPr>
              <a:lstStyle/>
              <a:p>
                <a:pPr eaLnBrk="1" fontAlgn="auto" hangingPunct="1">
                  <a:spcBef>
                    <a:spcPts val="0"/>
                  </a:spcBef>
                  <a:spcAft>
                    <a:spcPts val="0"/>
                  </a:spcAft>
                </a:pPr>
                <a:r>
                  <a:rPr lang="es-ES" dirty="0">
                    <a:solidFill>
                      <a:prstClr val="black"/>
                    </a:solidFill>
                    <a:latin typeface="Calibri" panose="020F0502020204030204"/>
                    <a:cs typeface="+mn-cs"/>
                  </a:rPr>
                  <a:t>11 líneas de dirección=</a:t>
                </a:r>
                <a14:m>
                  <m:oMath xmlns:m="http://schemas.openxmlformats.org/officeDocument/2006/math">
                    <m:sSup>
                      <m:sSupPr>
                        <m:ctrlPr>
                          <a:rPr lang="es-ES" i="1" smtClean="0">
                            <a:solidFill>
                              <a:prstClr val="black"/>
                            </a:solidFill>
                            <a:latin typeface="Cambria Math" panose="02040503050406030204" pitchFamily="18" charset="0"/>
                            <a:cs typeface="+mn-cs"/>
                          </a:rPr>
                        </m:ctrlPr>
                      </m:sSupPr>
                      <m:e>
                        <m:r>
                          <a:rPr lang="es-ES" i="1" smtClean="0">
                            <a:solidFill>
                              <a:prstClr val="black"/>
                            </a:solidFill>
                            <a:latin typeface="Cambria Math" panose="02040503050406030204" pitchFamily="18" charset="0"/>
                            <a:cs typeface="+mn-cs"/>
                          </a:rPr>
                          <m:t>2</m:t>
                        </m:r>
                      </m:e>
                      <m:sup>
                        <m:r>
                          <a:rPr lang="es-ES" i="1" smtClean="0">
                            <a:solidFill>
                              <a:prstClr val="black"/>
                            </a:solidFill>
                            <a:latin typeface="Cambria Math" panose="02040503050406030204" pitchFamily="18" charset="0"/>
                            <a:cs typeface="+mn-cs"/>
                          </a:rPr>
                          <m:t>11</m:t>
                        </m:r>
                      </m:sup>
                    </m:sSup>
                    <m:r>
                      <a:rPr lang="es-ES" i="1" smtClean="0">
                        <a:solidFill>
                          <a:prstClr val="black"/>
                        </a:solidFill>
                        <a:latin typeface="Cambria Math" panose="02040503050406030204" pitchFamily="18" charset="0"/>
                        <a:cs typeface="+mn-cs"/>
                      </a:rPr>
                      <m:t>=2048</m:t>
                    </m:r>
                  </m:oMath>
                </a14:m>
                <a:endParaRPr lang="es-ES" dirty="0">
                  <a:solidFill>
                    <a:prstClr val="black"/>
                  </a:solidFill>
                  <a:latin typeface="Calibri" panose="020F0502020204030204"/>
                  <a:cs typeface="+mn-cs"/>
                </a:endParaRPr>
              </a:p>
              <a:p>
                <a:pPr eaLnBrk="1" fontAlgn="auto" hangingPunct="1">
                  <a:spcBef>
                    <a:spcPts val="0"/>
                  </a:spcBef>
                  <a:spcAft>
                    <a:spcPts val="0"/>
                  </a:spcAft>
                </a:pPr>
                <a:r>
                  <a:rPr lang="es-ES" dirty="0">
                    <a:solidFill>
                      <a:prstClr val="black"/>
                    </a:solidFill>
                    <a:latin typeface="Calibri" panose="020F0502020204030204"/>
                    <a:cs typeface="+mn-cs"/>
                  </a:rPr>
                  <a:t>=2K palabras de 4 bits</a:t>
                </a:r>
              </a:p>
              <a:p>
                <a:pPr eaLnBrk="1" fontAlgn="auto" hangingPunct="1">
                  <a:spcBef>
                    <a:spcPts val="0"/>
                  </a:spcBef>
                  <a:spcAft>
                    <a:spcPts val="0"/>
                  </a:spcAft>
                </a:pPr>
                <a:r>
                  <a:rPr lang="es-ES" dirty="0">
                    <a:solidFill>
                      <a:prstClr val="black"/>
                    </a:solidFill>
                    <a:latin typeface="Calibri" panose="020F0502020204030204"/>
                    <a:cs typeface="+mn-cs"/>
                  </a:rPr>
                  <a:t>Líneas  </a:t>
                </a:r>
                <a14:m>
                  <m:oMath xmlns:m="http://schemas.openxmlformats.org/officeDocument/2006/math">
                    <m:acc>
                      <m:accPr>
                        <m:chr m:val="̅"/>
                        <m:ctrlPr>
                          <a:rPr lang="es-ES" i="1" smtClean="0">
                            <a:solidFill>
                              <a:prstClr val="black"/>
                            </a:solidFill>
                            <a:latin typeface="Cambria Math" panose="02040503050406030204" pitchFamily="18" charset="0"/>
                            <a:cs typeface="+mn-cs"/>
                          </a:rPr>
                        </m:ctrlPr>
                      </m:accPr>
                      <m:e>
                        <m:r>
                          <a:rPr lang="es-ES" i="1" smtClean="0">
                            <a:solidFill>
                              <a:prstClr val="black"/>
                            </a:solidFill>
                            <a:latin typeface="Cambria Math" panose="02040503050406030204" pitchFamily="18" charset="0"/>
                            <a:cs typeface="+mn-cs"/>
                          </a:rPr>
                          <m:t>𝑅𝐴𝑆</m:t>
                        </m:r>
                      </m:e>
                    </m:acc>
                    <m:r>
                      <a:rPr lang="es-ES" i="1" smtClean="0">
                        <a:solidFill>
                          <a:prstClr val="black"/>
                        </a:solidFill>
                        <a:latin typeface="Cambria Math" panose="02040503050406030204" pitchFamily="18" charset="0"/>
                        <a:cs typeface="+mn-cs"/>
                      </a:rPr>
                      <m:t> </m:t>
                    </m:r>
                    <m:r>
                      <a:rPr lang="es-ES" i="1" smtClean="0">
                        <a:solidFill>
                          <a:prstClr val="black"/>
                        </a:solidFill>
                        <a:latin typeface="Cambria Math" panose="02040503050406030204" pitchFamily="18" charset="0"/>
                        <a:cs typeface="+mn-cs"/>
                      </a:rPr>
                      <m:t>𝑦</m:t>
                    </m:r>
                    <m:r>
                      <a:rPr lang="es-ES" i="1" smtClean="0">
                        <a:solidFill>
                          <a:prstClr val="black"/>
                        </a:solidFill>
                        <a:latin typeface="Cambria Math" panose="02040503050406030204" pitchFamily="18" charset="0"/>
                        <a:cs typeface="+mn-cs"/>
                      </a:rPr>
                      <m:t> </m:t>
                    </m:r>
                    <m:acc>
                      <m:accPr>
                        <m:chr m:val="̅"/>
                        <m:ctrlPr>
                          <a:rPr lang="es-ES" i="1" smtClean="0">
                            <a:solidFill>
                              <a:prstClr val="black"/>
                            </a:solidFill>
                            <a:latin typeface="Cambria Math" panose="02040503050406030204" pitchFamily="18" charset="0"/>
                            <a:cs typeface="+mn-cs"/>
                          </a:rPr>
                        </m:ctrlPr>
                      </m:accPr>
                      <m:e>
                        <m:r>
                          <a:rPr lang="es-ES" i="1" smtClean="0">
                            <a:solidFill>
                              <a:prstClr val="black"/>
                            </a:solidFill>
                            <a:latin typeface="Cambria Math" panose="02040503050406030204" pitchFamily="18" charset="0"/>
                            <a:cs typeface="+mn-cs"/>
                          </a:rPr>
                          <m:t>𝐶𝐴𝑆</m:t>
                        </m:r>
                      </m:e>
                    </m:acc>
                  </m:oMath>
                </a14:m>
                <a:r>
                  <a:rPr lang="es-CL" dirty="0">
                    <a:solidFill>
                      <a:prstClr val="black"/>
                    </a:solidFill>
                    <a:latin typeface="Calibri" panose="020F0502020204030204"/>
                    <a:cs typeface="+mn-cs"/>
                  </a:rPr>
                  <a:t> para refresco.</a:t>
                </a:r>
              </a:p>
              <a:p>
                <a:pPr eaLnBrk="1" fontAlgn="auto" hangingPunct="1">
                  <a:spcBef>
                    <a:spcPts val="0"/>
                  </a:spcBef>
                  <a:spcAft>
                    <a:spcPts val="0"/>
                  </a:spcAft>
                </a:pPr>
                <a:r>
                  <a:rPr lang="es-ES" dirty="0">
                    <a:solidFill>
                      <a:prstClr val="black"/>
                    </a:solidFill>
                    <a:latin typeface="Calibri" panose="020F0502020204030204"/>
                    <a:cs typeface="+mn-cs"/>
                  </a:rPr>
                  <a:t>Activas con 0</a:t>
                </a:r>
              </a:p>
              <a:p>
                <a:pPr eaLnBrk="1" fontAlgn="auto" hangingPunct="1">
                  <a:spcBef>
                    <a:spcPts val="0"/>
                  </a:spcBef>
                  <a:spcAft>
                    <a:spcPts val="0"/>
                  </a:spcAft>
                </a:pPr>
                <a:r>
                  <a:rPr lang="es-ES" dirty="0">
                    <a:solidFill>
                      <a:prstClr val="black"/>
                    </a:solidFill>
                    <a:latin typeface="Calibri" panose="020F0502020204030204"/>
                    <a:cs typeface="+mn-cs"/>
                  </a:rPr>
                  <a:t>Líneas </a:t>
                </a:r>
                <a14:m>
                  <m:oMath xmlns:m="http://schemas.openxmlformats.org/officeDocument/2006/math">
                    <m:acc>
                      <m:accPr>
                        <m:chr m:val="̅"/>
                        <m:ctrlPr>
                          <a:rPr lang="es-ES" i="1" smtClean="0">
                            <a:solidFill>
                              <a:prstClr val="black"/>
                            </a:solidFill>
                            <a:latin typeface="Cambria Math" panose="02040503050406030204" pitchFamily="18" charset="0"/>
                            <a:cs typeface="+mn-cs"/>
                          </a:rPr>
                        </m:ctrlPr>
                      </m:accPr>
                      <m:e>
                        <m:r>
                          <a:rPr lang="es-ES" i="1" smtClean="0">
                            <a:solidFill>
                              <a:prstClr val="black"/>
                            </a:solidFill>
                            <a:latin typeface="Cambria Math" panose="02040503050406030204" pitchFamily="18" charset="0"/>
                            <a:cs typeface="+mn-cs"/>
                          </a:rPr>
                          <m:t>𝑊𝐸</m:t>
                        </m:r>
                      </m:e>
                    </m:acc>
                    <m:r>
                      <a:rPr lang="es-ES" i="1" smtClean="0">
                        <a:solidFill>
                          <a:prstClr val="black"/>
                        </a:solidFill>
                        <a:latin typeface="Cambria Math" panose="02040503050406030204" pitchFamily="18" charset="0"/>
                        <a:cs typeface="+mn-cs"/>
                      </a:rPr>
                      <m:t> </m:t>
                    </m:r>
                    <m:d>
                      <m:dPr>
                        <m:ctrlPr>
                          <a:rPr lang="es-ES" i="1" smtClean="0">
                            <a:solidFill>
                              <a:prstClr val="black"/>
                            </a:solidFill>
                            <a:latin typeface="Cambria Math" panose="02040503050406030204" pitchFamily="18" charset="0"/>
                            <a:cs typeface="+mn-cs"/>
                          </a:rPr>
                        </m:ctrlPr>
                      </m:dPr>
                      <m:e>
                        <m:r>
                          <a:rPr lang="es-ES" i="1" smtClean="0">
                            <a:solidFill>
                              <a:prstClr val="black"/>
                            </a:solidFill>
                            <a:latin typeface="Cambria Math" panose="02040503050406030204" pitchFamily="18" charset="0"/>
                            <a:cs typeface="+mn-cs"/>
                          </a:rPr>
                          <m:t>𝑤𝑟𝑖𝑡𝑒</m:t>
                        </m:r>
                        <m:r>
                          <a:rPr lang="es-ES" i="1" smtClean="0">
                            <a:solidFill>
                              <a:prstClr val="black"/>
                            </a:solidFill>
                            <a:latin typeface="Cambria Math" panose="02040503050406030204" pitchFamily="18" charset="0"/>
                            <a:cs typeface="+mn-cs"/>
                          </a:rPr>
                          <m:t> </m:t>
                        </m:r>
                        <m:r>
                          <a:rPr lang="es-ES" i="1" smtClean="0">
                            <a:solidFill>
                              <a:prstClr val="black"/>
                            </a:solidFill>
                            <a:latin typeface="Cambria Math" panose="02040503050406030204" pitchFamily="18" charset="0"/>
                            <a:cs typeface="+mn-cs"/>
                          </a:rPr>
                          <m:t>𝑒𝑛𝑎𝑏𝑙𝑒</m:t>
                        </m:r>
                      </m:e>
                    </m:d>
                    <m:r>
                      <a:rPr lang="es-ES" i="1" smtClean="0">
                        <a:solidFill>
                          <a:prstClr val="black"/>
                        </a:solidFill>
                        <a:latin typeface="Cambria Math" panose="02040503050406030204" pitchFamily="18" charset="0"/>
                        <a:cs typeface="+mn-cs"/>
                      </a:rPr>
                      <m:t>𝑦</m:t>
                    </m:r>
                    <m:r>
                      <a:rPr lang="es-ES" i="1" smtClean="0">
                        <a:solidFill>
                          <a:prstClr val="black"/>
                        </a:solidFill>
                        <a:latin typeface="Cambria Math" panose="02040503050406030204" pitchFamily="18" charset="0"/>
                        <a:cs typeface="+mn-cs"/>
                      </a:rPr>
                      <m:t> </m:t>
                    </m:r>
                    <m:acc>
                      <m:accPr>
                        <m:chr m:val="̅"/>
                        <m:ctrlPr>
                          <a:rPr lang="es-ES" i="1" smtClean="0">
                            <a:solidFill>
                              <a:prstClr val="black"/>
                            </a:solidFill>
                            <a:latin typeface="Cambria Math" panose="02040503050406030204" pitchFamily="18" charset="0"/>
                            <a:cs typeface="+mn-cs"/>
                          </a:rPr>
                        </m:ctrlPr>
                      </m:accPr>
                      <m:e>
                        <m:r>
                          <a:rPr lang="es-ES" i="1" smtClean="0">
                            <a:solidFill>
                              <a:prstClr val="black"/>
                            </a:solidFill>
                            <a:latin typeface="Cambria Math" panose="02040503050406030204" pitchFamily="18" charset="0"/>
                            <a:cs typeface="+mn-cs"/>
                          </a:rPr>
                          <m:t>𝑂𝐸</m:t>
                        </m:r>
                      </m:e>
                    </m:acc>
                  </m:oMath>
                </a14:m>
                <a:endParaRPr lang="es-ES" dirty="0">
                  <a:solidFill>
                    <a:prstClr val="black"/>
                  </a:solidFill>
                  <a:latin typeface="Calibri" panose="020F0502020204030204"/>
                  <a:cs typeface="+mn-cs"/>
                </a:endParaRPr>
              </a:p>
              <a:p>
                <a:pPr eaLnBrk="1" fontAlgn="auto" hangingPunct="1">
                  <a:spcBef>
                    <a:spcPts val="0"/>
                  </a:spcBef>
                  <a:spcAft>
                    <a:spcPts val="0"/>
                  </a:spcAft>
                </a:pPr>
                <a:r>
                  <a:rPr lang="es-ES" dirty="0">
                    <a:solidFill>
                      <a:prstClr val="black"/>
                    </a:solidFill>
                    <a:latin typeface="Calibri" panose="020F0502020204030204"/>
                    <a:cs typeface="+mn-cs"/>
                  </a:rPr>
                  <a:t>Output enable, activas con 0.</a:t>
                </a:r>
              </a:p>
              <a:p>
                <a:pPr eaLnBrk="1" fontAlgn="auto" hangingPunct="1">
                  <a:spcBef>
                    <a:spcPts val="0"/>
                  </a:spcBef>
                  <a:spcAft>
                    <a:spcPts val="0"/>
                  </a:spcAft>
                </a:pPr>
                <a:r>
                  <a:rPr lang="es-ES" dirty="0">
                    <a:solidFill>
                      <a:prstClr val="black"/>
                    </a:solidFill>
                    <a:latin typeface="Calibri" panose="020F0502020204030204"/>
                    <a:cs typeface="+mn-cs"/>
                  </a:rPr>
                  <a:t>Para escribir: OE=1, WE=0</a:t>
                </a:r>
              </a:p>
              <a:p>
                <a:pPr eaLnBrk="1" fontAlgn="auto" hangingPunct="1">
                  <a:spcBef>
                    <a:spcPts val="0"/>
                  </a:spcBef>
                  <a:spcAft>
                    <a:spcPts val="0"/>
                  </a:spcAft>
                </a:pPr>
                <a:r>
                  <a:rPr lang="es-ES" dirty="0">
                    <a:solidFill>
                      <a:prstClr val="black"/>
                    </a:solidFill>
                    <a:latin typeface="Calibri" panose="020F0502020204030204"/>
                    <a:cs typeface="+mn-cs"/>
                  </a:rPr>
                  <a:t>M(A0:A10)</a:t>
                </a:r>
                <a:r>
                  <a:rPr lang="es-ES" dirty="0">
                    <a:solidFill>
                      <a:prstClr val="black"/>
                    </a:solidFill>
                    <a:latin typeface="Calibri" panose="020F0502020204030204"/>
                    <a:cs typeface="+mn-cs"/>
                    <a:sym typeface="Wingdings" panose="05000000000000000000" pitchFamily="2" charset="2"/>
                  </a:rPr>
                  <a:t>Dato</a:t>
                </a:r>
              </a:p>
              <a:p>
                <a:pPr eaLnBrk="1" fontAlgn="auto" hangingPunct="1">
                  <a:spcBef>
                    <a:spcPts val="0"/>
                  </a:spcBef>
                  <a:spcAft>
                    <a:spcPts val="0"/>
                  </a:spcAft>
                </a:pPr>
                <a:r>
                  <a:rPr lang="es-ES" dirty="0">
                    <a:solidFill>
                      <a:prstClr val="black"/>
                    </a:solidFill>
                    <a:latin typeface="Calibri" panose="020F0502020204030204"/>
                    <a:cs typeface="+mn-cs"/>
                    <a:sym typeface="Wingdings" panose="05000000000000000000" pitchFamily="2" charset="2"/>
                  </a:rPr>
                  <a:t>Para leer: OE=0, WE=1</a:t>
                </a:r>
              </a:p>
              <a:p>
                <a:pPr eaLnBrk="1" fontAlgn="auto" hangingPunct="1">
                  <a:spcBef>
                    <a:spcPts val="0"/>
                  </a:spcBef>
                  <a:spcAft>
                    <a:spcPts val="0"/>
                  </a:spcAft>
                </a:pPr>
                <a:r>
                  <a:rPr lang="es-ES" dirty="0">
                    <a:solidFill>
                      <a:prstClr val="black"/>
                    </a:solidFill>
                    <a:latin typeface="Calibri" panose="020F0502020204030204"/>
                    <a:cs typeface="+mn-cs"/>
                    <a:sym typeface="Wingdings" panose="05000000000000000000" pitchFamily="2" charset="2"/>
                  </a:rPr>
                  <a:t>DATOM(A0:A11)</a:t>
                </a:r>
                <a:endParaRPr lang="es-CL" dirty="0">
                  <a:solidFill>
                    <a:prstClr val="black"/>
                  </a:solidFill>
                  <a:latin typeface="Calibri" panose="020F0502020204030204"/>
                  <a:cs typeface="+mn-cs"/>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623696" y="895029"/>
                <a:ext cx="2542244" cy="4248471"/>
              </a:xfrm>
              <a:prstGeom prst="rect">
                <a:avLst/>
              </a:prstGeom>
              <a:blipFill>
                <a:blip r:embed="rId3"/>
                <a:stretch>
                  <a:fillRect l="-1918" t="-861" r="-959" b="-1435"/>
                </a:stretch>
              </a:blipFill>
            </p:spPr>
            <p:txBody>
              <a:bodyPr/>
              <a:lstStyle/>
              <a:p>
                <a:r>
                  <a:rPr lang="es-CL">
                    <a:noFill/>
                  </a:rPr>
                  <a:t> </a:t>
                </a:r>
              </a:p>
            </p:txBody>
          </p:sp>
        </mc:Fallback>
      </mc:AlternateContent>
    </p:spTree>
    <p:extLst>
      <p:ext uri="{BB962C8B-B14F-4D97-AF65-F5344CB8AC3E}">
        <p14:creationId xmlns:p14="http://schemas.microsoft.com/office/powerpoint/2010/main" val="109202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Ampliación a 2Kx8bits</a:t>
            </a:r>
            <a:endParaRPr lang="es-CL" dirty="0"/>
          </a:p>
        </p:txBody>
      </p:sp>
      <p:pic>
        <p:nvPicPr>
          <p:cNvPr id="3" name="Imagen 2"/>
          <p:cNvPicPr>
            <a:picLocks noChangeAspect="1"/>
          </p:cNvPicPr>
          <p:nvPr/>
        </p:nvPicPr>
        <p:blipFill>
          <a:blip r:embed="rId2"/>
          <a:stretch>
            <a:fillRect/>
          </a:stretch>
        </p:blipFill>
        <p:spPr>
          <a:xfrm>
            <a:off x="2029106" y="801607"/>
            <a:ext cx="2225246" cy="4341893"/>
          </a:xfrm>
          <a:prstGeom prst="rect">
            <a:avLst/>
          </a:prstGeom>
        </p:spPr>
      </p:pic>
      <p:sp>
        <p:nvSpPr>
          <p:cNvPr id="4" name="CuadroTexto 3"/>
          <p:cNvSpPr txBox="1"/>
          <p:nvPr/>
        </p:nvSpPr>
        <p:spPr>
          <a:xfrm>
            <a:off x="4413182" y="1240022"/>
            <a:ext cx="423514" cy="369332"/>
          </a:xfrm>
          <a:prstGeom prst="rect">
            <a:avLst/>
          </a:prstGeom>
          <a:noFill/>
        </p:spPr>
        <p:txBody>
          <a:bodyPr wrap="none" rtlCol="0">
            <a:spAutoFit/>
          </a:bodyPr>
          <a:lstStyle/>
          <a:p>
            <a:pPr eaLnBrk="1" fontAlgn="auto" hangingPunct="1">
              <a:spcBef>
                <a:spcPts val="0"/>
              </a:spcBef>
              <a:spcAft>
                <a:spcPts val="0"/>
              </a:spcAft>
            </a:pPr>
            <a:r>
              <a:rPr lang="es-ES" dirty="0">
                <a:solidFill>
                  <a:prstClr val="black"/>
                </a:solidFill>
                <a:latin typeface="Calibri" panose="020F0502020204030204"/>
                <a:cs typeface="+mn-cs"/>
              </a:rPr>
              <a:t>d0</a:t>
            </a:r>
            <a:endParaRPr lang="es-CL" dirty="0">
              <a:solidFill>
                <a:prstClr val="black"/>
              </a:solidFill>
              <a:latin typeface="Calibri" panose="020F0502020204030204"/>
              <a:cs typeface="+mn-cs"/>
            </a:endParaRPr>
          </a:p>
        </p:txBody>
      </p:sp>
      <p:sp>
        <p:nvSpPr>
          <p:cNvPr id="5" name="CuadroTexto 4"/>
          <p:cNvSpPr txBox="1"/>
          <p:nvPr/>
        </p:nvSpPr>
        <p:spPr>
          <a:xfrm>
            <a:off x="4413182" y="3700130"/>
            <a:ext cx="423514" cy="369332"/>
          </a:xfrm>
          <a:prstGeom prst="rect">
            <a:avLst/>
          </a:prstGeom>
          <a:noFill/>
        </p:spPr>
        <p:txBody>
          <a:bodyPr wrap="none" rtlCol="0">
            <a:spAutoFit/>
          </a:bodyPr>
          <a:lstStyle/>
          <a:p>
            <a:pPr eaLnBrk="1" fontAlgn="auto" hangingPunct="1">
              <a:spcBef>
                <a:spcPts val="0"/>
              </a:spcBef>
              <a:spcAft>
                <a:spcPts val="0"/>
              </a:spcAft>
            </a:pPr>
            <a:r>
              <a:rPr lang="es-ES" dirty="0">
                <a:solidFill>
                  <a:prstClr val="black"/>
                </a:solidFill>
                <a:latin typeface="Calibri" panose="020F0502020204030204"/>
                <a:cs typeface="+mn-cs"/>
              </a:rPr>
              <a:t>d7</a:t>
            </a:r>
            <a:endParaRPr lang="es-CL" dirty="0">
              <a:solidFill>
                <a:prstClr val="black"/>
              </a:solidFill>
              <a:latin typeface="Calibri" panose="020F0502020204030204"/>
              <a:cs typeface="+mn-cs"/>
            </a:endParaRPr>
          </a:p>
        </p:txBody>
      </p:sp>
      <p:sp>
        <p:nvSpPr>
          <p:cNvPr id="6" name="CuadroTexto 5"/>
          <p:cNvSpPr txBox="1"/>
          <p:nvPr/>
        </p:nvSpPr>
        <p:spPr>
          <a:xfrm>
            <a:off x="4254352" y="1770948"/>
            <a:ext cx="4547270" cy="1200329"/>
          </a:xfrm>
          <a:prstGeom prst="rect">
            <a:avLst/>
          </a:prstGeom>
          <a:noFill/>
        </p:spPr>
        <p:txBody>
          <a:bodyPr wrap="none" rtlCol="0">
            <a:spAutoFit/>
          </a:bodyPr>
          <a:lstStyle/>
          <a:p>
            <a:pPr eaLnBrk="1" fontAlgn="auto" hangingPunct="1">
              <a:spcBef>
                <a:spcPts val="0"/>
              </a:spcBef>
              <a:spcAft>
                <a:spcPts val="0"/>
              </a:spcAft>
            </a:pPr>
            <a:r>
              <a:rPr lang="es-ES" dirty="0">
                <a:solidFill>
                  <a:prstClr val="black"/>
                </a:solidFill>
                <a:latin typeface="Calibri" panose="020F0502020204030204"/>
                <a:cs typeface="+mn-cs"/>
              </a:rPr>
              <a:t>Se unen todas las líneas de dirección</a:t>
            </a:r>
          </a:p>
          <a:p>
            <a:pPr eaLnBrk="1" fontAlgn="auto" hangingPunct="1">
              <a:spcBef>
                <a:spcPts val="0"/>
              </a:spcBef>
              <a:spcAft>
                <a:spcPts val="0"/>
              </a:spcAft>
            </a:pPr>
            <a:r>
              <a:rPr lang="es-ES" dirty="0">
                <a:solidFill>
                  <a:prstClr val="black"/>
                </a:solidFill>
                <a:latin typeface="Calibri" panose="020F0502020204030204"/>
                <a:cs typeface="+mn-cs"/>
              </a:rPr>
              <a:t>y de comando y se agregan las líneas de datos.</a:t>
            </a:r>
          </a:p>
          <a:p>
            <a:pPr eaLnBrk="1" fontAlgn="auto" hangingPunct="1">
              <a:spcBef>
                <a:spcPts val="0"/>
              </a:spcBef>
              <a:spcAft>
                <a:spcPts val="0"/>
              </a:spcAft>
            </a:pPr>
            <a:r>
              <a:rPr lang="es-ES" dirty="0">
                <a:solidFill>
                  <a:prstClr val="black"/>
                </a:solidFill>
                <a:latin typeface="Calibri" panose="020F0502020204030204"/>
                <a:cs typeface="+mn-cs"/>
              </a:rPr>
              <a:t>En el ejemplo d3 del segundo módulo pasa</a:t>
            </a:r>
          </a:p>
          <a:p>
            <a:pPr eaLnBrk="1" fontAlgn="auto" hangingPunct="1">
              <a:spcBef>
                <a:spcPts val="0"/>
              </a:spcBef>
              <a:spcAft>
                <a:spcPts val="0"/>
              </a:spcAft>
            </a:pPr>
            <a:r>
              <a:rPr lang="es-ES" dirty="0">
                <a:solidFill>
                  <a:prstClr val="black"/>
                </a:solidFill>
                <a:latin typeface="Calibri" panose="020F0502020204030204"/>
                <a:cs typeface="+mn-cs"/>
              </a:rPr>
              <a:t>a ser d7</a:t>
            </a:r>
            <a:endParaRPr lang="es-CL" dirty="0">
              <a:solidFill>
                <a:prstClr val="black"/>
              </a:solidFill>
              <a:latin typeface="Calibri" panose="020F0502020204030204"/>
              <a:cs typeface="+mn-cs"/>
            </a:endParaRPr>
          </a:p>
        </p:txBody>
      </p:sp>
    </p:spTree>
    <p:extLst>
      <p:ext uri="{BB962C8B-B14F-4D97-AF65-F5344CB8AC3E}">
        <p14:creationId xmlns:p14="http://schemas.microsoft.com/office/powerpoint/2010/main" val="2901404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65543" y="381581"/>
            <a:ext cx="7468639" cy="4434968"/>
          </a:xfrm>
          <a:prstGeom prst="rect">
            <a:avLst/>
          </a:prstGeom>
        </p:spPr>
      </p:pic>
      <p:sp>
        <p:nvSpPr>
          <p:cNvPr id="5" name="CuadroTexto 4"/>
          <p:cNvSpPr txBox="1"/>
          <p:nvPr/>
        </p:nvSpPr>
        <p:spPr>
          <a:xfrm>
            <a:off x="1523114" y="821366"/>
            <a:ext cx="551754" cy="369332"/>
          </a:xfrm>
          <a:prstGeom prst="rect">
            <a:avLst/>
          </a:prstGeom>
          <a:noFill/>
        </p:spPr>
        <p:txBody>
          <a:bodyPr wrap="none" rtlCol="0">
            <a:spAutoFit/>
          </a:bodyPr>
          <a:lstStyle/>
          <a:p>
            <a:pPr eaLnBrk="1" fontAlgn="auto" hangingPunct="1">
              <a:spcBef>
                <a:spcPts val="0"/>
              </a:spcBef>
              <a:spcAft>
                <a:spcPts val="0"/>
              </a:spcAft>
            </a:pPr>
            <a:r>
              <a:rPr lang="es-ES" dirty="0">
                <a:solidFill>
                  <a:prstClr val="black"/>
                </a:solidFill>
                <a:latin typeface="Calibri" panose="020F0502020204030204"/>
                <a:cs typeface="+mn-cs"/>
              </a:rPr>
              <a:t>A11</a:t>
            </a:r>
            <a:endParaRPr lang="es-CL" dirty="0">
              <a:solidFill>
                <a:prstClr val="black"/>
              </a:solidFill>
              <a:latin typeface="Calibri" panose="020F0502020204030204"/>
              <a:cs typeface="+mn-cs"/>
            </a:endParaRPr>
          </a:p>
        </p:txBody>
      </p:sp>
      <p:sp>
        <p:nvSpPr>
          <p:cNvPr id="6" name="CuadroTexto 5"/>
          <p:cNvSpPr txBox="1"/>
          <p:nvPr/>
        </p:nvSpPr>
        <p:spPr>
          <a:xfrm>
            <a:off x="1523115" y="1483242"/>
            <a:ext cx="502061" cy="369332"/>
          </a:xfrm>
          <a:prstGeom prst="rect">
            <a:avLst/>
          </a:prstGeom>
          <a:noFill/>
        </p:spPr>
        <p:txBody>
          <a:bodyPr wrap="none" rtlCol="0">
            <a:spAutoFit/>
          </a:bodyPr>
          <a:lstStyle/>
          <a:p>
            <a:pPr eaLnBrk="1" fontAlgn="auto" hangingPunct="1">
              <a:spcBef>
                <a:spcPts val="0"/>
              </a:spcBef>
              <a:spcAft>
                <a:spcPts val="0"/>
              </a:spcAft>
            </a:pPr>
            <a:r>
              <a:rPr lang="es-ES" dirty="0">
                <a:solidFill>
                  <a:prstClr val="black"/>
                </a:solidFill>
                <a:latin typeface="Calibri" panose="020F0502020204030204"/>
                <a:cs typeface="+mn-cs"/>
              </a:rPr>
              <a:t>WE</a:t>
            </a:r>
            <a:endParaRPr lang="es-CL" dirty="0">
              <a:solidFill>
                <a:prstClr val="black"/>
              </a:solidFill>
              <a:latin typeface="Calibri" panose="020F0502020204030204"/>
              <a:cs typeface="+mn-cs"/>
            </a:endParaRPr>
          </a:p>
        </p:txBody>
      </p:sp>
      <p:sp>
        <p:nvSpPr>
          <p:cNvPr id="7" name="CuadroTexto 6"/>
          <p:cNvSpPr txBox="1"/>
          <p:nvPr/>
        </p:nvSpPr>
        <p:spPr>
          <a:xfrm>
            <a:off x="1467293" y="1941771"/>
            <a:ext cx="449162" cy="369332"/>
          </a:xfrm>
          <a:prstGeom prst="rect">
            <a:avLst/>
          </a:prstGeom>
          <a:noFill/>
        </p:spPr>
        <p:txBody>
          <a:bodyPr wrap="none" rtlCol="0">
            <a:spAutoFit/>
          </a:bodyPr>
          <a:lstStyle/>
          <a:p>
            <a:pPr eaLnBrk="1" fontAlgn="auto" hangingPunct="1">
              <a:spcBef>
                <a:spcPts val="0"/>
              </a:spcBef>
              <a:spcAft>
                <a:spcPts val="0"/>
              </a:spcAft>
            </a:pPr>
            <a:r>
              <a:rPr lang="es-ES" dirty="0">
                <a:solidFill>
                  <a:prstClr val="black"/>
                </a:solidFill>
                <a:latin typeface="Calibri" panose="020F0502020204030204"/>
                <a:cs typeface="+mn-cs"/>
              </a:rPr>
              <a:t>OE</a:t>
            </a:r>
            <a:endParaRPr lang="es-CL" dirty="0">
              <a:solidFill>
                <a:prstClr val="black"/>
              </a:solidFill>
              <a:latin typeface="Calibri" panose="020F0502020204030204"/>
              <a:cs typeface="+mn-cs"/>
            </a:endParaRPr>
          </a:p>
        </p:txBody>
      </p:sp>
      <p:sp>
        <p:nvSpPr>
          <p:cNvPr id="8" name="CuadroTexto 7"/>
          <p:cNvSpPr txBox="1"/>
          <p:nvPr/>
        </p:nvSpPr>
        <p:spPr>
          <a:xfrm>
            <a:off x="3787849" y="4573330"/>
            <a:ext cx="1981312" cy="415498"/>
          </a:xfrm>
          <a:prstGeom prst="rect">
            <a:avLst/>
          </a:prstGeom>
          <a:noFill/>
        </p:spPr>
        <p:txBody>
          <a:bodyPr wrap="none" rtlCol="0">
            <a:spAutoFit/>
          </a:bodyPr>
          <a:lstStyle/>
          <a:p>
            <a:pPr eaLnBrk="1" fontAlgn="auto" hangingPunct="1">
              <a:spcBef>
                <a:spcPts val="0"/>
              </a:spcBef>
              <a:spcAft>
                <a:spcPts val="0"/>
              </a:spcAft>
            </a:pPr>
            <a:r>
              <a:rPr lang="es-ES" sz="2100" dirty="0">
                <a:solidFill>
                  <a:prstClr val="black"/>
                </a:solidFill>
                <a:latin typeface="Calibri" panose="020F0502020204030204"/>
                <a:cs typeface="+mn-cs"/>
              </a:rPr>
              <a:t>Arreglo 4k*8bits</a:t>
            </a:r>
            <a:endParaRPr lang="es-CL" sz="2100" dirty="0">
              <a:solidFill>
                <a:prstClr val="black"/>
              </a:solidFill>
              <a:latin typeface="Calibri" panose="020F0502020204030204"/>
              <a:cs typeface="+mn-cs"/>
            </a:endParaRPr>
          </a:p>
        </p:txBody>
      </p:sp>
    </p:spTree>
    <p:extLst>
      <p:ext uri="{BB962C8B-B14F-4D97-AF65-F5344CB8AC3E}">
        <p14:creationId xmlns:p14="http://schemas.microsoft.com/office/powerpoint/2010/main" val="343079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p:cNvSpPr>
          <p:nvPr>
            <p:ph type="title"/>
          </p:nvPr>
        </p:nvSpPr>
        <p:spPr/>
        <p:txBody>
          <a:bodyPr/>
          <a:lstStyle/>
          <a:p>
            <a:pPr eaLnBrk="1" hangingPunct="1"/>
            <a:r>
              <a:rPr altLang="es-CL" sz="3800"/>
              <a:t>Temas</a:t>
            </a:r>
            <a:endParaRPr altLang="es-CL"/>
          </a:p>
        </p:txBody>
      </p:sp>
      <p:sp>
        <p:nvSpPr>
          <p:cNvPr id="12291" name="9 Marcador de contenido"/>
          <p:cNvSpPr>
            <a:spLocks noGrp="1"/>
          </p:cNvSpPr>
          <p:nvPr>
            <p:ph sz="quarter" idx="13"/>
          </p:nvPr>
        </p:nvSpPr>
        <p:spPr>
          <a:xfrm>
            <a:off x="609600" y="1352550"/>
            <a:ext cx="7202488" cy="3268663"/>
          </a:xfrm>
        </p:spPr>
        <p:txBody>
          <a:bodyPr/>
          <a:lstStyle/>
          <a:p>
            <a:pPr eaLnBrk="1" hangingPunct="1"/>
            <a:r>
              <a:rPr lang="es-AR" altLang="es-CL" sz="3200"/>
              <a:t>Subsistema de Memoria</a:t>
            </a:r>
          </a:p>
          <a:p>
            <a:pPr eaLnBrk="1" hangingPunct="1"/>
            <a:r>
              <a:rPr lang="es-AR" altLang="es-CL" sz="3200"/>
              <a:t>Organización de Memoria Principal</a:t>
            </a:r>
          </a:p>
          <a:p>
            <a:pPr eaLnBrk="1" hangingPunct="1"/>
            <a:r>
              <a:rPr lang="es-AR" altLang="es-CL" sz="3200"/>
              <a:t>Memoria Cache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Expansión vertical</a:t>
            </a:r>
            <a:endParaRPr lang="es-CL" dirty="0"/>
          </a:p>
        </p:txBody>
      </p:sp>
      <p:sp>
        <p:nvSpPr>
          <p:cNvPr id="3" name="Marcador de contenido 2"/>
          <p:cNvSpPr>
            <a:spLocks noGrp="1"/>
          </p:cNvSpPr>
          <p:nvPr>
            <p:ph idx="1"/>
          </p:nvPr>
        </p:nvSpPr>
        <p:spPr/>
        <p:txBody>
          <a:bodyPr/>
          <a:lstStyle/>
          <a:p>
            <a:r>
              <a:rPr lang="es-ES" dirty="0"/>
              <a:t>La expansión vertical consiste en agregar módulos para aumentar el número de palabras de memoria.</a:t>
            </a:r>
          </a:p>
          <a:p>
            <a:r>
              <a:rPr lang="es-ES" dirty="0"/>
              <a:t>En el caso mostrado las acciones de WE y OE están controladas por el bit de dirección A11, de esta manera, si ese bit es 0, el módulo asociado queda completamente inactivo y queda activo el que recibe A11, negado. Mucha veces esta acción se simplifica con un bit de CE (chip enable). En lugar de un selector de 2, se puede usar un selector múltiple. Agrupando así múltiples módulos, haciendo crecer la memoria.</a:t>
            </a:r>
            <a:endParaRPr lang="es-CL" dirty="0"/>
          </a:p>
        </p:txBody>
      </p:sp>
    </p:spTree>
    <p:extLst>
      <p:ext uri="{BB962C8B-B14F-4D97-AF65-F5344CB8AC3E}">
        <p14:creationId xmlns:p14="http://schemas.microsoft.com/office/powerpoint/2010/main" val="374022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Direccionamiento entrelazado</a:t>
            </a:r>
            <a:endParaRPr lang="es-CL" dirty="0"/>
          </a:p>
        </p:txBody>
      </p:sp>
      <p:sp>
        <p:nvSpPr>
          <p:cNvPr id="3" name="Marcador de contenido 2"/>
          <p:cNvSpPr>
            <a:spLocks noGrp="1"/>
          </p:cNvSpPr>
          <p:nvPr>
            <p:ph idx="1"/>
          </p:nvPr>
        </p:nvSpPr>
        <p:spPr/>
        <p:txBody>
          <a:bodyPr>
            <a:normAutofit lnSpcReduction="10000"/>
          </a:bodyPr>
          <a:lstStyle/>
          <a:p>
            <a:r>
              <a:rPr lang="es-ES" dirty="0"/>
              <a:t>En el modelo ejemplo, las direcciones sucesivas se encuentran en el mismo módulo de memoria, lo que hace que entre dos accesos sucesivos, se deba esperar el ciclo completo de memoria, para liberar e, módulo inmediatamente después de los datos estén disponibles, se acostumbra intercambiar el bit más significativo por el menos significativo del bus de direcciones, así se logra que direcciones sucesivas estén en distintos módulos, permitiendo un acceso más veloz. </a:t>
            </a:r>
          </a:p>
          <a:p>
            <a:r>
              <a:rPr lang="es-ES" dirty="0"/>
              <a:t>En tiempos modernos este problema se ha solucionado internamente y las memorias convencionales vienen con la modalidad Burst, optimizadas para ráfagas de direcciones sucesivas.</a:t>
            </a:r>
            <a:endParaRPr lang="es-CL" dirty="0"/>
          </a:p>
        </p:txBody>
      </p:sp>
    </p:spTree>
    <p:extLst>
      <p:ext uri="{BB962C8B-B14F-4D97-AF65-F5344CB8AC3E}">
        <p14:creationId xmlns:p14="http://schemas.microsoft.com/office/powerpoint/2010/main" val="1409958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Direccionamiento al byte.</a:t>
            </a:r>
            <a:endParaRPr lang="es-CL" dirty="0"/>
          </a:p>
        </p:txBody>
      </p:sp>
      <p:sp>
        <p:nvSpPr>
          <p:cNvPr id="3" name="Marcador de contenido 2"/>
          <p:cNvSpPr>
            <a:spLocks noGrp="1"/>
          </p:cNvSpPr>
          <p:nvPr>
            <p:ph idx="1"/>
          </p:nvPr>
        </p:nvSpPr>
        <p:spPr/>
        <p:txBody>
          <a:bodyPr/>
          <a:lstStyle/>
          <a:p>
            <a:r>
              <a:rPr lang="es-ES" dirty="0"/>
              <a:t>Los buses de datos en la actualidad usan 64 bits (8 bytes) y la memoria usa el mismo largo de palabra. Una memoria de 8 Gbytes, tiene 1 G palabras de memoria, con un bus de direcciones de 30 bits (1 G). Pero los 3 bits menos significativos del bus de direcciones seleccionan cada uno de los 8 bytes de la palabra de memoria, con lo que se totalizan los 33 bits de bus de direcciones requeridos para 8Gbytes.</a:t>
            </a:r>
          </a:p>
          <a:p>
            <a:r>
              <a:rPr lang="es-ES" dirty="0"/>
              <a:t>Si se tuviera que hacer entrelazado de memoria en este modelo, debiera cambiarse el bit más significativo de direcciones con el bit 4.</a:t>
            </a:r>
            <a:endParaRPr lang="es-CL" dirty="0"/>
          </a:p>
        </p:txBody>
      </p:sp>
    </p:spTree>
    <p:extLst>
      <p:ext uri="{BB962C8B-B14F-4D97-AF65-F5344CB8AC3E}">
        <p14:creationId xmlns:p14="http://schemas.microsoft.com/office/powerpoint/2010/main" val="786443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p:cNvSpPr>
          <p:nvPr>
            <p:ph type="title"/>
          </p:nvPr>
        </p:nvSpPr>
        <p:spPr>
          <a:xfrm>
            <a:off x="468313" y="0"/>
            <a:ext cx="8153400" cy="1006475"/>
          </a:xfrm>
        </p:spPr>
        <p:txBody>
          <a:bodyPr/>
          <a:lstStyle/>
          <a:p>
            <a:pPr eaLnBrk="1" hangingPunct="1"/>
            <a:r>
              <a:rPr lang="es-CL" altLang="es-CL" sz="2800" dirty="0"/>
              <a:t>TIPOS DE MODULOS </a:t>
            </a:r>
            <a:br>
              <a:rPr lang="es-CL" altLang="es-CL" sz="2800" dirty="0"/>
            </a:br>
            <a:r>
              <a:rPr lang="es-CL" altLang="es-CL" sz="2800" dirty="0"/>
              <a:t>DE SDRAM</a:t>
            </a:r>
            <a:endParaRPr altLang="es-CL" sz="2800" dirty="0"/>
          </a:p>
        </p:txBody>
      </p:sp>
      <p:sp>
        <p:nvSpPr>
          <p:cNvPr id="4" name="3 Rectángulo"/>
          <p:cNvSpPr/>
          <p:nvPr/>
        </p:nvSpPr>
        <p:spPr>
          <a:xfrm>
            <a:off x="0" y="1727200"/>
            <a:ext cx="8712200" cy="3416300"/>
          </a:xfrm>
          <a:prstGeom prst="rect">
            <a:avLst/>
          </a:prstGeom>
        </p:spPr>
        <p:txBody>
          <a:bodyPr>
            <a:spAutoFit/>
          </a:bodyPr>
          <a:lstStyle/>
          <a:p>
            <a:pPr algn="just" eaLnBrk="1" fontAlgn="auto" hangingPunct="1">
              <a:spcBef>
                <a:spcPts val="0"/>
              </a:spcBef>
              <a:spcAft>
                <a:spcPts val="0"/>
              </a:spcAft>
              <a:buFont typeface="Wingdings" pitchFamily="2" charset="2"/>
              <a:buChar char="v"/>
              <a:defRPr/>
            </a:pPr>
            <a:r>
              <a:rPr lang="es-AR" sz="2400" b="1" dirty="0" err="1">
                <a:latin typeface="+mn-lt"/>
                <a:cs typeface="+mn-cs"/>
              </a:rPr>
              <a:t>Synchronous</a:t>
            </a:r>
            <a:r>
              <a:rPr lang="es-AR" sz="2400" b="1" dirty="0">
                <a:latin typeface="+mn-lt"/>
                <a:cs typeface="+mn-cs"/>
              </a:rPr>
              <a:t> DRAM (SDRAM)</a:t>
            </a:r>
          </a:p>
          <a:p>
            <a:pPr algn="just" eaLnBrk="1" fontAlgn="auto" hangingPunct="1">
              <a:spcBef>
                <a:spcPts val="0"/>
              </a:spcBef>
              <a:spcAft>
                <a:spcPts val="0"/>
              </a:spcAft>
              <a:defRPr/>
            </a:pPr>
            <a:r>
              <a:rPr lang="es-AR" sz="2400" dirty="0">
                <a:latin typeface="+mn-lt"/>
                <a:cs typeface="+mn-cs"/>
              </a:rPr>
              <a:t>Actualmente en </a:t>
            </a:r>
            <a:r>
              <a:rPr lang="es-AR" sz="2400" dirty="0" err="1">
                <a:latin typeface="+mn-lt"/>
                <a:cs typeface="+mn-cs"/>
              </a:rPr>
              <a:t>DIMMs</a:t>
            </a:r>
            <a:endParaRPr lang="es-AR" sz="2400" dirty="0">
              <a:latin typeface="+mn-lt"/>
              <a:cs typeface="+mn-cs"/>
            </a:endParaRPr>
          </a:p>
          <a:p>
            <a:pPr algn="just" eaLnBrk="1" fontAlgn="auto" hangingPunct="1">
              <a:spcBef>
                <a:spcPts val="0"/>
              </a:spcBef>
              <a:spcAft>
                <a:spcPts val="0"/>
              </a:spcAft>
              <a:defRPr/>
            </a:pPr>
            <a:r>
              <a:rPr lang="es-AR" sz="2400" dirty="0">
                <a:latin typeface="+mn-lt"/>
                <a:cs typeface="+mn-cs"/>
              </a:rPr>
              <a:t>Acceso sincronizado con un reloj externo</a:t>
            </a:r>
          </a:p>
          <a:p>
            <a:pPr marL="439738" algn="just" eaLnBrk="1" fontAlgn="auto" hangingPunct="1">
              <a:spcBef>
                <a:spcPts val="0"/>
              </a:spcBef>
              <a:spcAft>
                <a:spcPts val="0"/>
              </a:spcAft>
              <a:defRPr/>
            </a:pPr>
            <a:r>
              <a:rPr lang="es-AR" sz="2400" dirty="0">
                <a:latin typeface="+mn-lt"/>
                <a:cs typeface="+mn-cs"/>
              </a:rPr>
              <a:t>Se presenta una dirección a la RAM</a:t>
            </a:r>
          </a:p>
          <a:p>
            <a:pPr marL="439738" algn="just" eaLnBrk="1" fontAlgn="auto" hangingPunct="1">
              <a:spcBef>
                <a:spcPts val="0"/>
              </a:spcBef>
              <a:spcAft>
                <a:spcPts val="0"/>
              </a:spcAft>
              <a:defRPr/>
            </a:pPr>
            <a:r>
              <a:rPr lang="es-AR" sz="2400" dirty="0">
                <a:latin typeface="+mn-lt"/>
                <a:cs typeface="+mn-cs"/>
              </a:rPr>
              <a:t>RAM encuentra los datos (y CPU esperaría la DRAM)</a:t>
            </a:r>
          </a:p>
          <a:p>
            <a:pPr marL="439738" algn="just" eaLnBrk="1" fontAlgn="auto" hangingPunct="1">
              <a:spcBef>
                <a:spcPts val="0"/>
              </a:spcBef>
              <a:spcAft>
                <a:spcPts val="0"/>
              </a:spcAft>
              <a:defRPr/>
            </a:pPr>
            <a:r>
              <a:rPr lang="es-AR" sz="2400" dirty="0">
                <a:latin typeface="+mn-lt"/>
                <a:cs typeface="+mn-cs"/>
              </a:rPr>
              <a:t>SDRAM mueve datos en tiempo del reloj del sistema, la CPU conoce cuando los datos estarán listos.</a:t>
            </a:r>
          </a:p>
          <a:p>
            <a:pPr marL="439738" algn="just" eaLnBrk="1" fontAlgn="auto" hangingPunct="1">
              <a:spcBef>
                <a:spcPts val="0"/>
              </a:spcBef>
              <a:spcAft>
                <a:spcPts val="0"/>
              </a:spcAft>
              <a:defRPr/>
            </a:pPr>
            <a:r>
              <a:rPr lang="es-AR" sz="2400" dirty="0">
                <a:latin typeface="+mn-lt"/>
                <a:cs typeface="+mn-cs"/>
              </a:rPr>
              <a:t>CPU puede hacer otra cosa mientras tiene que esperar</a:t>
            </a:r>
          </a:p>
          <a:p>
            <a:pPr algn="just" eaLnBrk="1" fontAlgn="auto" hangingPunct="1">
              <a:spcBef>
                <a:spcPts val="0"/>
              </a:spcBef>
              <a:spcAft>
                <a:spcPts val="0"/>
              </a:spcAft>
              <a:defRPr/>
            </a:pPr>
            <a:r>
              <a:rPr lang="es-AR" sz="2400" b="1" dirty="0">
                <a:latin typeface="+mn-lt"/>
                <a:cs typeface="+mn-cs"/>
              </a:rPr>
              <a:t>Modo </a:t>
            </a:r>
            <a:r>
              <a:rPr lang="es-AR" sz="2400" b="1" dirty="0" err="1">
                <a:latin typeface="+mn-lt"/>
                <a:cs typeface="+mn-cs"/>
              </a:rPr>
              <a:t>Burst</a:t>
            </a:r>
            <a:r>
              <a:rPr lang="es-AR" sz="2400" b="1" dirty="0">
                <a:latin typeface="+mn-lt"/>
                <a:cs typeface="+mn-cs"/>
              </a:rPr>
              <a:t> permite SDRAM trabajar en bloques</a:t>
            </a:r>
          </a:p>
        </p:txBody>
      </p:sp>
      <p:pic>
        <p:nvPicPr>
          <p:cNvPr id="5" name="5 Marcador de contenido" descr="tipos de RAM que se utilizan.JPG"/>
          <p:cNvPicPr>
            <a:picLocks noGrp="1" noChangeAspect="1"/>
          </p:cNvPicPr>
          <p:nvPr>
            <p:ph sz="quarter" idx="13"/>
          </p:nvPr>
        </p:nvPicPr>
        <p:blipFill>
          <a:blip r:embed="rId3"/>
          <a:srcRect t="41706" b="45939"/>
          <a:stretch>
            <a:fillRect/>
          </a:stretch>
        </p:blipFill>
        <p:spPr>
          <a:xfrm>
            <a:off x="2656483" y="843558"/>
            <a:ext cx="6060360" cy="775453"/>
          </a:xfrm>
          <a:effectLst>
            <a:outerShdw blurRad="292100" dist="139700" dir="2700000" algn="tl" rotWithShape="0">
              <a:srgbClr val="333333">
                <a:alpha val="65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p:cNvSpPr>
          <p:nvPr>
            <p:ph type="title"/>
          </p:nvPr>
        </p:nvSpPr>
        <p:spPr/>
        <p:txBody>
          <a:bodyPr/>
          <a:lstStyle/>
          <a:p>
            <a:pPr eaLnBrk="1" hangingPunct="1"/>
            <a:r>
              <a:rPr altLang="es-CL" sz="2400" dirty="0"/>
              <a:t>TIPOS DE MODULOS </a:t>
            </a:r>
            <a:br>
              <a:rPr altLang="es-CL" sz="2400" dirty="0"/>
            </a:br>
            <a:r>
              <a:rPr altLang="es-CL" sz="2400" dirty="0"/>
              <a:t>DE RAM   (DDR </a:t>
            </a:r>
            <a:r>
              <a:rPr lang="es-CL" altLang="es-CL" sz="2400" dirty="0"/>
              <a:t>–</a:t>
            </a:r>
            <a:r>
              <a:rPr altLang="es-CL" sz="2400" dirty="0"/>
              <a:t> DOUBLE DATA RATE     DIMM)</a:t>
            </a:r>
            <a:br>
              <a:rPr altLang="es-CL" sz="2400" dirty="0"/>
            </a:br>
            <a:r>
              <a:rPr lang="es-ES" altLang="es-CL" sz="2400" dirty="0"/>
              <a:t>                  </a:t>
            </a:r>
            <a:endParaRPr altLang="es-CL" sz="2400" dirty="0"/>
          </a:p>
        </p:txBody>
      </p:sp>
      <p:pic>
        <p:nvPicPr>
          <p:cNvPr id="4" name="3 Marcador de contenido" descr="tipos de RAM que se utilizan.JPG"/>
          <p:cNvPicPr>
            <a:picLocks noGrp="1" noChangeAspect="1"/>
          </p:cNvPicPr>
          <p:nvPr>
            <p:ph sz="quarter" idx="13"/>
          </p:nvPr>
        </p:nvPicPr>
        <p:blipFill>
          <a:blip r:embed="rId3"/>
          <a:srcRect b="57198"/>
          <a:stretch>
            <a:fillRect/>
          </a:stretch>
        </p:blipFill>
        <p:spPr>
          <a:xfrm>
            <a:off x="900113" y="1492250"/>
            <a:ext cx="7475537" cy="3311525"/>
          </a:xfrm>
          <a:effectLst>
            <a:outerShdw blurRad="292100" dist="139700" dir="2700000" algn="tl" rotWithShape="0">
              <a:srgbClr val="333333">
                <a:alpha val="65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p:cNvSpPr>
          <p:nvPr>
            <p:ph type="title"/>
          </p:nvPr>
        </p:nvSpPr>
        <p:spPr/>
        <p:txBody>
          <a:bodyPr/>
          <a:lstStyle/>
          <a:p>
            <a:pPr eaLnBrk="1" hangingPunct="1"/>
            <a:r>
              <a:rPr altLang="es-CL" sz="2400"/>
              <a:t>TIPOS DE MODULOS </a:t>
            </a:r>
            <a:br>
              <a:rPr altLang="es-CL" sz="2400"/>
            </a:br>
            <a:r>
              <a:rPr altLang="es-CL" sz="2400"/>
              <a:t>DE RAM</a:t>
            </a:r>
          </a:p>
        </p:txBody>
      </p:sp>
      <p:pic>
        <p:nvPicPr>
          <p:cNvPr id="6" name="5 Marcador de contenido" descr="tipos de RAM que se utilizan.JPG"/>
          <p:cNvPicPr>
            <a:picLocks noGrp="1" noChangeAspect="1"/>
          </p:cNvPicPr>
          <p:nvPr>
            <p:ph sz="quarter" idx="13"/>
          </p:nvPr>
        </p:nvPicPr>
        <p:blipFill>
          <a:blip r:embed="rId3"/>
          <a:srcRect t="55011" b="9829"/>
          <a:stretch>
            <a:fillRect/>
          </a:stretch>
        </p:blipFill>
        <p:spPr>
          <a:xfrm>
            <a:off x="643487" y="1779662"/>
            <a:ext cx="8107913" cy="2952328"/>
          </a:xfrm>
          <a:effectLst>
            <a:outerShdw blurRad="292100" dist="139700"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p:cNvSpPr>
          <p:nvPr>
            <p:ph type="title"/>
          </p:nvPr>
        </p:nvSpPr>
        <p:spPr>
          <a:xfrm>
            <a:off x="468312" y="267494"/>
            <a:ext cx="8153400" cy="1006475"/>
          </a:xfrm>
        </p:spPr>
        <p:txBody>
          <a:bodyPr/>
          <a:lstStyle/>
          <a:p>
            <a:pPr eaLnBrk="1" hangingPunct="1"/>
            <a:r>
              <a:rPr altLang="es-CL" dirty="0"/>
              <a:t>Las nuevas tecnologías en  RAM (1)</a:t>
            </a:r>
          </a:p>
        </p:txBody>
      </p:sp>
      <p:sp>
        <p:nvSpPr>
          <p:cNvPr id="63491" name="3 Rectángulo"/>
          <p:cNvSpPr>
            <a:spLocks noChangeArrowheads="1"/>
          </p:cNvSpPr>
          <p:nvPr/>
        </p:nvSpPr>
        <p:spPr bwMode="auto">
          <a:xfrm>
            <a:off x="323850" y="1419225"/>
            <a:ext cx="8442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just" eaLnBrk="1" hangingPunct="1">
              <a:spcBef>
                <a:spcPct val="0"/>
              </a:spcBef>
              <a:buClrTx/>
              <a:buSzTx/>
              <a:buFontTx/>
              <a:buNone/>
            </a:pPr>
            <a:r>
              <a:rPr lang="es-AR" altLang="es-CL" sz="2400" b="1"/>
              <a:t>Enhanced DRAM (ESDRAM)</a:t>
            </a:r>
          </a:p>
          <a:p>
            <a:pPr algn="just" eaLnBrk="1" hangingPunct="1">
              <a:spcBef>
                <a:spcPct val="0"/>
              </a:spcBef>
              <a:buClrTx/>
              <a:buSzTx/>
              <a:buFontTx/>
              <a:buNone/>
            </a:pPr>
            <a:endParaRPr lang="es-AR" altLang="es-CL" sz="2400" b="1"/>
          </a:p>
          <a:p>
            <a:pPr algn="just" eaLnBrk="1" hangingPunct="1">
              <a:spcBef>
                <a:spcPct val="0"/>
              </a:spcBef>
              <a:buClrTx/>
              <a:buSzTx/>
              <a:buFontTx/>
              <a:buNone/>
            </a:pPr>
            <a:r>
              <a:rPr lang="es-AR" altLang="es-CL" sz="2400"/>
              <a:t>Para superar algunos de los problemas de latencia inherentes con los módulos de memoria DRAM standard, se incluye una cantidad pequeña de SRAM directamente en el chip, eficazmente creando un caché en el chip. Permite tiempos de latencia más bajos y funcionamientos de 200 mhz. La SDRAM oficia como un caché dentro de la memoria. 7.Una de las desventajas de estas memorias es que su valor es 4 veces mayor al de la memoria DRAM.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p:cNvSpPr>
          <p:nvPr>
            <p:ph type="title"/>
          </p:nvPr>
        </p:nvSpPr>
        <p:spPr>
          <a:xfrm>
            <a:off x="468312" y="195486"/>
            <a:ext cx="8153400" cy="1006475"/>
          </a:xfrm>
        </p:spPr>
        <p:txBody>
          <a:bodyPr/>
          <a:lstStyle/>
          <a:p>
            <a:pPr eaLnBrk="1" hangingPunct="1"/>
            <a:r>
              <a:rPr altLang="es-CL" dirty="0"/>
              <a:t>Las nuevas tecnologías en  RAM (3)</a:t>
            </a:r>
          </a:p>
        </p:txBody>
      </p:sp>
      <p:sp>
        <p:nvSpPr>
          <p:cNvPr id="65539" name="3 Rectángulo"/>
          <p:cNvSpPr>
            <a:spLocks noChangeArrowheads="1"/>
          </p:cNvSpPr>
          <p:nvPr/>
        </p:nvSpPr>
        <p:spPr bwMode="auto">
          <a:xfrm>
            <a:off x="323850" y="1419225"/>
            <a:ext cx="84423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just" eaLnBrk="1" hangingPunct="1">
              <a:spcBef>
                <a:spcPct val="0"/>
              </a:spcBef>
              <a:buClrTx/>
              <a:buSzTx/>
              <a:buFontTx/>
              <a:buNone/>
            </a:pPr>
            <a:r>
              <a:rPr lang="es-AR" altLang="es-CL" sz="2400" b="1"/>
              <a:t>Sysnclink DRAM - SLDRAM </a:t>
            </a:r>
          </a:p>
          <a:p>
            <a:pPr algn="just" eaLnBrk="1" hangingPunct="1">
              <a:spcBef>
                <a:spcPct val="0"/>
              </a:spcBef>
              <a:buClrTx/>
              <a:buSzTx/>
              <a:buFontTx/>
              <a:buNone/>
            </a:pPr>
            <a:r>
              <a:rPr lang="es-AR" altLang="es-CL" sz="2400"/>
              <a:t>Es una DRAM es una extensión más rápida y mejorada de la arquitectura SDRAM que amplía el actual diseño de 4 bancos a 16 bancos. </a:t>
            </a:r>
          </a:p>
          <a:p>
            <a:pPr algn="just" eaLnBrk="1" hangingPunct="1">
              <a:spcBef>
                <a:spcPct val="0"/>
              </a:spcBef>
              <a:buClrTx/>
              <a:buSzTx/>
              <a:buFontTx/>
              <a:buNone/>
            </a:pPr>
            <a:r>
              <a:rPr lang="es-AR" altLang="es-CL" sz="2400"/>
              <a:t>El ancho de banda de SLDRAM es de los más altos 3.2GB/s y su costo no seria tan elevado.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Resumen</a:t>
            </a:r>
          </a:p>
        </p:txBody>
      </p:sp>
      <p:pic>
        <p:nvPicPr>
          <p:cNvPr id="5" name="Imagen 4"/>
          <p:cNvPicPr>
            <a:picLocks noChangeAspect="1"/>
          </p:cNvPicPr>
          <p:nvPr/>
        </p:nvPicPr>
        <p:blipFill>
          <a:blip r:embed="rId2"/>
          <a:stretch>
            <a:fillRect/>
          </a:stretch>
        </p:blipFill>
        <p:spPr>
          <a:xfrm>
            <a:off x="228600" y="1491630"/>
            <a:ext cx="8915400" cy="3562350"/>
          </a:xfrm>
          <a:prstGeom prst="rect">
            <a:avLst/>
          </a:prstGeom>
        </p:spPr>
      </p:pic>
    </p:spTree>
    <p:extLst>
      <p:ext uri="{BB962C8B-B14F-4D97-AF65-F5344CB8AC3E}">
        <p14:creationId xmlns:p14="http://schemas.microsoft.com/office/powerpoint/2010/main" val="3699403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p:cNvSpPr>
          <p:nvPr>
            <p:ph type="title"/>
          </p:nvPr>
        </p:nvSpPr>
        <p:spPr>
          <a:xfrm>
            <a:off x="468313" y="0"/>
            <a:ext cx="8153400" cy="1006475"/>
          </a:xfrm>
        </p:spPr>
        <p:txBody>
          <a:bodyPr/>
          <a:lstStyle/>
          <a:p>
            <a:pPr eaLnBrk="1" hangingPunct="1"/>
            <a:r>
              <a:rPr altLang="es-CL"/>
              <a:t>Bibliografía recomendada</a:t>
            </a:r>
          </a:p>
        </p:txBody>
      </p:sp>
      <p:sp>
        <p:nvSpPr>
          <p:cNvPr id="67587" name="3 Rectángulo"/>
          <p:cNvSpPr>
            <a:spLocks noChangeArrowheads="1"/>
          </p:cNvSpPr>
          <p:nvPr/>
        </p:nvSpPr>
        <p:spPr bwMode="auto">
          <a:xfrm>
            <a:off x="468313" y="1635125"/>
            <a:ext cx="77755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 typeface="Arial" panose="020B0604020202020204" pitchFamily="34" charset="0"/>
              <a:buChar char="•"/>
            </a:pPr>
            <a:r>
              <a:rPr lang="es-AR" altLang="es-CL" sz="2800"/>
              <a:t>Capítulo 4: Memoria Interna.  Stallings. 5ta Ed.</a:t>
            </a:r>
          </a:p>
          <a:p>
            <a:pPr eaLnBrk="1" hangingPunct="1">
              <a:spcBef>
                <a:spcPct val="0"/>
              </a:spcBef>
              <a:buClrTx/>
              <a:buSzTx/>
              <a:buFont typeface="Arial" panose="020B0604020202020204" pitchFamily="34" charset="0"/>
              <a:buChar char="•"/>
            </a:pPr>
            <a:endParaRPr lang="es-AR" altLang="es-CL" sz="2800"/>
          </a:p>
          <a:p>
            <a:pPr eaLnBrk="1" hangingPunct="1">
              <a:spcBef>
                <a:spcPct val="0"/>
              </a:spcBef>
              <a:buClrTx/>
              <a:buSzTx/>
              <a:buFont typeface="Arial" panose="020B0604020202020204" pitchFamily="34" charset="0"/>
              <a:buChar char="•"/>
            </a:pPr>
            <a:endParaRPr lang="es-AR" altLang="es-CL" sz="2800"/>
          </a:p>
          <a:p>
            <a:pPr eaLnBrk="1" hangingPunct="1">
              <a:spcBef>
                <a:spcPct val="0"/>
              </a:spcBef>
              <a:buClrTx/>
              <a:buSzTx/>
              <a:buFont typeface="Arial" panose="020B0604020202020204" pitchFamily="34" charset="0"/>
              <a:buChar char="•"/>
            </a:pPr>
            <a:r>
              <a:rPr lang="es-AR" altLang="es-CL" sz="2800"/>
              <a:t>Link sugerido:</a:t>
            </a:r>
          </a:p>
          <a:p>
            <a:pPr eaLnBrk="1" hangingPunct="1">
              <a:spcBef>
                <a:spcPct val="0"/>
              </a:spcBef>
              <a:buClrTx/>
              <a:buSzTx/>
              <a:buFontTx/>
              <a:buNone/>
            </a:pPr>
            <a:r>
              <a:rPr lang="es-AR" altLang="es-CL" sz="2800"/>
              <a:t>http://www.pctechguide.com/14Memory.htm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p:txBody>
          <a:bodyPr/>
          <a:lstStyle/>
          <a:p>
            <a:pPr eaLnBrk="1" hangingPunct="1"/>
            <a:r>
              <a:rPr altLang="es-CL"/>
              <a:t>Contexto actual (1)</a:t>
            </a:r>
          </a:p>
        </p:txBody>
      </p:sp>
      <p:sp>
        <p:nvSpPr>
          <p:cNvPr id="14339" name="Rectangle 2"/>
          <p:cNvSpPr>
            <a:spLocks noGrp="1"/>
          </p:cNvSpPr>
          <p:nvPr>
            <p:ph sz="quarter" idx="13"/>
          </p:nvPr>
        </p:nvSpPr>
        <p:spPr>
          <a:xfrm>
            <a:off x="468313" y="1492250"/>
            <a:ext cx="8281987" cy="3200400"/>
          </a:xfrm>
        </p:spPr>
        <p:txBody>
          <a:bodyPr anchor="ctr"/>
          <a:lstStyle/>
          <a:p>
            <a:pPr algn="just" eaLnBrk="1" hangingPunct="1">
              <a:lnSpc>
                <a:spcPct val="90000"/>
              </a:lnSpc>
            </a:pPr>
            <a:r>
              <a:rPr lang="es-AR" altLang="es-CL"/>
              <a:t>Velocidad del procesador: se duplica cada 18 meses (sin variar su precio) la cantidad de instrucciones ejecutadas por segundo.</a:t>
            </a:r>
          </a:p>
          <a:p>
            <a:pPr algn="just" eaLnBrk="1" hangingPunct="1">
              <a:lnSpc>
                <a:spcPct val="90000"/>
              </a:lnSpc>
              <a:buFont typeface="Wingdings" panose="05000000000000000000" pitchFamily="2" charset="2"/>
              <a:buNone/>
            </a:pPr>
            <a:endParaRPr lang="es-AR" altLang="es-CL"/>
          </a:p>
          <a:p>
            <a:pPr algn="just" eaLnBrk="1" hangingPunct="1">
              <a:lnSpc>
                <a:spcPct val="90000"/>
              </a:lnSpc>
            </a:pPr>
            <a:r>
              <a:rPr lang="es-AR" altLang="es-CL"/>
              <a:t>Memoria: se cuadruplica su tamaño cada 36 meses (al mismo precio). Velocidad aumenta a razón de un 10% anual.</a:t>
            </a:r>
            <a:endParaRPr altLang="es-C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es-CL" altLang="es-CL"/>
              <a:t>La clase de Hoy</a:t>
            </a:r>
          </a:p>
        </p:txBody>
      </p:sp>
      <p:sp>
        <p:nvSpPr>
          <p:cNvPr id="3" name="Marcador de contenido 2"/>
          <p:cNvSpPr>
            <a:spLocks noGrp="1"/>
          </p:cNvSpPr>
          <p:nvPr>
            <p:ph idx="1"/>
          </p:nvPr>
        </p:nvSpPr>
        <p:spPr>
          <a:xfrm>
            <a:off x="1331118" y="1063228"/>
            <a:ext cx="7431881" cy="3394472"/>
          </a:xfrm>
        </p:spPr>
        <p:txBody>
          <a:bodyPr/>
          <a:lstStyle/>
          <a:p>
            <a:pPr>
              <a:defRPr/>
            </a:pPr>
            <a:endParaRPr lang="es-CL" sz="1800" dirty="0"/>
          </a:p>
          <a:p>
            <a:pPr>
              <a:defRPr/>
            </a:pPr>
            <a:r>
              <a:rPr lang="es-CL" sz="1800" dirty="0"/>
              <a:t>Resumen clase anterior</a:t>
            </a:r>
          </a:p>
          <a:p>
            <a:pPr>
              <a:defRPr/>
            </a:pPr>
            <a:endParaRPr lang="es-CL" sz="1800" dirty="0"/>
          </a:p>
          <a:p>
            <a:pPr>
              <a:defRPr/>
            </a:pPr>
            <a:r>
              <a:rPr lang="es-CL" sz="1800" dirty="0"/>
              <a:t>Resultado del aprendizaje de la clase de hoy</a:t>
            </a:r>
          </a:p>
          <a:p>
            <a:pPr marL="0" indent="0">
              <a:buNone/>
              <a:defRPr/>
            </a:pPr>
            <a:r>
              <a:rPr lang="es-CL" sz="1800" dirty="0">
                <a:solidFill>
                  <a:schemeClr val="tx2"/>
                </a:solidFill>
              </a:rPr>
              <a:t>	-Representación funcional de Memorias semiconductoras (RAM), memorias magnéticas (DISCO)  y Memoria VIRTUAL</a:t>
            </a:r>
            <a:endParaRPr lang="es-CL" sz="1800" dirty="0"/>
          </a:p>
          <a:p>
            <a:pPr>
              <a:defRPr/>
            </a:pPr>
            <a:endParaRPr lang="es-CL" sz="1800" dirty="0"/>
          </a:p>
          <a:p>
            <a:pPr>
              <a:defRPr/>
            </a:pPr>
            <a:r>
              <a:rPr lang="es-CL" sz="1800" dirty="0"/>
              <a:t>Resumen y conclusión de la clase</a:t>
            </a:r>
          </a:p>
          <a:p>
            <a:pPr>
              <a:defRPr/>
            </a:pPr>
            <a:endParaRPr lang="es-CL" sz="1800" dirty="0"/>
          </a:p>
          <a:p>
            <a:pPr>
              <a:defRPr/>
            </a:pPr>
            <a:r>
              <a:rPr lang="es-CL" sz="1800" dirty="0"/>
              <a:t>Fechas y compromisos de próxima actividades</a:t>
            </a:r>
          </a:p>
          <a:p>
            <a:pPr>
              <a:defRPr/>
            </a:pPr>
            <a:endParaRPr lang="es-CL" dirty="0"/>
          </a:p>
        </p:txBody>
      </p:sp>
      <p:sp>
        <p:nvSpPr>
          <p:cNvPr id="4" name="Marcador de fecha 3"/>
          <p:cNvSpPr>
            <a:spLocks noGrp="1"/>
          </p:cNvSpPr>
          <p:nvPr>
            <p:ph type="dt" sz="quarter" idx="10"/>
          </p:nvPr>
        </p:nvSpPr>
        <p:spPr/>
        <p:txBody>
          <a:bodyPr/>
          <a:lstStyle/>
          <a:p>
            <a:pPr>
              <a:defRPr/>
            </a:pPr>
            <a:fld id="{A910486B-6D86-4795-880C-2AC9678DAC70}" type="datetime1">
              <a:rPr lang="en-US" smtClean="0"/>
              <a:pPr>
                <a:defRPr/>
              </a:pPr>
              <a:t>9/1/2022</a:t>
            </a:fld>
            <a:endParaRPr lang="en-US"/>
          </a:p>
        </p:txBody>
      </p:sp>
      <p:sp>
        <p:nvSpPr>
          <p:cNvPr id="5" name="Marcador de pie de página 4"/>
          <p:cNvSpPr>
            <a:spLocks noGrp="1"/>
          </p:cNvSpPr>
          <p:nvPr>
            <p:ph type="ftr" sz="quarter" idx="11"/>
          </p:nvPr>
        </p:nvSpPr>
        <p:spPr/>
        <p:txBody>
          <a:bodyPr/>
          <a:lstStyle/>
          <a:p>
            <a:pPr>
              <a:defRPr/>
            </a:pPr>
            <a:r>
              <a:rPr lang="es-CL"/>
              <a:t>Arquitectura y Orgnización de Computadores</a:t>
            </a:r>
            <a:endParaRPr lang="es-CL" dirty="0"/>
          </a:p>
        </p:txBody>
      </p:sp>
      <p:sp>
        <p:nvSpPr>
          <p:cNvPr id="12294" name="Marcador de número de diapositiva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06B3115-75AF-4550-96A8-713797550D0A}" type="slidenum">
              <a:rPr lang="en-US" altLang="es-CL" sz="900">
                <a:solidFill>
                  <a:srgbClr val="898989"/>
                </a:solidFill>
                <a:latin typeface="Arial" panose="020B0604020202020204" pitchFamily="34" charset="0"/>
              </a:rPr>
              <a:pPr>
                <a:spcBef>
                  <a:spcPct val="0"/>
                </a:spcBef>
                <a:buFontTx/>
                <a:buNone/>
              </a:pPr>
              <a:t>40</a:t>
            </a:fld>
            <a:endParaRPr lang="en-US" altLang="es-CL" sz="900">
              <a:solidFill>
                <a:srgbClr val="898989"/>
              </a:solidFill>
              <a:latin typeface="Arial" panose="020B0604020202020204" pitchFamily="34" charset="0"/>
            </a:endParaRPr>
          </a:p>
        </p:txBody>
      </p:sp>
    </p:spTree>
    <p:extLst>
      <p:ext uri="{BB962C8B-B14F-4D97-AF65-F5344CB8AC3E}">
        <p14:creationId xmlns:p14="http://schemas.microsoft.com/office/powerpoint/2010/main" val="2002038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1"/>
          <p:cNvSpPr txBox="1">
            <a:spLocks noChangeArrowheads="1"/>
          </p:cNvSpPr>
          <p:nvPr/>
        </p:nvSpPr>
        <p:spPr bwMode="auto">
          <a:xfrm>
            <a:off x="2339975" y="2716213"/>
            <a:ext cx="3492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lnSpc>
                <a:spcPts val="2100"/>
              </a:lnSpc>
              <a:spcBef>
                <a:spcPct val="0"/>
              </a:spcBef>
              <a:buClrTx/>
              <a:buSzTx/>
              <a:buFontTx/>
              <a:buNone/>
            </a:pPr>
            <a:r>
              <a:rPr lang="en-US" altLang="zh-CN" sz="1900">
                <a:solidFill>
                  <a:srgbClr val="3333CC"/>
                </a:solidFill>
                <a:latin typeface="Wingdings" panose="05000000000000000000" pitchFamily="2" charset="2"/>
                <a:cs typeface="Wingdings" panose="05000000000000000000" pitchFamily="2" charset="2"/>
              </a:rPr>
              <a:t></a:t>
            </a:r>
          </a:p>
          <a:p>
            <a:pPr eaLnBrk="1" hangingPunct="1">
              <a:lnSpc>
                <a:spcPts val="1000"/>
              </a:lnSpc>
              <a:spcBef>
                <a:spcPct val="0"/>
              </a:spcBef>
              <a:buClrTx/>
              <a:buSzTx/>
              <a:buFontTx/>
              <a:buNone/>
            </a:pPr>
            <a:endParaRPr lang="en-US" altLang="zh-CN" sz="1800">
              <a:cs typeface="Wingdings" panose="05000000000000000000" pitchFamily="2" charset="2"/>
            </a:endParaRPr>
          </a:p>
          <a:p>
            <a:pPr eaLnBrk="1" hangingPunct="1">
              <a:lnSpc>
                <a:spcPts val="1000"/>
              </a:lnSpc>
              <a:spcBef>
                <a:spcPct val="0"/>
              </a:spcBef>
              <a:buClrTx/>
              <a:buSzTx/>
              <a:buFontTx/>
              <a:buNone/>
            </a:pPr>
            <a:endParaRPr lang="en-US" altLang="zh-CN" sz="1800">
              <a:cs typeface="Wingdings" panose="05000000000000000000" pitchFamily="2" charset="2"/>
            </a:endParaRPr>
          </a:p>
          <a:p>
            <a:pPr eaLnBrk="1" hangingPunct="1">
              <a:lnSpc>
                <a:spcPts val="2600"/>
              </a:lnSpc>
              <a:spcBef>
                <a:spcPct val="0"/>
              </a:spcBef>
              <a:buClrTx/>
              <a:buSzTx/>
              <a:buFontTx/>
              <a:buNone/>
            </a:pPr>
            <a:endParaRPr lang="en-US" altLang="zh-CN" sz="1900">
              <a:solidFill>
                <a:srgbClr val="3333CC"/>
              </a:solidFill>
              <a:latin typeface="Wingdings" panose="05000000000000000000" pitchFamily="2" charset="2"/>
              <a:cs typeface="Wingdings" panose="05000000000000000000" pitchFamily="2" charset="2"/>
            </a:endParaRPr>
          </a:p>
        </p:txBody>
      </p:sp>
      <p:sp>
        <p:nvSpPr>
          <p:cNvPr id="10" name="TextBox 1"/>
          <p:cNvSpPr txBox="1"/>
          <p:nvPr/>
        </p:nvSpPr>
        <p:spPr>
          <a:xfrm>
            <a:off x="2843213" y="2643188"/>
            <a:ext cx="3187700" cy="533400"/>
          </a:xfrm>
          <a:prstGeom prst="rect">
            <a:avLst/>
          </a:prstGeom>
          <a:noFill/>
        </p:spPr>
        <p:txBody>
          <a:bodyPr wrap="none" lIns="0" tIns="0" rIns="0">
            <a:spAutoFit/>
          </a:bodyPr>
          <a:lstStyle/>
          <a:p>
            <a:pPr eaLnBrk="1" fontAlgn="auto" hangingPunct="1">
              <a:lnSpc>
                <a:spcPts val="3800"/>
              </a:lnSpc>
              <a:spcBef>
                <a:spcPts val="0"/>
              </a:spcBef>
              <a:spcAft>
                <a:spcPts val="0"/>
              </a:spcAft>
              <a:defRPr/>
            </a:pPr>
            <a:r>
              <a:rPr lang="en-US" altLang="zh-CN" sz="3206" dirty="0">
                <a:solidFill>
                  <a:srgbClr val="000000"/>
                </a:solidFill>
                <a:latin typeface="Tahoma" pitchFamily="18" charset="0"/>
                <a:cs typeface="Tahoma" pitchFamily="18" charset="0"/>
              </a:rPr>
              <a:t>MEMORIA CACHE</a:t>
            </a:r>
            <a:endParaRPr lang="en-US" altLang="zh-CN" sz="3204" dirty="0">
              <a:solidFill>
                <a:srgbClr val="000000"/>
              </a:solidFill>
              <a:latin typeface="Tahoma" pitchFamily="18" charset="0"/>
              <a:cs typeface="Tahoma"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p:cNvSpPr txBox="1">
            <a:spLocks noChangeArrowheads="1"/>
          </p:cNvSpPr>
          <p:nvPr/>
        </p:nvSpPr>
        <p:spPr bwMode="auto">
          <a:xfrm>
            <a:off x="215900" y="358775"/>
            <a:ext cx="89646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457200" algn="l"/>
                <a:tab pos="609600" algn="l"/>
                <a:tab pos="7366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457200" algn="l"/>
                <a:tab pos="609600" algn="l"/>
                <a:tab pos="7366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457200" algn="l"/>
                <a:tab pos="609600" algn="l"/>
                <a:tab pos="7366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457200" algn="l"/>
                <a:tab pos="609600" algn="l"/>
                <a:tab pos="7366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457200" algn="l"/>
                <a:tab pos="609600" algn="l"/>
                <a:tab pos="7366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457200" algn="l"/>
                <a:tab pos="609600" algn="l"/>
                <a:tab pos="7366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457200" algn="l"/>
                <a:tab pos="609600" algn="l"/>
                <a:tab pos="7366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457200" algn="l"/>
                <a:tab pos="609600" algn="l"/>
                <a:tab pos="7366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457200" algn="l"/>
                <a:tab pos="609600" algn="l"/>
                <a:tab pos="7366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2400" dirty="0">
                <a:cs typeface="华文仿宋"/>
              </a:rPr>
              <a:t>		</a:t>
            </a:r>
            <a:r>
              <a:rPr lang="en-US" altLang="zh-CN" sz="3200" dirty="0">
                <a:cs typeface="华文仿宋"/>
              </a:rPr>
              <a:t>	</a:t>
            </a:r>
            <a:r>
              <a:rPr lang="en-US" altLang="zh-CN" sz="3200" dirty="0">
                <a:solidFill>
                  <a:srgbClr val="333399"/>
                </a:solidFill>
                <a:latin typeface="Tahoma" panose="020B0604030504040204" pitchFamily="34" charset="0"/>
                <a:cs typeface="Tahoma" panose="020B0604030504040204" pitchFamily="34" charset="0"/>
              </a:rPr>
              <a:t>Memoria</a:t>
            </a:r>
            <a:r>
              <a:rPr lang="en-US" altLang="zh-CN" sz="3200" dirty="0">
                <a:latin typeface="Times New Roman" panose="02020603050405020304" pitchFamily="18" charset="0"/>
                <a:cs typeface="Times New Roman" panose="02020603050405020304" pitchFamily="18" charset="0"/>
              </a:rPr>
              <a:t> </a:t>
            </a:r>
            <a:r>
              <a:rPr lang="en-US" altLang="zh-CN" sz="3200" dirty="0" err="1">
                <a:solidFill>
                  <a:srgbClr val="333399"/>
                </a:solidFill>
                <a:latin typeface="Tahoma" panose="020B0604030504040204" pitchFamily="34" charset="0"/>
                <a:cs typeface="Tahoma" panose="020B0604030504040204" pitchFamily="34" charset="0"/>
              </a:rPr>
              <a:t>Caché</a:t>
            </a:r>
            <a:endParaRPr lang="en-US" altLang="zh-CN" sz="3200" dirty="0">
              <a:solidFill>
                <a:srgbClr val="333399"/>
              </a:solidFill>
              <a:latin typeface="Tahoma" panose="020B0604030504040204" pitchFamily="34" charset="0"/>
              <a:cs typeface="Tahoma" panose="020B0604030504040204" pitchFamily="34" charset="0"/>
            </a:endParaRPr>
          </a:p>
          <a:p>
            <a:pPr eaLnBrk="1" hangingPunct="1">
              <a:lnSpc>
                <a:spcPts val="1000"/>
              </a:lnSpc>
              <a:spcBef>
                <a:spcPct val="0"/>
              </a:spcBef>
              <a:buClrTx/>
              <a:buSzTx/>
              <a:buFontTx/>
              <a:buNone/>
            </a:pPr>
            <a:endParaRPr lang="en-US" altLang="zh-CN" sz="2400" dirty="0">
              <a:cs typeface="Tahoma" panose="020B0604030504040204" pitchFamily="34" charset="0"/>
            </a:endParaRPr>
          </a:p>
          <a:p>
            <a:pPr eaLnBrk="1" hangingPunct="1">
              <a:lnSpc>
                <a:spcPts val="1000"/>
              </a:lnSpc>
              <a:spcBef>
                <a:spcPct val="0"/>
              </a:spcBef>
              <a:buClrTx/>
              <a:buSzTx/>
              <a:buFontTx/>
              <a:buNone/>
            </a:pPr>
            <a:endParaRPr lang="en-US" altLang="zh-CN" sz="2400" dirty="0">
              <a:cs typeface="Tahoma" panose="020B0604030504040204" pitchFamily="34" charset="0"/>
            </a:endParaRPr>
          </a:p>
          <a:p>
            <a:pPr eaLnBrk="1" hangingPunct="1">
              <a:lnSpc>
                <a:spcPts val="4500"/>
              </a:lnSpc>
              <a:spcBef>
                <a:spcPct val="0"/>
              </a:spcBef>
              <a:buClrTx/>
              <a:buSzTx/>
              <a:buFontTx/>
              <a:buNone/>
            </a:pPr>
            <a:r>
              <a:rPr lang="en-US" altLang="zh-CN" sz="2400" dirty="0">
                <a:solidFill>
                  <a:srgbClr val="FF0000"/>
                </a:solidFill>
                <a:latin typeface="Wingdings" panose="05000000000000000000" pitchFamily="2" charset="2"/>
                <a:cs typeface="Wingdings" panose="05000000000000000000" pitchFamily="2" charset="2"/>
              </a:rPr>
              <a:t></a:t>
            </a:r>
            <a:r>
              <a:rPr lang="en-US" altLang="zh-CN" sz="2400" dirty="0" err="1">
                <a:solidFill>
                  <a:srgbClr val="000000"/>
                </a:solidFill>
                <a:latin typeface="Tahoma" panose="020B0604030504040204" pitchFamily="34" charset="0"/>
                <a:cs typeface="Tahoma" panose="020B0604030504040204" pitchFamily="34" charset="0"/>
              </a:rPr>
              <a:t>Históricamente</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0000"/>
                </a:solidFill>
                <a:latin typeface="Tahoma" panose="020B0604030504040204" pitchFamily="34" charset="0"/>
                <a:cs typeface="Tahoma" panose="020B0604030504040204" pitchFamily="34" charset="0"/>
              </a:rPr>
              <a:t>CPU</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000000"/>
                </a:solidFill>
                <a:latin typeface="Tahoma" panose="020B0604030504040204" pitchFamily="34" charset="0"/>
                <a:cs typeface="Tahoma" panose="020B0604030504040204" pitchFamily="34" charset="0"/>
              </a:rPr>
              <a:t>han</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000000"/>
                </a:solidFill>
                <a:latin typeface="Tahoma" panose="020B0604030504040204" pitchFamily="34" charset="0"/>
                <a:cs typeface="Tahoma" panose="020B0604030504040204" pitchFamily="34" charset="0"/>
              </a:rPr>
              <a:t>sido</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000000"/>
                </a:solidFill>
                <a:latin typeface="Tahoma" panose="020B0604030504040204" pitchFamily="34" charset="0"/>
                <a:cs typeface="Tahoma" panose="020B0604030504040204" pitchFamily="34" charset="0"/>
              </a:rPr>
              <a:t>más</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000000"/>
                </a:solidFill>
                <a:latin typeface="Tahoma" panose="020B0604030504040204" pitchFamily="34" charset="0"/>
                <a:cs typeface="Tahoma" panose="020B0604030504040204" pitchFamily="34" charset="0"/>
              </a:rPr>
              <a:t>rápidas</a:t>
            </a:r>
            <a:r>
              <a:rPr lang="en-US" altLang="zh-CN" sz="2400" dirty="0">
                <a:solidFill>
                  <a:srgbClr val="000000"/>
                </a:solidFill>
                <a:latin typeface="Tahoma" panose="020B0604030504040204" pitchFamily="34" charset="0"/>
                <a:cs typeface="Tahoma" panose="020B0604030504040204" pitchFamily="34" charset="0"/>
              </a:rPr>
              <a:t>  que</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0000"/>
                </a:solidFill>
                <a:latin typeface="Tahoma" panose="020B0604030504040204" pitchFamily="34" charset="0"/>
                <a:cs typeface="Tahoma" panose="020B0604030504040204" pitchFamily="34" charset="0"/>
              </a:rPr>
              <a:t>las</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000000"/>
                </a:solidFill>
                <a:latin typeface="Tahoma" panose="020B0604030504040204" pitchFamily="34" charset="0"/>
                <a:cs typeface="Tahoma" panose="020B0604030504040204" pitchFamily="34" charset="0"/>
              </a:rPr>
              <a:t>memorias</a:t>
            </a:r>
            <a:r>
              <a:rPr lang="en-US" altLang="zh-CN" sz="2400" dirty="0">
                <a:solidFill>
                  <a:srgbClr val="000000"/>
                </a:solidFill>
                <a:latin typeface="Tahoma" panose="020B0604030504040204" pitchFamily="34" charset="0"/>
                <a:cs typeface="Tahoma" panose="020B0604030504040204" pitchFamily="34" charset="0"/>
              </a:rPr>
              <a:t>.</a:t>
            </a:r>
          </a:p>
          <a:p>
            <a:pPr eaLnBrk="1" hangingPunct="1">
              <a:lnSpc>
                <a:spcPts val="4600"/>
              </a:lnSpc>
              <a:spcBef>
                <a:spcPct val="0"/>
              </a:spcBef>
              <a:buClrTx/>
              <a:buSzTx/>
              <a:buFontTx/>
              <a:buNone/>
            </a:pPr>
            <a:r>
              <a:rPr lang="en-US" altLang="zh-CN" sz="2400" dirty="0">
                <a:solidFill>
                  <a:srgbClr val="FF0000"/>
                </a:solidFill>
                <a:latin typeface="Wingdings" panose="05000000000000000000" pitchFamily="2" charset="2"/>
                <a:cs typeface="Times New Roman" panose="02020603050405020304" pitchFamily="18" charset="0"/>
              </a:rPr>
              <a:t></a:t>
            </a:r>
            <a:r>
              <a:rPr lang="en-US" altLang="zh-CN" sz="2400" dirty="0">
                <a:solidFill>
                  <a:srgbClr val="000000"/>
                </a:solidFill>
                <a:latin typeface="Tahoma" panose="020B0604030504040204" pitchFamily="34" charset="0"/>
                <a:cs typeface="Tahoma" panose="020B0604030504040204" pitchFamily="34" charset="0"/>
              </a:rPr>
              <a:t>El</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000000"/>
                </a:solidFill>
                <a:latin typeface="Tahoma" panose="020B0604030504040204" pitchFamily="34" charset="0"/>
                <a:cs typeface="Tahoma" panose="020B0604030504040204" pitchFamily="34" charset="0"/>
              </a:rPr>
              <a:t>aumento</a:t>
            </a:r>
            <a:r>
              <a:rPr lang="en-US" altLang="zh-CN" sz="2400" dirty="0">
                <a:latin typeface="Times New Roman" panose="02020603050405020304" pitchFamily="18" charset="0"/>
                <a:cs typeface="Tahoma" panose="020B0604030504040204" pitchFamily="34" charset="0"/>
              </a:rPr>
              <a:t>   </a:t>
            </a:r>
            <a:r>
              <a:rPr lang="en-US" altLang="zh-CN" sz="2400" dirty="0">
                <a:solidFill>
                  <a:srgbClr val="000000"/>
                </a:solidFill>
                <a:latin typeface="Tahoma" panose="020B0604030504040204" pitchFamily="34" charset="0"/>
                <a:cs typeface="Times New Roman" panose="02020603050405020304" pitchFamily="18" charset="0"/>
              </a:rPr>
              <a:t>de</a:t>
            </a:r>
            <a:r>
              <a:rPr lang="en-US" altLang="zh-CN" sz="2400" dirty="0">
                <a:latin typeface="Times New Roman" panose="02020603050405020304" pitchFamily="18" charset="0"/>
                <a:cs typeface="Tahoma" panose="020B0604030504040204" pitchFamily="34" charset="0"/>
              </a:rPr>
              <a:t>   </a:t>
            </a:r>
            <a:r>
              <a:rPr lang="en-US" altLang="zh-CN" sz="2400" dirty="0" err="1">
                <a:solidFill>
                  <a:srgbClr val="000000"/>
                </a:solidFill>
                <a:latin typeface="Tahoma" panose="020B0604030504040204" pitchFamily="34" charset="0"/>
                <a:cs typeface="Times New Roman" panose="02020603050405020304" pitchFamily="18" charset="0"/>
              </a:rPr>
              <a:t>circuitos</a:t>
            </a:r>
            <a:r>
              <a:rPr lang="en-US" altLang="zh-CN" sz="2400" dirty="0">
                <a:latin typeface="Times New Roman" panose="02020603050405020304" pitchFamily="18" charset="0"/>
                <a:cs typeface="Tahoma" panose="020B0604030504040204" pitchFamily="34" charset="0"/>
              </a:rPr>
              <a:t>   </a:t>
            </a:r>
            <a:r>
              <a:rPr lang="en-US" altLang="zh-CN" sz="2400" dirty="0">
                <a:solidFill>
                  <a:srgbClr val="000000"/>
                </a:solidFill>
                <a:latin typeface="Tahoma" panose="020B0604030504040204" pitchFamily="34" charset="0"/>
                <a:cs typeface="Times New Roman" panose="02020603050405020304" pitchFamily="18" charset="0"/>
              </a:rPr>
              <a:t>que</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es</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posible</a:t>
            </a:r>
            <a:r>
              <a:rPr lang="en-US" altLang="zh-CN" sz="2400" dirty="0">
                <a:solidFill>
                  <a:srgbClr val="000000"/>
                </a:solidFill>
                <a:latin typeface="Tahoma" panose="020B0604030504040204" pitchFamily="34" charset="0"/>
                <a:cs typeface="华文仿宋"/>
              </a:rPr>
              <a:t> </a:t>
            </a:r>
            <a:r>
              <a:rPr lang="en-US" altLang="zh-CN" sz="2400" dirty="0" err="1">
                <a:solidFill>
                  <a:srgbClr val="000000"/>
                </a:solidFill>
                <a:latin typeface="Tahoma" panose="020B0604030504040204" pitchFamily="34" charset="0"/>
                <a:cs typeface="华文仿宋"/>
              </a:rPr>
              <a:t>incluir</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en</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un</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chip</a:t>
            </a:r>
          </a:p>
          <a:p>
            <a:pPr eaLnBrk="1" hangingPunct="1">
              <a:lnSpc>
                <a:spcPts val="4000"/>
              </a:lnSpc>
              <a:spcBef>
                <a:spcPct val="0"/>
              </a:spcBef>
              <a:buClrTx/>
              <a:buSzTx/>
              <a:buFontTx/>
              <a:buNone/>
            </a:pPr>
            <a:r>
              <a:rPr lang="en-US" altLang="zh-CN" sz="2400" dirty="0">
                <a:cs typeface="华文仿宋"/>
              </a:rPr>
              <a:t>		</a:t>
            </a:r>
            <a:r>
              <a:rPr lang="en-US" altLang="zh-CN" sz="2400" dirty="0">
                <a:solidFill>
                  <a:srgbClr val="FF0000"/>
                </a:solidFill>
                <a:latin typeface="Wingdings" panose="05000000000000000000" pitchFamily="2" charset="2"/>
                <a:cs typeface="华文仿宋"/>
              </a:rPr>
              <a:t></a:t>
            </a:r>
            <a:r>
              <a:rPr lang="en-US" altLang="zh-CN" sz="2400" dirty="0" err="1">
                <a:solidFill>
                  <a:srgbClr val="000000"/>
                </a:solidFill>
                <a:latin typeface="Tahoma" panose="020B0604030504040204" pitchFamily="34" charset="0"/>
                <a:cs typeface="华文仿宋"/>
              </a:rPr>
              <a:t>Diseñadores</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de</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CPU</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lo</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usaron</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para</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hacerla</a:t>
            </a:r>
            <a:endParaRPr lang="en-US" altLang="zh-CN" sz="2400" dirty="0">
              <a:solidFill>
                <a:srgbClr val="000000"/>
              </a:solidFill>
              <a:latin typeface="Tahoma" panose="020B0604030504040204" pitchFamily="34" charset="0"/>
              <a:cs typeface="华文仿宋"/>
            </a:endParaRPr>
          </a:p>
          <a:p>
            <a:pPr eaLnBrk="1" hangingPunct="1">
              <a:lnSpc>
                <a:spcPts val="3300"/>
              </a:lnSpc>
              <a:spcBef>
                <a:spcPct val="0"/>
              </a:spcBef>
              <a:buClrTx/>
              <a:buSzTx/>
              <a:buFontTx/>
              <a:buNone/>
            </a:pPr>
            <a:r>
              <a:rPr lang="en-US" altLang="zh-CN" sz="2400" dirty="0">
                <a:cs typeface="华文仿宋"/>
              </a:rPr>
              <a:t>				</a:t>
            </a:r>
            <a:r>
              <a:rPr lang="en-US" altLang="zh-CN" sz="2400" dirty="0" err="1">
                <a:solidFill>
                  <a:srgbClr val="000000"/>
                </a:solidFill>
                <a:latin typeface="Tahoma" panose="020B0604030504040204" pitchFamily="34" charset="0"/>
                <a:cs typeface="华文仿宋"/>
              </a:rPr>
              <a:t>más</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veloz</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a:t>
            </a:r>
            <a:r>
              <a:rPr lang="en-US" altLang="zh-CN" sz="2400" dirty="0" err="1">
                <a:solidFill>
                  <a:srgbClr val="000000"/>
                </a:solidFill>
                <a:latin typeface="Tahoma" panose="020B0604030504040204" pitchFamily="34" charset="0"/>
                <a:cs typeface="华文仿宋"/>
              </a:rPr>
              <a:t>ej</a:t>
            </a:r>
            <a:r>
              <a:rPr lang="en-US" altLang="zh-CN" sz="2400" dirty="0">
                <a:solidFill>
                  <a:srgbClr val="000000"/>
                </a:solidFill>
                <a:latin typeface="Tahoma" panose="020B0604030504040204" pitchFamily="34" charset="0"/>
                <a:cs typeface="华文仿宋"/>
              </a:rPr>
              <a:t>.</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pipeline).</a:t>
            </a:r>
          </a:p>
          <a:p>
            <a:pPr eaLnBrk="1" hangingPunct="1">
              <a:lnSpc>
                <a:spcPts val="4000"/>
              </a:lnSpc>
              <a:spcBef>
                <a:spcPct val="0"/>
              </a:spcBef>
              <a:buClrTx/>
              <a:buSzTx/>
              <a:buFontTx/>
              <a:buNone/>
            </a:pPr>
            <a:r>
              <a:rPr lang="en-US" altLang="zh-CN" sz="2400" dirty="0">
                <a:cs typeface="华文仿宋"/>
              </a:rPr>
              <a:t>		</a:t>
            </a:r>
            <a:r>
              <a:rPr lang="en-US" altLang="zh-CN" sz="2400" dirty="0">
                <a:solidFill>
                  <a:srgbClr val="FF0000"/>
                </a:solidFill>
                <a:latin typeface="Wingdings" panose="05000000000000000000" pitchFamily="2" charset="2"/>
                <a:cs typeface="华文仿宋"/>
              </a:rPr>
              <a:t></a:t>
            </a:r>
            <a:r>
              <a:rPr lang="en-US" altLang="zh-CN" sz="2400" dirty="0">
                <a:solidFill>
                  <a:srgbClr val="000000"/>
                </a:solidFill>
                <a:latin typeface="Tahoma" panose="020B0604030504040204" pitchFamily="34" charset="0"/>
                <a:cs typeface="华文仿宋"/>
              </a:rPr>
              <a:t>Los</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diseñadores</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de</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memoria</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lo</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usaron</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para</a:t>
            </a:r>
          </a:p>
          <a:p>
            <a:pPr eaLnBrk="1" hangingPunct="1">
              <a:lnSpc>
                <a:spcPts val="3300"/>
              </a:lnSpc>
              <a:spcBef>
                <a:spcPct val="0"/>
              </a:spcBef>
              <a:buClrTx/>
              <a:buSzTx/>
              <a:buFontTx/>
              <a:buNone/>
            </a:pPr>
            <a:r>
              <a:rPr lang="en-US" altLang="zh-CN" sz="2400" dirty="0">
                <a:cs typeface="华文仿宋"/>
              </a:rPr>
              <a:t>				</a:t>
            </a:r>
            <a:r>
              <a:rPr lang="en-US" altLang="zh-CN" sz="2400" dirty="0" err="1">
                <a:solidFill>
                  <a:srgbClr val="000000"/>
                </a:solidFill>
                <a:latin typeface="Tahoma" panose="020B0604030504040204" pitchFamily="34" charset="0"/>
                <a:cs typeface="华文仿宋"/>
              </a:rPr>
              <a:t>aumentar</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la</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capacidad</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del</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chip</a:t>
            </a:r>
            <a:r>
              <a:rPr lang="en-US" altLang="zh-CN" sz="2400" dirty="0">
                <a:latin typeface="Times New Roman" panose="02020603050405020304" pitchFamily="18" charset="0"/>
                <a:cs typeface="华文仿宋"/>
              </a:rPr>
              <a:t> </a:t>
            </a:r>
            <a:r>
              <a:rPr lang="en-US" altLang="zh-CN" sz="2400" dirty="0">
                <a:solidFill>
                  <a:srgbClr val="000000"/>
                </a:solidFill>
                <a:latin typeface="Tahoma" panose="020B0604030504040204" pitchFamily="34" charset="0"/>
                <a:cs typeface="华文仿宋"/>
              </a:rPr>
              <a:t>(</a:t>
            </a:r>
            <a:r>
              <a:rPr lang="en-US" altLang="zh-CN" sz="2400" dirty="0" err="1">
                <a:solidFill>
                  <a:srgbClr val="000000"/>
                </a:solidFill>
                <a:latin typeface="Tahoma" panose="020B0604030504040204" pitchFamily="34" charset="0"/>
                <a:cs typeface="华文仿宋"/>
              </a:rPr>
              <a:t>más</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memoria</a:t>
            </a:r>
            <a:r>
              <a:rPr lang="en-US" altLang="zh-CN" sz="2400" dirty="0">
                <a:solidFill>
                  <a:srgbClr val="000000"/>
                </a:solidFill>
                <a:latin typeface="Tahoma" panose="020B0604030504040204" pitchFamily="34" charset="0"/>
                <a:cs typeface="华文仿宋"/>
              </a:rPr>
              <a:t>,</a:t>
            </a:r>
          </a:p>
          <a:p>
            <a:pPr eaLnBrk="1" hangingPunct="1">
              <a:lnSpc>
                <a:spcPts val="3300"/>
              </a:lnSpc>
              <a:spcBef>
                <a:spcPct val="0"/>
              </a:spcBef>
              <a:buClrTx/>
              <a:buSzTx/>
              <a:buFontTx/>
              <a:buNone/>
            </a:pPr>
            <a:r>
              <a:rPr lang="en-US" altLang="zh-CN" sz="2400" dirty="0">
                <a:cs typeface="华文仿宋"/>
              </a:rPr>
              <a:t>				</a:t>
            </a:r>
            <a:r>
              <a:rPr lang="en-US" altLang="zh-CN" sz="2400" dirty="0" err="1">
                <a:solidFill>
                  <a:srgbClr val="000000"/>
                </a:solidFill>
                <a:latin typeface="Tahoma" panose="020B0604030504040204" pitchFamily="34" charset="0"/>
                <a:cs typeface="华文仿宋"/>
              </a:rPr>
              <a:t>más</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grandes</a:t>
            </a:r>
            <a:r>
              <a:rPr lang="en-US" altLang="zh-CN" sz="2400" dirty="0">
                <a:latin typeface="Times New Roman" panose="02020603050405020304" pitchFamily="18" charset="0"/>
                <a:cs typeface="华文仿宋"/>
              </a:rPr>
              <a:t> </a:t>
            </a:r>
            <a:r>
              <a:rPr lang="en-US" altLang="zh-CN" sz="2400" dirty="0" err="1">
                <a:solidFill>
                  <a:srgbClr val="000000"/>
                </a:solidFill>
                <a:latin typeface="Tahoma" panose="020B0604030504040204" pitchFamily="34" charset="0"/>
                <a:cs typeface="华文仿宋"/>
              </a:rPr>
              <a:t>decodificadores</a:t>
            </a:r>
            <a:r>
              <a:rPr lang="en-US" altLang="zh-CN" sz="2400" dirty="0">
                <a:solidFill>
                  <a:srgbClr val="000000"/>
                </a:solidFill>
                <a:latin typeface="Tahoma" panose="020B0604030504040204" pitchFamily="34" charset="0"/>
                <a:cs typeface="华文仿宋"/>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1"/>
          <p:cNvSpPr txBox="1">
            <a:spLocks noChangeArrowheads="1"/>
          </p:cNvSpPr>
          <p:nvPr/>
        </p:nvSpPr>
        <p:spPr bwMode="auto">
          <a:xfrm>
            <a:off x="539750" y="339725"/>
            <a:ext cx="8266113"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ts val="700"/>
              </a:spcBef>
              <a:buClr>
                <a:schemeClr val="accent2"/>
              </a:buClr>
              <a:buSzPct val="60000"/>
              <a:buFont typeface="Wingdings" panose="05000000000000000000" pitchFamily="2" charset="2"/>
              <a:buChar char=""/>
              <a:tabLst>
                <a:tab pos="342900" algn="l"/>
                <a:tab pos="3810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3810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3810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3810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3810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3810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3810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3810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3810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a:solidFill>
                  <a:srgbClr val="333399"/>
                </a:solidFill>
                <a:latin typeface="Tahoma" panose="020B0604030504040204" pitchFamily="34" charset="0"/>
                <a:cs typeface="Tahoma" panose="020B0604030504040204" pitchFamily="34" charset="0"/>
              </a:rPr>
              <a:t>Memoria</a:t>
            </a:r>
            <a:r>
              <a:rPr lang="en-US" altLang="zh-CN" sz="4400" dirty="0">
                <a:latin typeface="Times New Roman" panose="02020603050405020304" pitchFamily="18" charset="0"/>
                <a:cs typeface="Times New Roman" panose="02020603050405020304" pitchFamily="18" charset="0"/>
              </a:rPr>
              <a:t> </a:t>
            </a:r>
            <a:r>
              <a:rPr lang="en-US" altLang="zh-CN" sz="4400" dirty="0" err="1">
                <a:solidFill>
                  <a:srgbClr val="333399"/>
                </a:solidFill>
                <a:latin typeface="Tahoma" panose="020B0604030504040204" pitchFamily="34" charset="0"/>
                <a:cs typeface="Tahoma" panose="020B0604030504040204" pitchFamily="34" charset="0"/>
              </a:rPr>
              <a:t>Caché</a:t>
            </a:r>
            <a:r>
              <a:rPr lang="en-US" altLang="zh-CN" sz="4400" dirty="0">
                <a:latin typeface="Times New Roman" panose="02020603050405020304" pitchFamily="18" charset="0"/>
                <a:cs typeface="Times New Roman" panose="02020603050405020304" pitchFamily="18" charset="0"/>
              </a:rPr>
              <a:t> </a:t>
            </a:r>
            <a:r>
              <a:rPr lang="en-US" altLang="zh-CN" sz="4400" dirty="0">
                <a:solidFill>
                  <a:srgbClr val="333399"/>
                </a:solidFill>
                <a:latin typeface="Tahoma" panose="020B0604030504040204" pitchFamily="34" charset="0"/>
                <a:cs typeface="Tahoma" panose="020B0604030504040204" pitchFamily="34" charset="0"/>
              </a:rPr>
              <a:t>(2)</a:t>
            </a: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3900"/>
              </a:lnSpc>
              <a:spcBef>
                <a:spcPct val="0"/>
              </a:spcBef>
              <a:buClrTx/>
              <a:buSzTx/>
              <a:buFontTx/>
              <a:buNone/>
            </a:pPr>
            <a:r>
              <a:rPr lang="en-US" altLang="zh-CN" sz="3200" dirty="0">
                <a:latin typeface="Wingdings" panose="05000000000000000000" pitchFamily="2" charset="2"/>
                <a:cs typeface="Times New Roman" panose="02020603050405020304" pitchFamily="18" charset="0"/>
              </a:rPr>
              <a:t></a:t>
            </a:r>
            <a:r>
              <a:rPr lang="en-US" altLang="zh-CN" sz="3200" dirty="0" err="1">
                <a:latin typeface="Tahoma" panose="020B0604030504040204" pitchFamily="34" charset="0"/>
                <a:cs typeface="Tahoma" panose="020B0604030504040204" pitchFamily="34" charset="0"/>
              </a:rPr>
              <a:t>Esta</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diferencia</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implica</a:t>
            </a:r>
            <a:r>
              <a:rPr lang="en-US" altLang="zh-CN" sz="3200" dirty="0">
                <a:latin typeface="Tahoma" panose="020B0604030504040204" pitchFamily="34" charset="0"/>
                <a:cs typeface="Tahoma" panose="020B0604030504040204" pitchFamily="34" charset="0"/>
              </a:rPr>
              <a:t>:</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después</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ahoma" panose="020B0604030504040204" pitchFamily="34" charset="0"/>
                <a:cs typeface="Tahoma" panose="020B0604030504040204" pitchFamily="34" charset="0"/>
              </a:rPr>
              <a:t>que</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ahoma" panose="020B0604030504040204" pitchFamily="34" charset="0"/>
                <a:cs typeface="Tahoma" panose="020B0604030504040204" pitchFamily="34" charset="0"/>
              </a:rPr>
              <a:t>la</a:t>
            </a:r>
          </a:p>
          <a:p>
            <a:pPr eaLnBrk="1" hangingPunct="1">
              <a:lnSpc>
                <a:spcPts val="3800"/>
              </a:lnSpc>
              <a:spcBef>
                <a:spcPct val="0"/>
              </a:spcBef>
              <a:buClrTx/>
              <a:buSzTx/>
              <a:buFontTx/>
              <a:buNone/>
            </a:pPr>
            <a:r>
              <a:rPr lang="en-US" altLang="zh-CN" sz="1800" dirty="0">
                <a:cs typeface="Tahoma" panose="020B0604030504040204" pitchFamily="34" charset="0"/>
              </a:rPr>
              <a:t>	</a:t>
            </a:r>
            <a:r>
              <a:rPr lang="en-US" altLang="zh-CN" sz="3200" dirty="0">
                <a:latin typeface="Tahoma" panose="020B0604030504040204" pitchFamily="34" charset="0"/>
                <a:cs typeface="Tahoma" panose="020B0604030504040204" pitchFamily="34" charset="0"/>
              </a:rPr>
              <a:t>CPU</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ahoma" panose="020B0604030504040204" pitchFamily="34" charset="0"/>
                <a:cs typeface="Tahoma" panose="020B0604030504040204" pitchFamily="34" charset="0"/>
              </a:rPr>
              <a:t>„</a:t>
            </a:r>
            <a:r>
              <a:rPr lang="en-US" altLang="zh-CN" sz="3200" dirty="0" err="1">
                <a:latin typeface="Tahoma" panose="020B0604030504040204" pitchFamily="34" charset="0"/>
                <a:cs typeface="Tahoma" panose="020B0604030504040204" pitchFamily="34" charset="0"/>
              </a:rPr>
              <a:t>emite</a:t>
            </a:r>
            <a:r>
              <a:rPr lang="en-US" altLang="zh-CN" sz="3200" dirty="0">
                <a:latin typeface="Tahoma" panose="020B0604030504040204" pitchFamily="34" charset="0"/>
                <a:cs typeface="Tahoma" panose="020B0604030504040204" pitchFamily="34" charset="0"/>
              </a:rPr>
              <a:t>‟</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una</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solicitud</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de</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lectura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la</a:t>
            </a:r>
          </a:p>
          <a:p>
            <a:pPr eaLnBrk="1" hangingPunct="1">
              <a:lnSpc>
                <a:spcPts val="3800"/>
              </a:lnSpc>
              <a:spcBef>
                <a:spcPct val="0"/>
              </a:spcBef>
              <a:buClrTx/>
              <a:buSzTx/>
              <a:buFontTx/>
              <a:buNone/>
            </a:pPr>
            <a:r>
              <a:rPr lang="en-US" altLang="zh-CN" sz="1800" dirty="0">
                <a:cs typeface="华文仿宋"/>
              </a:rPr>
              <a:t>	</a:t>
            </a:r>
            <a:r>
              <a:rPr lang="en-US" altLang="zh-CN" sz="3200" dirty="0" err="1">
                <a:latin typeface="Tahoma" panose="020B0604030504040204" pitchFamily="34" charset="0"/>
                <a:cs typeface="华文仿宋"/>
              </a:rPr>
              <a:t>memoria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(bus</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de</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direcciones</a:t>
            </a:r>
            <a:r>
              <a:rPr lang="en-US" altLang="zh-CN" sz="3200" dirty="0">
                <a:latin typeface="Tahoma" panose="020B0604030504040204" pitchFamily="34" charset="0"/>
                <a:cs typeface="华文仿宋"/>
              </a:rPr>
              <a:t>,</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bus</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de</a:t>
            </a:r>
          </a:p>
          <a:p>
            <a:pPr eaLnBrk="1" hangingPunct="1">
              <a:lnSpc>
                <a:spcPts val="3800"/>
              </a:lnSpc>
              <a:spcBef>
                <a:spcPct val="0"/>
              </a:spcBef>
              <a:buClrTx/>
              <a:buSzTx/>
              <a:buFontTx/>
              <a:buNone/>
            </a:pPr>
            <a:r>
              <a:rPr lang="en-US" altLang="zh-CN" sz="1800" dirty="0">
                <a:cs typeface="华文仿宋"/>
              </a:rPr>
              <a:t>	</a:t>
            </a:r>
            <a:r>
              <a:rPr lang="en-US" altLang="zh-CN" sz="3200" dirty="0">
                <a:latin typeface="Tahoma" panose="020B0604030504040204" pitchFamily="34" charset="0"/>
                <a:cs typeface="华文仿宋"/>
              </a:rPr>
              <a:t>control)</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pasan</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muchos</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ciclos</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de</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reloj</a:t>
            </a:r>
            <a:endParaRPr lang="en-US" altLang="zh-CN" sz="3200" dirty="0">
              <a:latin typeface="Tahoma" panose="020B0604030504040204" pitchFamily="34" charset="0"/>
              <a:cs typeface="华文仿宋"/>
            </a:endParaRPr>
          </a:p>
          <a:p>
            <a:pPr eaLnBrk="1" hangingPunct="1">
              <a:lnSpc>
                <a:spcPts val="3800"/>
              </a:lnSpc>
              <a:spcBef>
                <a:spcPct val="0"/>
              </a:spcBef>
              <a:buClrTx/>
              <a:buSzTx/>
              <a:buFontTx/>
              <a:buNone/>
            </a:pPr>
            <a:r>
              <a:rPr lang="en-US" altLang="zh-CN" sz="1800" dirty="0">
                <a:cs typeface="华文仿宋"/>
              </a:rPr>
              <a:t>	</a:t>
            </a:r>
            <a:r>
              <a:rPr lang="en-US" altLang="zh-CN" sz="3200" dirty="0">
                <a:latin typeface="Tahoma" panose="020B0604030504040204" pitchFamily="34" charset="0"/>
                <a:cs typeface="华文仿宋"/>
              </a:rPr>
              <a:t>antes</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que</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reciba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la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palabra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que</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necesita</a:t>
            </a:r>
            <a:r>
              <a:rPr lang="en-US" altLang="zh-CN" sz="3200" dirty="0">
                <a:latin typeface="Tahoma" panose="020B0604030504040204" pitchFamily="34" charset="0"/>
                <a:cs typeface="华文仿宋"/>
              </a:rPr>
              <a:t>,</a:t>
            </a:r>
          </a:p>
          <a:p>
            <a:pPr eaLnBrk="1" hangingPunct="1">
              <a:lnSpc>
                <a:spcPts val="3800"/>
              </a:lnSpc>
              <a:spcBef>
                <a:spcPct val="0"/>
              </a:spcBef>
              <a:buClrTx/>
              <a:buSzTx/>
              <a:buFontTx/>
              <a:buNone/>
            </a:pPr>
            <a:r>
              <a:rPr lang="en-US" altLang="zh-CN" sz="1800" dirty="0">
                <a:cs typeface="华文仿宋"/>
              </a:rPr>
              <a:t>	</a:t>
            </a:r>
            <a:r>
              <a:rPr lang="en-US" altLang="zh-CN" sz="3200" dirty="0" err="1">
                <a:latin typeface="Tahoma" panose="020B0604030504040204" pitchFamily="34" charset="0"/>
                <a:cs typeface="华文仿宋"/>
              </a:rPr>
              <a:t>por</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el</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bus</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de</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datos</a:t>
            </a:r>
            <a:r>
              <a:rPr lang="en-US" altLang="zh-CN" sz="3200" dirty="0">
                <a:latin typeface="Tahoma" panose="020B0604030504040204" pitchFamily="34" charset="0"/>
                <a:cs typeface="华文仿宋"/>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p:cNvSpPr txBox="1">
            <a:spLocks noChangeArrowheads="1"/>
          </p:cNvSpPr>
          <p:nvPr/>
        </p:nvSpPr>
        <p:spPr bwMode="auto">
          <a:xfrm>
            <a:off x="323850" y="268288"/>
            <a:ext cx="8243888"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a:solidFill>
                  <a:srgbClr val="333399"/>
                </a:solidFill>
                <a:latin typeface="Tahoma" panose="020B0604030504040204" pitchFamily="34" charset="0"/>
                <a:cs typeface="Tahoma" panose="020B0604030504040204" pitchFamily="34" charset="0"/>
              </a:rPr>
              <a:t>Memoria</a:t>
            </a:r>
            <a:r>
              <a:rPr lang="en-US" altLang="zh-CN" sz="4400" dirty="0">
                <a:latin typeface="Times New Roman" panose="02020603050405020304" pitchFamily="18" charset="0"/>
                <a:cs typeface="Times New Roman" panose="02020603050405020304" pitchFamily="18" charset="0"/>
              </a:rPr>
              <a:t> </a:t>
            </a:r>
            <a:r>
              <a:rPr lang="en-US" altLang="zh-CN" sz="4400" dirty="0" err="1">
                <a:solidFill>
                  <a:srgbClr val="333399"/>
                </a:solidFill>
                <a:latin typeface="Tahoma" panose="020B0604030504040204" pitchFamily="34" charset="0"/>
                <a:cs typeface="Tahoma" panose="020B0604030504040204" pitchFamily="34" charset="0"/>
              </a:rPr>
              <a:t>Caché</a:t>
            </a:r>
            <a:r>
              <a:rPr lang="en-US" altLang="zh-CN" sz="4400" dirty="0">
                <a:latin typeface="Times New Roman" panose="02020603050405020304" pitchFamily="18" charset="0"/>
                <a:cs typeface="Times New Roman" panose="02020603050405020304" pitchFamily="18" charset="0"/>
              </a:rPr>
              <a:t> </a:t>
            </a:r>
            <a:r>
              <a:rPr lang="en-US" altLang="zh-CN" sz="4400" dirty="0">
                <a:solidFill>
                  <a:srgbClr val="333399"/>
                </a:solidFill>
                <a:latin typeface="Tahoma" panose="020B0604030504040204" pitchFamily="34" charset="0"/>
                <a:cs typeface="Tahoma" panose="020B0604030504040204" pitchFamily="34" charset="0"/>
              </a:rPr>
              <a:t>(3)</a:t>
            </a: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1000"/>
              </a:lnSpc>
              <a:spcBef>
                <a:spcPct val="0"/>
              </a:spcBef>
              <a:buClrTx/>
              <a:buSzTx/>
              <a:buFontTx/>
              <a:buNone/>
            </a:pPr>
            <a:endParaRPr lang="en-US" altLang="zh-CN" sz="1800" dirty="0">
              <a:cs typeface="Tahoma" panose="020B0604030504040204" pitchFamily="34" charset="0"/>
            </a:endParaRPr>
          </a:p>
          <a:p>
            <a:pPr eaLnBrk="1" hangingPunct="1">
              <a:lnSpc>
                <a:spcPts val="3800"/>
              </a:lnSpc>
              <a:spcBef>
                <a:spcPct val="0"/>
              </a:spcBef>
              <a:buClrTx/>
              <a:buSzTx/>
              <a:buFontTx/>
              <a:buNone/>
            </a:pPr>
            <a:r>
              <a:rPr lang="en-US" altLang="zh-CN" sz="3200" dirty="0">
                <a:solidFill>
                  <a:srgbClr val="FF0000"/>
                </a:solidFill>
                <a:latin typeface="Wingdings" panose="05000000000000000000" pitchFamily="2" charset="2"/>
                <a:cs typeface="Times New Roman" panose="02020603050405020304" pitchFamily="18" charset="0"/>
              </a:rPr>
              <a:t></a:t>
            </a:r>
            <a:r>
              <a:rPr lang="en-US" altLang="zh-CN" sz="3200" dirty="0" err="1">
                <a:latin typeface="Tahoma" panose="020B0604030504040204" pitchFamily="34" charset="0"/>
                <a:cs typeface="Tahoma" panose="020B0604030504040204" pitchFamily="34" charset="0"/>
              </a:rPr>
              <a:t>En</a:t>
            </a:r>
            <a:r>
              <a:rPr lang="en-US" altLang="zh-CN" sz="3200" dirty="0">
                <a:latin typeface="Times New Roman" panose="02020603050405020304" pitchFamily="18" charset="0"/>
                <a:cs typeface="Wingdings" panose="05000000000000000000" pitchFamily="2" charset="2"/>
              </a:rPr>
              <a:t> </a:t>
            </a:r>
            <a:r>
              <a:rPr lang="en-US" altLang="zh-CN" sz="3200" dirty="0" err="1">
                <a:latin typeface="Tahoma" panose="020B0604030504040204" pitchFamily="34" charset="0"/>
                <a:cs typeface="Tahoma" panose="020B0604030504040204" pitchFamily="34" charset="0"/>
              </a:rPr>
              <a:t>todos</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los</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ciclos</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ahoma" panose="020B0604030504040204" pitchFamily="34" charset="0"/>
                <a:cs typeface="Tahoma" panose="020B0604030504040204" pitchFamily="34" charset="0"/>
              </a:rPr>
              <a:t>de</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ahoma" panose="020B0604030504040204" pitchFamily="34" charset="0"/>
                <a:cs typeface="Tahoma" panose="020B0604030504040204" pitchFamily="34" charset="0"/>
              </a:rPr>
              <a:t>instrucción</a:t>
            </a:r>
            <a:r>
              <a:rPr lang="en-US" altLang="zh-CN" sz="3200" dirty="0">
                <a:latin typeface="Tahoma" panose="020B0604030504040204" pitchFamily="34" charset="0"/>
                <a:cs typeface="Tahoma" panose="020B0604030504040204" pitchFamily="34" charset="0"/>
              </a:rPr>
              <a:t>,</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la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CPU</a:t>
            </a:r>
          </a:p>
          <a:p>
            <a:pPr eaLnBrk="1" hangingPunct="1">
              <a:lnSpc>
                <a:spcPts val="3800"/>
              </a:lnSpc>
              <a:spcBef>
                <a:spcPct val="0"/>
              </a:spcBef>
              <a:buClrTx/>
              <a:buSzTx/>
              <a:buFontTx/>
              <a:buNone/>
            </a:pPr>
            <a:r>
              <a:rPr lang="en-US" altLang="zh-CN" sz="1800" dirty="0">
                <a:cs typeface="华文仿宋"/>
              </a:rPr>
              <a:t>	</a:t>
            </a:r>
            <a:r>
              <a:rPr lang="en-US" altLang="zh-CN" sz="3200" dirty="0">
                <a:latin typeface="Tahoma" panose="020B0604030504040204" pitchFamily="34" charset="0"/>
                <a:cs typeface="华文仿宋"/>
              </a:rPr>
              <a:t>accede</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memoria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al</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menos</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una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vez</a:t>
            </a:r>
            <a:r>
              <a:rPr lang="en-US" altLang="zh-CN" sz="3200" dirty="0">
                <a:latin typeface="Tahoma" panose="020B0604030504040204" pitchFamily="34" charset="0"/>
                <a:cs typeface="华文仿宋"/>
              </a:rPr>
              <a:t>,</a:t>
            </a:r>
          </a:p>
          <a:p>
            <a:pPr eaLnBrk="1" hangingPunct="1">
              <a:lnSpc>
                <a:spcPts val="3800"/>
              </a:lnSpc>
              <a:spcBef>
                <a:spcPct val="0"/>
              </a:spcBef>
              <a:buClrTx/>
              <a:buSzTx/>
              <a:buFontTx/>
              <a:buNone/>
            </a:pPr>
            <a:r>
              <a:rPr lang="en-US" altLang="zh-CN" sz="1800" dirty="0">
                <a:cs typeface="华文仿宋"/>
              </a:rPr>
              <a:t>	</a:t>
            </a:r>
            <a:r>
              <a:rPr lang="en-US" altLang="zh-CN" sz="3200" dirty="0">
                <a:latin typeface="Tahoma" panose="020B0604030504040204" pitchFamily="34" charset="0"/>
                <a:cs typeface="华文仿宋"/>
              </a:rPr>
              <a:t>para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buscar</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la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instrucción</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y</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muchas</a:t>
            </a:r>
            <a:endParaRPr lang="en-US" altLang="zh-CN" sz="3200" dirty="0">
              <a:latin typeface="Tahoma" panose="020B0604030504040204" pitchFamily="34" charset="0"/>
              <a:cs typeface="华文仿宋"/>
            </a:endParaRPr>
          </a:p>
          <a:p>
            <a:pPr eaLnBrk="1" hangingPunct="1">
              <a:lnSpc>
                <a:spcPts val="3800"/>
              </a:lnSpc>
              <a:spcBef>
                <a:spcPct val="0"/>
              </a:spcBef>
              <a:buClrTx/>
              <a:buSzTx/>
              <a:buFontTx/>
              <a:buNone/>
            </a:pPr>
            <a:r>
              <a:rPr lang="en-US" altLang="zh-CN" sz="1800" dirty="0">
                <a:cs typeface="华文仿宋"/>
              </a:rPr>
              <a:t>	</a:t>
            </a:r>
            <a:r>
              <a:rPr lang="en-US" altLang="zh-CN" sz="3200" dirty="0" err="1">
                <a:latin typeface="Tahoma" panose="020B0604030504040204" pitchFamily="34" charset="0"/>
                <a:cs typeface="华文仿宋"/>
              </a:rPr>
              <a:t>veces</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accede</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buscar</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operandos</a:t>
            </a:r>
            <a:r>
              <a:rPr lang="en-US" altLang="zh-CN" sz="3200" dirty="0">
                <a:latin typeface="Tahoma" panose="020B0604030504040204" pitchFamily="34" charset="0"/>
                <a:cs typeface="华文仿宋"/>
              </a:rPr>
              <a:t>.</a:t>
            </a:r>
          </a:p>
          <a:p>
            <a:pPr eaLnBrk="1" hangingPunct="1">
              <a:lnSpc>
                <a:spcPts val="4600"/>
              </a:lnSpc>
              <a:spcBef>
                <a:spcPct val="0"/>
              </a:spcBef>
              <a:buClrTx/>
              <a:buSzTx/>
              <a:buFontTx/>
              <a:buNone/>
            </a:pPr>
            <a:r>
              <a:rPr lang="en-US" altLang="zh-CN" sz="3200" dirty="0">
                <a:latin typeface="Wingdings" panose="05000000000000000000" pitchFamily="2" charset="2"/>
                <a:cs typeface="华文仿宋"/>
              </a:rPr>
              <a:t></a:t>
            </a:r>
            <a:r>
              <a:rPr lang="en-US" altLang="zh-CN" sz="3200" dirty="0">
                <a:latin typeface="Tahoma" panose="020B0604030504040204" pitchFamily="34" charset="0"/>
                <a:cs typeface="华文仿宋"/>
              </a:rPr>
              <a:t>La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velocidad</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la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cual</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la</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CPU</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ejecuta</a:t>
            </a:r>
            <a:endParaRPr lang="en-US" altLang="zh-CN" sz="3200" dirty="0">
              <a:latin typeface="Tahoma" panose="020B0604030504040204" pitchFamily="34" charset="0"/>
              <a:cs typeface="华文仿宋"/>
            </a:endParaRPr>
          </a:p>
          <a:p>
            <a:pPr eaLnBrk="1" hangingPunct="1">
              <a:lnSpc>
                <a:spcPts val="3800"/>
              </a:lnSpc>
              <a:spcBef>
                <a:spcPct val="0"/>
              </a:spcBef>
              <a:buClrTx/>
              <a:buSzTx/>
              <a:buFontTx/>
              <a:buNone/>
            </a:pPr>
            <a:r>
              <a:rPr lang="en-US" altLang="zh-CN" sz="1800" dirty="0">
                <a:cs typeface="华文仿宋"/>
              </a:rPr>
              <a:t>	</a:t>
            </a:r>
            <a:r>
              <a:rPr lang="en-US" altLang="zh-CN" sz="3200" dirty="0" err="1">
                <a:latin typeface="Tahoma" panose="020B0604030504040204" pitchFamily="34" charset="0"/>
                <a:cs typeface="华文仿宋"/>
              </a:rPr>
              <a:t>instrucciones</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está</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limitada</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por</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el</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tiempo</a:t>
            </a:r>
            <a:endParaRPr lang="en-US" altLang="zh-CN" sz="3200" dirty="0">
              <a:latin typeface="Tahoma" panose="020B0604030504040204" pitchFamily="34" charset="0"/>
              <a:cs typeface="华文仿宋"/>
            </a:endParaRPr>
          </a:p>
          <a:p>
            <a:pPr eaLnBrk="1" hangingPunct="1">
              <a:lnSpc>
                <a:spcPts val="3800"/>
              </a:lnSpc>
              <a:spcBef>
                <a:spcPct val="0"/>
              </a:spcBef>
              <a:buClrTx/>
              <a:buSzTx/>
              <a:buFontTx/>
              <a:buNone/>
            </a:pPr>
            <a:r>
              <a:rPr lang="en-US" altLang="zh-CN" sz="1800" dirty="0">
                <a:cs typeface="华文仿宋"/>
              </a:rPr>
              <a:t>	</a:t>
            </a:r>
            <a:r>
              <a:rPr lang="en-US" altLang="zh-CN" sz="3200" dirty="0">
                <a:latin typeface="Tahoma" panose="020B0604030504040204" pitchFamily="34" charset="0"/>
                <a:cs typeface="华文仿宋"/>
              </a:rPr>
              <a:t>del</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ciclo</a:t>
            </a:r>
            <a:r>
              <a:rPr lang="en-US" altLang="zh-CN" sz="3200" dirty="0">
                <a:latin typeface="Times New Roman" panose="02020603050405020304" pitchFamily="18" charset="0"/>
                <a:cs typeface="华文仿宋"/>
              </a:rPr>
              <a:t> </a:t>
            </a:r>
            <a:r>
              <a:rPr lang="en-US" altLang="zh-CN" sz="3200" dirty="0">
                <a:latin typeface="Tahoma" panose="020B0604030504040204" pitchFamily="34" charset="0"/>
                <a:cs typeface="华文仿宋"/>
              </a:rPr>
              <a:t>de</a:t>
            </a:r>
            <a:r>
              <a:rPr lang="en-US" altLang="zh-CN" sz="3200" dirty="0">
                <a:latin typeface="Times New Roman" panose="02020603050405020304" pitchFamily="18" charset="0"/>
                <a:cs typeface="华文仿宋"/>
              </a:rPr>
              <a:t> </a:t>
            </a:r>
            <a:r>
              <a:rPr lang="en-US" altLang="zh-CN" sz="3200" dirty="0" err="1">
                <a:latin typeface="Tahoma" panose="020B0604030504040204" pitchFamily="34" charset="0"/>
                <a:cs typeface="华文仿宋"/>
              </a:rPr>
              <a:t>memoria</a:t>
            </a:r>
            <a:r>
              <a:rPr lang="en-US" altLang="zh-CN" sz="3200" dirty="0">
                <a:latin typeface="Tahoma" panose="020B0604030504040204" pitchFamily="34" charset="0"/>
                <a:cs typeface="华文仿宋"/>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1"/>
          <p:cNvSpPr txBox="1">
            <a:spLocks noChangeArrowheads="1"/>
          </p:cNvSpPr>
          <p:nvPr/>
        </p:nvSpPr>
        <p:spPr bwMode="auto">
          <a:xfrm>
            <a:off x="107950" y="409575"/>
            <a:ext cx="8820150" cy="452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a:solidFill>
                  <a:srgbClr val="333399"/>
                </a:solidFill>
                <a:latin typeface="Tahoma" panose="020B0604030504040204" pitchFamily="34" charset="0"/>
                <a:cs typeface="Tahoma" panose="020B0604030504040204" pitchFamily="34" charset="0"/>
              </a:rPr>
              <a:t>Memoria</a:t>
            </a:r>
            <a:r>
              <a:rPr lang="en-US" altLang="zh-CN" sz="4400" dirty="0">
                <a:latin typeface="Times New Roman" panose="02020603050405020304" pitchFamily="18" charset="0"/>
                <a:cs typeface="Times New Roman" panose="02020603050405020304" pitchFamily="18" charset="0"/>
              </a:rPr>
              <a:t> </a:t>
            </a:r>
            <a:r>
              <a:rPr lang="en-US" altLang="zh-CN" sz="4400" dirty="0" err="1">
                <a:solidFill>
                  <a:srgbClr val="333399"/>
                </a:solidFill>
                <a:latin typeface="Tahoma" panose="020B0604030504040204" pitchFamily="34" charset="0"/>
                <a:cs typeface="Tahoma" panose="020B0604030504040204" pitchFamily="34" charset="0"/>
              </a:rPr>
              <a:t>Caché</a:t>
            </a:r>
            <a:r>
              <a:rPr lang="en-US" altLang="zh-CN" sz="4400" dirty="0">
                <a:latin typeface="Times New Roman" panose="02020603050405020304" pitchFamily="18" charset="0"/>
                <a:cs typeface="Times New Roman" panose="02020603050405020304" pitchFamily="18" charset="0"/>
              </a:rPr>
              <a:t> </a:t>
            </a:r>
            <a:r>
              <a:rPr lang="en-US" altLang="zh-CN" sz="4400" dirty="0">
                <a:solidFill>
                  <a:srgbClr val="333399"/>
                </a:solidFill>
                <a:latin typeface="Tahoma" panose="020B0604030504040204" pitchFamily="34" charset="0"/>
                <a:cs typeface="Tahoma" panose="020B0604030504040204" pitchFamily="34" charset="0"/>
              </a:rPr>
              <a:t>(4)</a:t>
            </a: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lnSpc>
                <a:spcPts val="3800"/>
              </a:lnSpc>
              <a:spcBef>
                <a:spcPct val="0"/>
              </a:spcBef>
              <a:buClrTx/>
              <a:buSzTx/>
              <a:buFontTx/>
              <a:buNone/>
            </a:pPr>
            <a:r>
              <a:rPr lang="en-US" altLang="zh-CN" sz="3200" dirty="0">
                <a:latin typeface="Wingdings" panose="05000000000000000000" pitchFamily="2" charset="2"/>
                <a:cs typeface="华文仿宋"/>
              </a:rPr>
              <a:t></a:t>
            </a:r>
            <a:r>
              <a:rPr lang="es-AR" altLang="zh-CN" sz="3200" dirty="0">
                <a:latin typeface="Tahoma" panose="020B0604030504040204" pitchFamily="34" charset="0"/>
                <a:cs typeface="华文仿宋"/>
              </a:rPr>
              <a:t>El problema no es tecnológico sino económico.</a:t>
            </a:r>
          </a:p>
          <a:p>
            <a:pPr eaLnBrk="1" hangingPunct="1">
              <a:lnSpc>
                <a:spcPts val="3800"/>
              </a:lnSpc>
              <a:spcBef>
                <a:spcPct val="0"/>
              </a:spcBef>
              <a:buClrTx/>
              <a:buSzTx/>
              <a:buFontTx/>
              <a:buNone/>
            </a:pPr>
            <a:endParaRPr lang="es-AR" altLang="zh-CN" sz="3200" dirty="0">
              <a:latin typeface="Tahoma" panose="020B0604030504040204" pitchFamily="34" charset="0"/>
              <a:cs typeface="华文仿宋"/>
            </a:endParaRPr>
          </a:p>
          <a:p>
            <a:pPr eaLnBrk="1" hangingPunct="1">
              <a:lnSpc>
                <a:spcPts val="3800"/>
              </a:lnSpc>
              <a:spcBef>
                <a:spcPct val="0"/>
              </a:spcBef>
              <a:buClrTx/>
              <a:buSzTx/>
              <a:buFontTx/>
              <a:buNone/>
            </a:pPr>
            <a:r>
              <a:rPr lang="es-AR" altLang="zh-CN" sz="3200" dirty="0">
                <a:latin typeface="Tahoma" panose="020B0604030504040204" pitchFamily="34" charset="0"/>
                <a:cs typeface="华文仿宋"/>
              </a:rPr>
              <a:t>Se pueden construir memorias tan</a:t>
            </a:r>
          </a:p>
          <a:p>
            <a:pPr eaLnBrk="1" hangingPunct="1">
              <a:lnSpc>
                <a:spcPts val="3800"/>
              </a:lnSpc>
              <a:spcBef>
                <a:spcPct val="0"/>
              </a:spcBef>
              <a:buClrTx/>
              <a:buSzTx/>
              <a:buFontTx/>
              <a:buNone/>
            </a:pPr>
            <a:r>
              <a:rPr lang="es-AR" altLang="zh-CN" sz="3200" dirty="0">
                <a:latin typeface="Tahoma" panose="020B0604030504040204" pitchFamily="34" charset="0"/>
                <a:cs typeface="华文仿宋"/>
              </a:rPr>
              <a:t>rápidas como la CPU, pero para obtener la</a:t>
            </a:r>
          </a:p>
          <a:p>
            <a:pPr eaLnBrk="1" hangingPunct="1">
              <a:lnSpc>
                <a:spcPts val="3800"/>
              </a:lnSpc>
              <a:spcBef>
                <a:spcPct val="0"/>
              </a:spcBef>
              <a:buClrTx/>
              <a:buSzTx/>
              <a:buFontTx/>
              <a:buNone/>
            </a:pPr>
            <a:r>
              <a:rPr lang="es-AR" altLang="zh-CN" sz="3200" dirty="0">
                <a:latin typeface="Tahoma" panose="020B0604030504040204" pitchFamily="34" charset="0"/>
                <a:cs typeface="华文仿宋"/>
              </a:rPr>
              <a:t>máxima velocidad tiene que estar dentro</a:t>
            </a:r>
          </a:p>
          <a:p>
            <a:pPr eaLnBrk="1" hangingPunct="1">
              <a:lnSpc>
                <a:spcPts val="3800"/>
              </a:lnSpc>
              <a:spcBef>
                <a:spcPct val="0"/>
              </a:spcBef>
              <a:buClrTx/>
              <a:buSzTx/>
              <a:buFontTx/>
              <a:buNone/>
            </a:pPr>
            <a:r>
              <a:rPr lang="es-AR" altLang="zh-CN" sz="3200" dirty="0">
                <a:latin typeface="Tahoma" panose="020B0604030504040204" pitchFamily="34" charset="0"/>
                <a:cs typeface="华文仿宋"/>
              </a:rPr>
              <a:t>del chip de la CPU llegar a la memoria por el bus del sistema es “lento‟</a:t>
            </a:r>
            <a:r>
              <a:rPr lang="en-US" altLang="zh-CN" sz="3200" dirty="0">
                <a:latin typeface="Tahoma" panose="020B0604030504040204" pitchFamily="34" charset="0"/>
                <a:cs typeface="华文仿宋"/>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p:cNvSpPr txBox="1">
            <a:spLocks noChangeArrowheads="1"/>
          </p:cNvSpPr>
          <p:nvPr/>
        </p:nvSpPr>
        <p:spPr bwMode="auto">
          <a:xfrm>
            <a:off x="107950" y="409575"/>
            <a:ext cx="8820150"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a:solidFill>
                  <a:srgbClr val="333399"/>
                </a:solidFill>
                <a:latin typeface="Tahoma" panose="020B0604030504040204" pitchFamily="34" charset="0"/>
                <a:cs typeface="Tahoma" panose="020B0604030504040204" pitchFamily="34" charset="0"/>
              </a:rPr>
              <a:t>Memoria</a:t>
            </a:r>
            <a:r>
              <a:rPr lang="en-US" altLang="zh-CN" sz="4400" dirty="0">
                <a:latin typeface="Times New Roman" panose="02020603050405020304" pitchFamily="18" charset="0"/>
                <a:cs typeface="Times New Roman" panose="02020603050405020304" pitchFamily="18" charset="0"/>
              </a:rPr>
              <a:t> </a:t>
            </a:r>
            <a:r>
              <a:rPr lang="en-US" altLang="zh-CN" sz="4400" dirty="0" err="1">
                <a:solidFill>
                  <a:srgbClr val="333399"/>
                </a:solidFill>
                <a:latin typeface="Tahoma" panose="020B0604030504040204" pitchFamily="34" charset="0"/>
                <a:cs typeface="Tahoma" panose="020B0604030504040204" pitchFamily="34" charset="0"/>
              </a:rPr>
              <a:t>Caché</a:t>
            </a:r>
            <a:r>
              <a:rPr lang="en-US" altLang="zh-CN" sz="4400" dirty="0">
                <a:latin typeface="Times New Roman" panose="02020603050405020304" pitchFamily="18" charset="0"/>
                <a:cs typeface="Times New Roman" panose="02020603050405020304" pitchFamily="18" charset="0"/>
              </a:rPr>
              <a:t> </a:t>
            </a:r>
            <a:r>
              <a:rPr lang="en-US" altLang="zh-CN" sz="4400" dirty="0">
                <a:solidFill>
                  <a:srgbClr val="333399"/>
                </a:solidFill>
                <a:latin typeface="Tahoma" panose="020B0604030504040204" pitchFamily="34" charset="0"/>
                <a:cs typeface="Tahoma" panose="020B0604030504040204" pitchFamily="34" charset="0"/>
              </a:rPr>
              <a:t>(5)</a:t>
            </a: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lnSpc>
                <a:spcPts val="3800"/>
              </a:lnSpc>
              <a:spcBef>
                <a:spcPct val="0"/>
              </a:spcBef>
              <a:buClrTx/>
              <a:buSzTx/>
              <a:buFontTx/>
              <a:buNone/>
            </a:pPr>
            <a:r>
              <a:rPr lang="en-US" altLang="zh-CN" sz="3200" dirty="0">
                <a:solidFill>
                  <a:srgbClr val="FF0000"/>
                </a:solidFill>
                <a:latin typeface="Wingdings" panose="05000000000000000000" pitchFamily="2" charset="2"/>
                <a:cs typeface="华文仿宋"/>
              </a:rPr>
              <a:t></a:t>
            </a:r>
            <a:r>
              <a:rPr lang="es-AR" altLang="zh-CN" sz="3200" dirty="0">
                <a:solidFill>
                  <a:srgbClr val="000000"/>
                </a:solidFill>
                <a:latin typeface="Tahoma" panose="020B0604030504040204" pitchFamily="34" charset="0"/>
                <a:cs typeface="华文仿宋"/>
              </a:rPr>
              <a:t>Solución</a:t>
            </a:r>
          </a:p>
          <a:p>
            <a:pPr eaLnBrk="1" hangingPunct="1">
              <a:lnSpc>
                <a:spcPts val="3800"/>
              </a:lnSpc>
              <a:spcBef>
                <a:spcPct val="0"/>
              </a:spcBef>
              <a:buClrTx/>
              <a:buSzTx/>
              <a:buFontTx/>
              <a:buNone/>
            </a:pPr>
            <a:r>
              <a:rPr lang="es-AR" altLang="zh-CN" sz="3200" dirty="0">
                <a:latin typeface="Tahoma" panose="020B0604030504040204" pitchFamily="34" charset="0"/>
                <a:cs typeface="华文仿宋"/>
              </a:rPr>
              <a:t>Técnicas para combinar una cantidad pequeña de memoria rápida con una cantidad grande de memoria lenta, para obtener la velocidad de memoria “casi‟ rápida.</a:t>
            </a:r>
            <a:endParaRPr lang="en-US" altLang="zh-CN" sz="3200" dirty="0">
              <a:latin typeface="Tahoma" panose="020B0604030504040204" pitchFamily="34" charset="0"/>
              <a:cs typeface="华文仿宋"/>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71391"/>
            <a:ext cx="7772400" cy="1102519"/>
          </a:xfrm>
        </p:spPr>
        <p:txBody>
          <a:bodyPr/>
          <a:lstStyle/>
          <a:p>
            <a:r>
              <a:rPr lang="es-CL" dirty="0"/>
              <a:t>Memoria Caché</a:t>
            </a:r>
          </a:p>
        </p:txBody>
      </p:sp>
      <p:sp>
        <p:nvSpPr>
          <p:cNvPr id="3" name="Subtítulo 2"/>
          <p:cNvSpPr>
            <a:spLocks noGrp="1"/>
          </p:cNvSpPr>
          <p:nvPr>
            <p:ph type="subTitle" idx="1"/>
          </p:nvPr>
        </p:nvSpPr>
        <p:spPr/>
        <p:txBody>
          <a:bodyPr/>
          <a:lstStyle/>
          <a:p>
            <a:endParaRPr lang="es-CL"/>
          </a:p>
        </p:txBody>
      </p:sp>
      <p:pic>
        <p:nvPicPr>
          <p:cNvPr id="4" name="Imagen 3"/>
          <p:cNvPicPr>
            <a:picLocks noChangeAspect="1"/>
          </p:cNvPicPr>
          <p:nvPr/>
        </p:nvPicPr>
        <p:blipFill>
          <a:blip r:embed="rId2"/>
          <a:stretch>
            <a:fillRect/>
          </a:stretch>
        </p:blipFill>
        <p:spPr>
          <a:xfrm>
            <a:off x="1475656" y="1398501"/>
            <a:ext cx="5522590" cy="3525491"/>
          </a:xfrm>
          <a:prstGeom prst="rect">
            <a:avLst/>
          </a:prstGeom>
        </p:spPr>
      </p:pic>
    </p:spTree>
    <p:extLst>
      <p:ext uri="{BB962C8B-B14F-4D97-AF65-F5344CB8AC3E}">
        <p14:creationId xmlns:p14="http://schemas.microsoft.com/office/powerpoint/2010/main" val="2677959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71391"/>
            <a:ext cx="7772400" cy="1102519"/>
          </a:xfrm>
        </p:spPr>
        <p:txBody>
          <a:bodyPr/>
          <a:lstStyle/>
          <a:p>
            <a:r>
              <a:rPr lang="es-CL" dirty="0"/>
              <a:t>Memoria Caché</a:t>
            </a:r>
          </a:p>
        </p:txBody>
      </p:sp>
      <p:sp>
        <p:nvSpPr>
          <p:cNvPr id="3" name="Subtítulo 2"/>
          <p:cNvSpPr>
            <a:spLocks noGrp="1"/>
          </p:cNvSpPr>
          <p:nvPr>
            <p:ph type="subTitle" idx="1"/>
          </p:nvPr>
        </p:nvSpPr>
        <p:spPr/>
        <p:txBody>
          <a:bodyPr/>
          <a:lstStyle/>
          <a:p>
            <a:endParaRPr lang="es-CL"/>
          </a:p>
        </p:txBody>
      </p:sp>
      <p:pic>
        <p:nvPicPr>
          <p:cNvPr id="5" name="Imagen 4"/>
          <p:cNvPicPr>
            <a:picLocks noChangeAspect="1"/>
          </p:cNvPicPr>
          <p:nvPr/>
        </p:nvPicPr>
        <p:blipFill>
          <a:blip r:embed="rId2"/>
          <a:stretch>
            <a:fillRect/>
          </a:stretch>
        </p:blipFill>
        <p:spPr>
          <a:xfrm>
            <a:off x="1018700" y="1563638"/>
            <a:ext cx="7115175" cy="3286125"/>
          </a:xfrm>
          <a:prstGeom prst="rect">
            <a:avLst/>
          </a:prstGeom>
        </p:spPr>
      </p:pic>
    </p:spTree>
    <p:extLst>
      <p:ext uri="{BB962C8B-B14F-4D97-AF65-F5344CB8AC3E}">
        <p14:creationId xmlns:p14="http://schemas.microsoft.com/office/powerpoint/2010/main" val="3638062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Box 1"/>
          <p:cNvSpPr txBox="1">
            <a:spLocks noChangeArrowheads="1"/>
          </p:cNvSpPr>
          <p:nvPr/>
        </p:nvSpPr>
        <p:spPr bwMode="auto">
          <a:xfrm>
            <a:off x="0" y="1924050"/>
            <a:ext cx="36353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4000">
                <a:solidFill>
                  <a:srgbClr val="333399"/>
                </a:solidFill>
                <a:latin typeface="Tahoma" panose="020B0604030504040204" pitchFamily="34" charset="0"/>
                <a:cs typeface="Tahoma" panose="020B0604030504040204" pitchFamily="34" charset="0"/>
              </a:rPr>
              <a:t>Funcionamiento de la Memoria</a:t>
            </a:r>
          </a:p>
          <a:p>
            <a:pPr eaLnBrk="1" hangingPunct="1">
              <a:lnSpc>
                <a:spcPts val="5300"/>
              </a:lnSpc>
              <a:spcBef>
                <a:spcPct val="0"/>
              </a:spcBef>
              <a:buClrTx/>
              <a:buSzTx/>
              <a:buFontTx/>
              <a:buNone/>
            </a:pPr>
            <a:r>
              <a:rPr lang="en-US" altLang="zh-CN" sz="4000">
                <a:latin typeface="Times New Roman" panose="02020603050405020304" pitchFamily="18" charset="0"/>
                <a:cs typeface="Times New Roman" panose="02020603050405020304" pitchFamily="18" charset="0"/>
              </a:rPr>
              <a:t> </a:t>
            </a:r>
            <a:r>
              <a:rPr lang="en-US" altLang="zh-CN" sz="4000">
                <a:solidFill>
                  <a:srgbClr val="333399"/>
                </a:solidFill>
                <a:latin typeface="Tahoma" panose="020B0604030504040204" pitchFamily="34" charset="0"/>
                <a:cs typeface="Tahoma" panose="020B0604030504040204" pitchFamily="34" charset="0"/>
              </a:rPr>
              <a:t>Caché</a:t>
            </a:r>
            <a:r>
              <a:rPr lang="en-US" altLang="zh-CN" sz="4000">
                <a:latin typeface="Times New Roman" panose="02020603050405020304" pitchFamily="18" charset="0"/>
                <a:cs typeface="Times New Roman" panose="02020603050405020304" pitchFamily="18" charset="0"/>
              </a:rPr>
              <a:t> </a:t>
            </a:r>
            <a:endParaRPr lang="en-US" altLang="zh-CN" sz="4000">
              <a:solidFill>
                <a:srgbClr val="333399"/>
              </a:solidFill>
              <a:latin typeface="Tahoma" panose="020B0604030504040204" pitchFamily="34" charset="0"/>
              <a:cs typeface="Tahoma" panose="020B0604030504040204" pitchFamily="34" charset="0"/>
            </a:endParaRPr>
          </a:p>
        </p:txBody>
      </p:sp>
      <p:pic>
        <p:nvPicPr>
          <p:cNvPr id="2" name="Imagen 1"/>
          <p:cNvPicPr>
            <a:picLocks noChangeAspect="1"/>
          </p:cNvPicPr>
          <p:nvPr/>
        </p:nvPicPr>
        <p:blipFill>
          <a:blip r:embed="rId2"/>
          <a:stretch>
            <a:fillRect/>
          </a:stretch>
        </p:blipFill>
        <p:spPr>
          <a:xfrm>
            <a:off x="3612356" y="11769"/>
            <a:ext cx="5644195"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p:txBody>
          <a:bodyPr/>
          <a:lstStyle/>
          <a:p>
            <a:pPr eaLnBrk="1" hangingPunct="1"/>
            <a:r>
              <a:rPr altLang="es-CL"/>
              <a:t>Contexto actual (2)</a:t>
            </a:r>
          </a:p>
        </p:txBody>
      </p:sp>
      <p:sp>
        <p:nvSpPr>
          <p:cNvPr id="16387" name="Rectangle 2"/>
          <p:cNvSpPr>
            <a:spLocks noGrp="1"/>
          </p:cNvSpPr>
          <p:nvPr>
            <p:ph sz="quarter" idx="13"/>
          </p:nvPr>
        </p:nvSpPr>
        <p:spPr>
          <a:xfrm>
            <a:off x="468313" y="1347788"/>
            <a:ext cx="8281987" cy="3651250"/>
          </a:xfrm>
        </p:spPr>
        <p:txBody>
          <a:bodyPr anchor="ctr"/>
          <a:lstStyle/>
          <a:p>
            <a:pPr algn="just" eaLnBrk="1" hangingPunct="1">
              <a:lnSpc>
                <a:spcPct val="90000"/>
              </a:lnSpc>
            </a:pPr>
            <a:r>
              <a:rPr lang="es-AR" altLang="es-CL"/>
              <a:t>A medida que aumenta la brecha entre las velocidades del procesador y de la memoria, las distintas arquitecturas buscan tender un puente sobre esta brecha. </a:t>
            </a:r>
          </a:p>
          <a:p>
            <a:pPr algn="just" eaLnBrk="1" hangingPunct="1">
              <a:lnSpc>
                <a:spcPct val="90000"/>
              </a:lnSpc>
            </a:pPr>
            <a:endParaRPr lang="es-AR" altLang="es-CL"/>
          </a:p>
          <a:p>
            <a:pPr algn="just" eaLnBrk="1" hangingPunct="1">
              <a:lnSpc>
                <a:spcPct val="90000"/>
              </a:lnSpc>
            </a:pPr>
            <a:r>
              <a:rPr lang="es-AR" altLang="es-CL"/>
              <a:t>Una computadora típica suele tener distintos tipos de memoria, desde una rápida y cara (registros) hasta una barata y lenta (discos).</a:t>
            </a:r>
            <a:endParaRPr altLang="es-CL"/>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1"/>
          <p:cNvSpPr txBox="1">
            <a:spLocks noChangeArrowheads="1"/>
          </p:cNvSpPr>
          <p:nvPr/>
        </p:nvSpPr>
        <p:spPr bwMode="auto">
          <a:xfrm>
            <a:off x="107950" y="409575"/>
            <a:ext cx="8820150" cy="449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err="1">
                <a:solidFill>
                  <a:srgbClr val="333399"/>
                </a:solidFill>
                <a:latin typeface="Tahoma" panose="020B0604030504040204" pitchFamily="34" charset="0"/>
                <a:cs typeface="Tahoma" panose="020B0604030504040204" pitchFamily="34" charset="0"/>
              </a:rPr>
              <a:t>Principios</a:t>
            </a:r>
            <a:r>
              <a:rPr lang="en-US" altLang="zh-CN" sz="4400" dirty="0">
                <a:solidFill>
                  <a:srgbClr val="333399"/>
                </a:solidFill>
                <a:latin typeface="Tahoma" panose="020B0604030504040204" pitchFamily="34" charset="0"/>
                <a:cs typeface="Tahoma" panose="020B0604030504040204" pitchFamily="34" charset="0"/>
              </a:rPr>
              <a:t> (1)</a:t>
            </a: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spcBef>
                <a:spcPct val="0"/>
              </a:spcBef>
              <a:buClrTx/>
              <a:buSzTx/>
              <a:buFontTx/>
              <a:buNone/>
            </a:pPr>
            <a:r>
              <a:rPr lang="es-AR" altLang="es-CL" sz="3200" dirty="0">
                <a:solidFill>
                  <a:srgbClr val="FF0000"/>
                </a:solidFill>
                <a:latin typeface="Wingdings" panose="05000000000000000000" pitchFamily="2" charset="2"/>
              </a:rPr>
              <a:t> </a:t>
            </a:r>
            <a:r>
              <a:rPr lang="es-AR" altLang="es-CL" sz="2800" dirty="0">
                <a:solidFill>
                  <a:srgbClr val="000000"/>
                </a:solidFill>
                <a:latin typeface="Tahoma" panose="020B0604030504040204" pitchFamily="34" charset="0"/>
              </a:rPr>
              <a:t>El uso de la memoria caché se sustenta en</a:t>
            </a:r>
          </a:p>
          <a:p>
            <a:pPr eaLnBrk="1" hangingPunct="1">
              <a:spcBef>
                <a:spcPct val="0"/>
              </a:spcBef>
              <a:buClrTx/>
              <a:buSzTx/>
              <a:buFontTx/>
              <a:buNone/>
            </a:pPr>
            <a:r>
              <a:rPr lang="es-AR" altLang="es-CL" sz="2800" dirty="0">
                <a:solidFill>
                  <a:srgbClr val="000000"/>
                </a:solidFill>
                <a:latin typeface="Tahoma" panose="020B0604030504040204" pitchFamily="34" charset="0"/>
              </a:rPr>
              <a:t>dos principios </a:t>
            </a:r>
            <a:r>
              <a:rPr lang="es-AR" altLang="es-CL" sz="2800" dirty="0" err="1">
                <a:solidFill>
                  <a:srgbClr val="000000"/>
                </a:solidFill>
                <a:latin typeface="Tahoma" panose="020B0604030504040204" pitchFamily="34" charset="0"/>
              </a:rPr>
              <a:t>ó</a:t>
            </a:r>
            <a:r>
              <a:rPr lang="es-AR" altLang="es-CL" sz="2800" dirty="0">
                <a:solidFill>
                  <a:srgbClr val="000000"/>
                </a:solidFill>
                <a:latin typeface="Tahoma" panose="020B0604030504040204" pitchFamily="34" charset="0"/>
              </a:rPr>
              <a:t> propiedades que exhiben</a:t>
            </a:r>
          </a:p>
          <a:p>
            <a:pPr eaLnBrk="1" hangingPunct="1">
              <a:spcBef>
                <a:spcPct val="0"/>
              </a:spcBef>
              <a:buClrTx/>
              <a:buSzTx/>
              <a:buFontTx/>
              <a:buNone/>
            </a:pPr>
            <a:r>
              <a:rPr lang="es-AR" altLang="es-CL" sz="2800" dirty="0">
                <a:solidFill>
                  <a:srgbClr val="000000"/>
                </a:solidFill>
                <a:latin typeface="Tahoma" panose="020B0604030504040204" pitchFamily="34" charset="0"/>
              </a:rPr>
              <a:t>los programas:</a:t>
            </a:r>
          </a:p>
          <a:p>
            <a:pPr eaLnBrk="1" hangingPunct="1">
              <a:spcBef>
                <a:spcPct val="0"/>
              </a:spcBef>
              <a:buClrTx/>
              <a:buSzTx/>
              <a:buFontTx/>
              <a:buNone/>
            </a:pPr>
            <a:endParaRPr lang="es-AR" altLang="es-CL" sz="2800" dirty="0">
              <a:solidFill>
                <a:srgbClr val="000000"/>
              </a:solidFill>
              <a:latin typeface="Tahoma" panose="020B0604030504040204" pitchFamily="34" charset="0"/>
            </a:endParaRPr>
          </a:p>
          <a:p>
            <a:pPr eaLnBrk="1" hangingPunct="1">
              <a:spcBef>
                <a:spcPct val="0"/>
              </a:spcBef>
              <a:buClrTx/>
              <a:buSzTx/>
              <a:buFontTx/>
              <a:buNone/>
            </a:pPr>
            <a:r>
              <a:rPr lang="es-AR" altLang="es-CL" sz="2800" i="1" u="sng" dirty="0">
                <a:solidFill>
                  <a:srgbClr val="FF0000"/>
                </a:solidFill>
                <a:latin typeface="Tahoma" panose="020B0604030504040204" pitchFamily="34" charset="0"/>
              </a:rPr>
              <a:t>1.</a:t>
            </a:r>
            <a:r>
              <a:rPr lang="es-AR" altLang="es-CL" sz="2800" i="1" u="sng" dirty="0">
                <a:solidFill>
                  <a:srgbClr val="000000"/>
                </a:solidFill>
                <a:latin typeface="Tahoma" panose="020B0604030504040204" pitchFamily="34" charset="0"/>
              </a:rPr>
              <a:t>Principio de localidad espacial</a:t>
            </a:r>
            <a:endParaRPr lang="es-AR" altLang="es-CL" sz="2800" dirty="0">
              <a:solidFill>
                <a:srgbClr val="000000"/>
              </a:solidFill>
              <a:latin typeface="Tahoma" panose="020B0604030504040204" pitchFamily="34" charset="0"/>
            </a:endParaRPr>
          </a:p>
          <a:p>
            <a:pPr eaLnBrk="1" hangingPunct="1">
              <a:spcBef>
                <a:spcPct val="0"/>
              </a:spcBef>
              <a:buClrTx/>
              <a:buSzTx/>
              <a:buFontTx/>
              <a:buNone/>
            </a:pPr>
            <a:r>
              <a:rPr lang="es-AR" altLang="es-CL" sz="2800" dirty="0">
                <a:solidFill>
                  <a:srgbClr val="FF0000"/>
                </a:solidFill>
                <a:latin typeface="Wingdings" panose="05000000000000000000" pitchFamily="2" charset="2"/>
              </a:rPr>
              <a:t> </a:t>
            </a:r>
            <a:r>
              <a:rPr lang="es-AR" altLang="es-CL" sz="2800" dirty="0">
                <a:solidFill>
                  <a:srgbClr val="000000"/>
                </a:solidFill>
                <a:latin typeface="Tahoma" panose="020B0604030504040204" pitchFamily="34" charset="0"/>
              </a:rPr>
              <a:t>de referencia cuando se accede a una palabra de memoria, es “muy probable‟ que el próximo acceso sea en la vecindad de la palabra anterior o cercano.</a:t>
            </a:r>
            <a:endParaRPr lang="en-US" altLang="zh-CN" sz="2800" dirty="0">
              <a:solidFill>
                <a:srgbClr val="000000"/>
              </a:solidFill>
              <a:latin typeface="Tahoma" panose="020B0604030504040204" pitchFamily="34" charset="0"/>
              <a:cs typeface="华文仿宋"/>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1"/>
          <p:cNvSpPr txBox="1">
            <a:spLocks noChangeArrowheads="1"/>
          </p:cNvSpPr>
          <p:nvPr/>
        </p:nvSpPr>
        <p:spPr bwMode="auto">
          <a:xfrm>
            <a:off x="107950" y="409575"/>
            <a:ext cx="88201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err="1">
                <a:solidFill>
                  <a:srgbClr val="333399"/>
                </a:solidFill>
                <a:latin typeface="Tahoma" panose="020B0604030504040204" pitchFamily="34" charset="0"/>
                <a:cs typeface="Tahoma" panose="020B0604030504040204" pitchFamily="34" charset="0"/>
              </a:rPr>
              <a:t>Localidad</a:t>
            </a:r>
            <a:r>
              <a:rPr lang="en-US" altLang="zh-CN" sz="4400" dirty="0">
                <a:solidFill>
                  <a:srgbClr val="333399"/>
                </a:solidFill>
                <a:latin typeface="Tahoma" panose="020B0604030504040204" pitchFamily="34" charset="0"/>
                <a:cs typeface="Tahoma" panose="020B0604030504040204" pitchFamily="34" charset="0"/>
              </a:rPr>
              <a:t> </a:t>
            </a:r>
            <a:r>
              <a:rPr lang="en-US" altLang="zh-CN" sz="4400" dirty="0" err="1">
                <a:solidFill>
                  <a:srgbClr val="333399"/>
                </a:solidFill>
                <a:latin typeface="Tahoma" panose="020B0604030504040204" pitchFamily="34" charset="0"/>
                <a:cs typeface="Tahoma" panose="020B0604030504040204" pitchFamily="34" charset="0"/>
              </a:rPr>
              <a:t>Espacial</a:t>
            </a:r>
            <a:endParaRPr lang="en-US" altLang="zh-CN" sz="4400" dirty="0">
              <a:solidFill>
                <a:srgbClr val="333399"/>
              </a:solidFill>
              <a:latin typeface="Tahoma" panose="020B0604030504040204" pitchFamily="34" charset="0"/>
              <a:cs typeface="Tahoma" panose="020B0604030504040204" pitchFamily="34" charset="0"/>
            </a:endParaRP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spcBef>
                <a:spcPct val="0"/>
              </a:spcBef>
              <a:buClrTx/>
              <a:buSzTx/>
              <a:buFontTx/>
              <a:buNone/>
            </a:pPr>
            <a:r>
              <a:rPr lang="es-AR" altLang="es-CL" sz="3200" dirty="0">
                <a:solidFill>
                  <a:srgbClr val="000000"/>
                </a:solidFill>
                <a:latin typeface="Tahoma" panose="020B0604030504040204" pitchFamily="34" charset="0"/>
              </a:rPr>
              <a:t>Se sustenta en:</a:t>
            </a:r>
          </a:p>
          <a:p>
            <a:pPr eaLnBrk="1" hangingPunct="1">
              <a:spcBef>
                <a:spcPct val="0"/>
              </a:spcBef>
              <a:buClrTx/>
              <a:buSzTx/>
              <a:buFontTx/>
              <a:buNone/>
            </a:pPr>
            <a:r>
              <a:rPr lang="es-AR" altLang="es-CL" sz="3200" dirty="0">
                <a:solidFill>
                  <a:srgbClr val="000000"/>
                </a:solidFill>
                <a:latin typeface="Tahoma" panose="020B0604030504040204" pitchFamily="34" charset="0"/>
              </a:rPr>
              <a:t>  Ejecución secuencial del código</a:t>
            </a:r>
          </a:p>
          <a:p>
            <a:pPr eaLnBrk="1" hangingPunct="1">
              <a:spcBef>
                <a:spcPct val="0"/>
              </a:spcBef>
              <a:buClrTx/>
              <a:buSzTx/>
              <a:buFontTx/>
              <a:buNone/>
            </a:pPr>
            <a:endParaRPr lang="es-AR" altLang="es-CL" sz="3200" dirty="0">
              <a:solidFill>
                <a:srgbClr val="000000"/>
              </a:solidFill>
              <a:latin typeface="Tahoma" panose="020B0604030504040204" pitchFamily="34" charset="0"/>
            </a:endParaRPr>
          </a:p>
          <a:p>
            <a:pPr eaLnBrk="1" hangingPunct="1">
              <a:spcBef>
                <a:spcPct val="0"/>
              </a:spcBef>
              <a:buClrTx/>
              <a:buSzTx/>
              <a:buFontTx/>
              <a:buNone/>
            </a:pPr>
            <a:r>
              <a:rPr lang="es-AR" altLang="es-CL" sz="3200" dirty="0">
                <a:solidFill>
                  <a:srgbClr val="000000"/>
                </a:solidFill>
                <a:latin typeface="Tahoma" panose="020B0604030504040204" pitchFamily="34" charset="0"/>
              </a:rPr>
              <a:t>  Tendencia de los programadores a hacer próximas entre sí variables relacionadas</a:t>
            </a:r>
          </a:p>
          <a:p>
            <a:pPr eaLnBrk="1" hangingPunct="1">
              <a:spcBef>
                <a:spcPct val="0"/>
              </a:spcBef>
              <a:buClrTx/>
              <a:buSzTx/>
              <a:buFontTx/>
              <a:buNone/>
            </a:pPr>
            <a:endParaRPr lang="es-AR" altLang="es-CL" sz="3200" dirty="0">
              <a:solidFill>
                <a:srgbClr val="000000"/>
              </a:solidFill>
              <a:latin typeface="Tahoma" panose="020B0604030504040204" pitchFamily="34" charset="0"/>
            </a:endParaRPr>
          </a:p>
          <a:p>
            <a:pPr eaLnBrk="1" hangingPunct="1">
              <a:spcBef>
                <a:spcPct val="0"/>
              </a:spcBef>
              <a:buClrTx/>
              <a:buSzTx/>
              <a:buFontTx/>
              <a:buNone/>
            </a:pPr>
            <a:r>
              <a:rPr lang="es-AR" altLang="es-CL" sz="3200" dirty="0">
                <a:solidFill>
                  <a:srgbClr val="000000"/>
                </a:solidFill>
                <a:latin typeface="Tahoma" panose="020B0604030504040204" pitchFamily="34" charset="0"/>
              </a:rPr>
              <a:t>  Acceso a estructuras tipo matriz </a:t>
            </a:r>
            <a:r>
              <a:rPr lang="es-AR" altLang="es-CL" sz="3200" dirty="0" err="1">
                <a:solidFill>
                  <a:srgbClr val="000000"/>
                </a:solidFill>
                <a:latin typeface="Tahoma" panose="020B0604030504040204" pitchFamily="34" charset="0"/>
              </a:rPr>
              <a:t>ó</a:t>
            </a:r>
            <a:r>
              <a:rPr lang="es-AR" altLang="es-CL" sz="3200" dirty="0">
                <a:solidFill>
                  <a:srgbClr val="000000"/>
                </a:solidFill>
                <a:latin typeface="Tahoma" panose="020B0604030504040204" pitchFamily="34" charset="0"/>
              </a:rPr>
              <a:t> pila</a:t>
            </a:r>
            <a:endParaRPr lang="en-US" altLang="zh-CN" sz="3200" dirty="0">
              <a:solidFill>
                <a:srgbClr val="000000"/>
              </a:solidFill>
              <a:latin typeface="Tahoma" panose="020B0604030504040204" pitchFamily="34" charset="0"/>
              <a:cs typeface="华文仿宋"/>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7544" y="0"/>
            <a:ext cx="7772400" cy="1102519"/>
          </a:xfrm>
        </p:spPr>
        <p:txBody>
          <a:bodyPr/>
          <a:lstStyle/>
          <a:p>
            <a:r>
              <a:rPr lang="es-CL" dirty="0"/>
              <a:t>Ejemplo 1</a:t>
            </a:r>
          </a:p>
        </p:txBody>
      </p:sp>
      <p:pic>
        <p:nvPicPr>
          <p:cNvPr id="3" name="Imagen 2"/>
          <p:cNvPicPr>
            <a:picLocks noChangeAspect="1"/>
          </p:cNvPicPr>
          <p:nvPr/>
        </p:nvPicPr>
        <p:blipFill>
          <a:blip r:embed="rId3"/>
          <a:stretch>
            <a:fillRect/>
          </a:stretch>
        </p:blipFill>
        <p:spPr>
          <a:xfrm>
            <a:off x="467544" y="1275606"/>
            <a:ext cx="8467725" cy="3657600"/>
          </a:xfrm>
          <a:prstGeom prst="rect">
            <a:avLst/>
          </a:prstGeom>
        </p:spPr>
      </p:pic>
    </p:spTree>
    <p:extLst>
      <p:ext uri="{BB962C8B-B14F-4D97-AF65-F5344CB8AC3E}">
        <p14:creationId xmlns:p14="http://schemas.microsoft.com/office/powerpoint/2010/main" val="3946882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468859" y="1409700"/>
            <a:ext cx="8086725" cy="3733800"/>
          </a:xfrm>
          <a:prstGeom prst="rect">
            <a:avLst/>
          </a:prstGeom>
        </p:spPr>
      </p:pic>
      <p:sp>
        <p:nvSpPr>
          <p:cNvPr id="2" name="Título 1"/>
          <p:cNvSpPr>
            <a:spLocks noGrp="1"/>
          </p:cNvSpPr>
          <p:nvPr>
            <p:ph type="ctrTitle"/>
          </p:nvPr>
        </p:nvSpPr>
        <p:spPr>
          <a:xfrm>
            <a:off x="467544" y="0"/>
            <a:ext cx="7772400" cy="1102519"/>
          </a:xfrm>
        </p:spPr>
        <p:txBody>
          <a:bodyPr/>
          <a:lstStyle/>
          <a:p>
            <a:r>
              <a:rPr lang="es-CL" dirty="0"/>
              <a:t>Ejemplo 1</a:t>
            </a:r>
          </a:p>
        </p:txBody>
      </p:sp>
    </p:spTree>
    <p:extLst>
      <p:ext uri="{BB962C8B-B14F-4D97-AF65-F5344CB8AC3E}">
        <p14:creationId xmlns:p14="http://schemas.microsoft.com/office/powerpoint/2010/main" val="1044877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1"/>
          <p:cNvSpPr txBox="1">
            <a:spLocks noChangeArrowheads="1"/>
          </p:cNvSpPr>
          <p:nvPr/>
        </p:nvSpPr>
        <p:spPr bwMode="auto">
          <a:xfrm>
            <a:off x="107950" y="409575"/>
            <a:ext cx="8820150" cy="344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err="1">
                <a:solidFill>
                  <a:srgbClr val="333399"/>
                </a:solidFill>
                <a:latin typeface="Tahoma" panose="020B0604030504040204" pitchFamily="34" charset="0"/>
                <a:cs typeface="Tahoma" panose="020B0604030504040204" pitchFamily="34" charset="0"/>
              </a:rPr>
              <a:t>Principios</a:t>
            </a:r>
            <a:r>
              <a:rPr lang="en-US" altLang="zh-CN" sz="4400" dirty="0">
                <a:solidFill>
                  <a:srgbClr val="333399"/>
                </a:solidFill>
                <a:latin typeface="Tahoma" panose="020B0604030504040204" pitchFamily="34" charset="0"/>
                <a:cs typeface="Tahoma" panose="020B0604030504040204" pitchFamily="34" charset="0"/>
              </a:rPr>
              <a:t> (2)</a:t>
            </a: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spcBef>
                <a:spcPct val="0"/>
              </a:spcBef>
              <a:buClrTx/>
              <a:buSzTx/>
              <a:buFontTx/>
              <a:buNone/>
            </a:pPr>
            <a:r>
              <a:rPr lang="es-AR" altLang="es-CL" sz="3200" i="1" u="sng" dirty="0">
                <a:solidFill>
                  <a:srgbClr val="000000"/>
                </a:solidFill>
                <a:latin typeface="Tahoma" panose="020B0604030504040204" pitchFamily="34" charset="0"/>
              </a:rPr>
              <a:t>2.Principio de localidad temporal</a:t>
            </a:r>
            <a:endParaRPr lang="es-AR" altLang="es-CL" sz="3200" dirty="0">
              <a:solidFill>
                <a:srgbClr val="000000"/>
              </a:solidFill>
              <a:latin typeface="Tahoma" panose="020B0604030504040204" pitchFamily="34" charset="0"/>
            </a:endParaRPr>
          </a:p>
          <a:p>
            <a:pPr eaLnBrk="1" hangingPunct="1">
              <a:spcBef>
                <a:spcPct val="0"/>
              </a:spcBef>
              <a:buClrTx/>
              <a:buSzTx/>
              <a:buFontTx/>
              <a:buNone/>
            </a:pPr>
            <a:r>
              <a:rPr lang="es-AR" altLang="es-CL" sz="3200" dirty="0">
                <a:solidFill>
                  <a:srgbClr val="000000"/>
                </a:solidFill>
                <a:latin typeface="Tahoma" panose="020B0604030504040204" pitchFamily="34" charset="0"/>
              </a:rPr>
              <a:t> de referencia cuando se accede a una posición de memoria, es “muy probable‟ que en un lapso de “tiempo corto‟, dicha posición de memoria (instrucción-dato) sea accedida nuevamente.</a:t>
            </a:r>
            <a:endParaRPr lang="en-US" altLang="zh-CN" sz="3200" dirty="0">
              <a:solidFill>
                <a:srgbClr val="000000"/>
              </a:solidFill>
              <a:latin typeface="Tahoma" panose="020B0604030504040204" pitchFamily="34" charset="0"/>
              <a:cs typeface="华文仿宋"/>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Box 1"/>
          <p:cNvSpPr txBox="1">
            <a:spLocks noChangeArrowheads="1"/>
          </p:cNvSpPr>
          <p:nvPr/>
        </p:nvSpPr>
        <p:spPr bwMode="auto">
          <a:xfrm>
            <a:off x="107950" y="409575"/>
            <a:ext cx="88201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err="1">
                <a:solidFill>
                  <a:srgbClr val="333399"/>
                </a:solidFill>
                <a:latin typeface="Tahoma" panose="020B0604030504040204" pitchFamily="34" charset="0"/>
                <a:cs typeface="Tahoma" panose="020B0604030504040204" pitchFamily="34" charset="0"/>
              </a:rPr>
              <a:t>Localidad</a:t>
            </a:r>
            <a:r>
              <a:rPr lang="en-US" altLang="zh-CN" sz="4400" dirty="0">
                <a:solidFill>
                  <a:srgbClr val="333399"/>
                </a:solidFill>
                <a:latin typeface="Tahoma" panose="020B0604030504040204" pitchFamily="34" charset="0"/>
                <a:cs typeface="Tahoma" panose="020B0604030504040204" pitchFamily="34" charset="0"/>
              </a:rPr>
              <a:t> Temporal</a:t>
            </a: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a:p>
            <a:pPr eaLnBrk="1" hangingPunct="1">
              <a:spcBef>
                <a:spcPct val="0"/>
              </a:spcBef>
              <a:buClrTx/>
              <a:buSzTx/>
              <a:buFontTx/>
              <a:buNone/>
            </a:pPr>
            <a:r>
              <a:rPr lang="es-AR" altLang="es-CL" sz="3200" dirty="0">
                <a:solidFill>
                  <a:srgbClr val="000000"/>
                </a:solidFill>
                <a:latin typeface="Tahoma" panose="020B0604030504040204" pitchFamily="34" charset="0"/>
              </a:rPr>
              <a:t>Se sustenta en:</a:t>
            </a:r>
          </a:p>
          <a:p>
            <a:pPr eaLnBrk="1" hangingPunct="1">
              <a:spcBef>
                <a:spcPct val="0"/>
              </a:spcBef>
              <a:buClrTx/>
              <a:buSzTx/>
              <a:buFontTx/>
              <a:buNone/>
            </a:pPr>
            <a:r>
              <a:rPr lang="es-AR" altLang="es-CL" sz="3200" dirty="0">
                <a:solidFill>
                  <a:srgbClr val="000000"/>
                </a:solidFill>
                <a:latin typeface="Tahoma" panose="020B0604030504040204" pitchFamily="34" charset="0"/>
              </a:rPr>
              <a:t>   Formación de ciclos o bucles</a:t>
            </a:r>
          </a:p>
          <a:p>
            <a:pPr eaLnBrk="1" hangingPunct="1">
              <a:spcBef>
                <a:spcPct val="0"/>
              </a:spcBef>
              <a:buClrTx/>
              <a:buSzTx/>
              <a:buFontTx/>
              <a:buNone/>
            </a:pPr>
            <a:endParaRPr lang="es-AR" altLang="es-CL" sz="3200" dirty="0">
              <a:solidFill>
                <a:srgbClr val="000000"/>
              </a:solidFill>
              <a:latin typeface="Tahoma" panose="020B0604030504040204" pitchFamily="34" charset="0"/>
            </a:endParaRPr>
          </a:p>
          <a:p>
            <a:pPr eaLnBrk="1" hangingPunct="1">
              <a:spcBef>
                <a:spcPct val="0"/>
              </a:spcBef>
              <a:buClrTx/>
              <a:buSzTx/>
              <a:buFontTx/>
              <a:buNone/>
            </a:pPr>
            <a:r>
              <a:rPr lang="es-AR" altLang="es-CL" sz="3200" dirty="0">
                <a:solidFill>
                  <a:srgbClr val="000000"/>
                </a:solidFill>
                <a:latin typeface="Tahoma" panose="020B0604030504040204" pitchFamily="34" charset="0"/>
              </a:rPr>
              <a:t>   Subrutinas (Procedimientos o Funciones)</a:t>
            </a:r>
          </a:p>
          <a:p>
            <a:pPr eaLnBrk="1" hangingPunct="1">
              <a:spcBef>
                <a:spcPct val="0"/>
              </a:spcBef>
              <a:buClrTx/>
              <a:buSzTx/>
              <a:buFontTx/>
              <a:buNone/>
            </a:pPr>
            <a:endParaRPr lang="es-AR" altLang="es-CL" sz="3200" dirty="0">
              <a:solidFill>
                <a:srgbClr val="000000"/>
              </a:solidFill>
              <a:latin typeface="Tahoma" panose="020B0604030504040204" pitchFamily="34" charset="0"/>
            </a:endParaRPr>
          </a:p>
          <a:p>
            <a:pPr eaLnBrk="1" hangingPunct="1">
              <a:spcBef>
                <a:spcPct val="0"/>
              </a:spcBef>
              <a:buClrTx/>
              <a:buSzTx/>
              <a:buFontTx/>
              <a:buNone/>
            </a:pPr>
            <a:r>
              <a:rPr lang="es-AR" altLang="es-CL" sz="3200" dirty="0">
                <a:solidFill>
                  <a:srgbClr val="000000"/>
                </a:solidFill>
                <a:latin typeface="Tahoma" panose="020B0604030504040204" pitchFamily="34" charset="0"/>
              </a:rPr>
              <a:t>   Pilas</a:t>
            </a:r>
            <a:endParaRPr lang="en-US" altLang="zh-CN" sz="3200" dirty="0">
              <a:solidFill>
                <a:srgbClr val="000000"/>
              </a:solidFill>
              <a:latin typeface="Tahoma" panose="020B0604030504040204" pitchFamily="34" charset="0"/>
              <a:cs typeface="华文仿宋"/>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1"/>
          <p:cNvSpPr txBox="1">
            <a:spLocks noChangeArrowheads="1"/>
          </p:cNvSpPr>
          <p:nvPr/>
        </p:nvSpPr>
        <p:spPr bwMode="auto">
          <a:xfrm>
            <a:off x="107950" y="409575"/>
            <a:ext cx="8820150" cy="100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eaLnBrk="1" hangingPunct="1">
              <a:lnSpc>
                <a:spcPts val="5300"/>
              </a:lnSpc>
              <a:spcBef>
                <a:spcPct val="0"/>
              </a:spcBef>
              <a:buClrTx/>
              <a:buSzTx/>
              <a:buFontTx/>
              <a:buNone/>
            </a:pPr>
            <a:r>
              <a:rPr lang="en-US" altLang="zh-CN" sz="1800" dirty="0">
                <a:cs typeface="华文仿宋"/>
              </a:rPr>
              <a:t>		</a:t>
            </a:r>
            <a:r>
              <a:rPr lang="en-US" altLang="zh-CN" sz="4400" dirty="0" err="1">
                <a:solidFill>
                  <a:srgbClr val="333399"/>
                </a:solidFill>
                <a:latin typeface="Tahoma" panose="020B0604030504040204" pitchFamily="34" charset="0"/>
                <a:cs typeface="Tahoma" panose="020B0604030504040204" pitchFamily="34" charset="0"/>
              </a:rPr>
              <a:t>Ejemplo</a:t>
            </a:r>
            <a:r>
              <a:rPr lang="en-US" altLang="zh-CN" sz="4400" dirty="0">
                <a:solidFill>
                  <a:srgbClr val="333399"/>
                </a:solidFill>
                <a:latin typeface="Tahoma" panose="020B0604030504040204" pitchFamily="34" charset="0"/>
                <a:cs typeface="Tahoma" panose="020B0604030504040204" pitchFamily="34" charset="0"/>
              </a:rPr>
              <a:t> 2</a:t>
            </a:r>
          </a:p>
          <a:p>
            <a:pPr eaLnBrk="1" hangingPunct="1">
              <a:lnSpc>
                <a:spcPts val="1000"/>
              </a:lnSpc>
              <a:spcBef>
                <a:spcPct val="0"/>
              </a:spcBef>
              <a:buClrTx/>
              <a:buSzTx/>
              <a:buFontTx/>
              <a:buNone/>
            </a:pPr>
            <a:endParaRPr lang="en-US" altLang="zh-CN" sz="1800" dirty="0">
              <a:cs typeface="华文仿宋"/>
            </a:endParaRPr>
          </a:p>
          <a:p>
            <a:pPr eaLnBrk="1" hangingPunct="1">
              <a:lnSpc>
                <a:spcPts val="1000"/>
              </a:lnSpc>
              <a:spcBef>
                <a:spcPct val="0"/>
              </a:spcBef>
              <a:buClrTx/>
              <a:buSzTx/>
              <a:buFontTx/>
              <a:buNone/>
            </a:pPr>
            <a:endParaRPr lang="en-US" altLang="zh-CN" sz="1800" dirty="0">
              <a:cs typeface="华文仿宋"/>
            </a:endParaRPr>
          </a:p>
        </p:txBody>
      </p:sp>
      <p:pic>
        <p:nvPicPr>
          <p:cNvPr id="2" name="Imagen 1"/>
          <p:cNvPicPr>
            <a:picLocks noChangeAspect="1"/>
          </p:cNvPicPr>
          <p:nvPr/>
        </p:nvPicPr>
        <p:blipFill>
          <a:blip r:embed="rId3"/>
          <a:stretch>
            <a:fillRect/>
          </a:stretch>
        </p:blipFill>
        <p:spPr>
          <a:xfrm>
            <a:off x="241300" y="1275606"/>
            <a:ext cx="8686800" cy="374441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32251" y="1419622"/>
            <a:ext cx="8705850" cy="3562350"/>
          </a:xfrm>
          <a:prstGeom prst="rect">
            <a:avLst/>
          </a:prstGeom>
        </p:spPr>
      </p:pic>
      <p:sp>
        <p:nvSpPr>
          <p:cNvPr id="2" name="Título 1"/>
          <p:cNvSpPr>
            <a:spLocks noGrp="1"/>
          </p:cNvSpPr>
          <p:nvPr>
            <p:ph type="ctrTitle"/>
          </p:nvPr>
        </p:nvSpPr>
        <p:spPr>
          <a:xfrm>
            <a:off x="685800" y="0"/>
            <a:ext cx="7772400" cy="1102519"/>
          </a:xfrm>
        </p:spPr>
        <p:txBody>
          <a:bodyPr/>
          <a:lstStyle/>
          <a:p>
            <a:r>
              <a:rPr lang="es-CL" sz="4400" dirty="0">
                <a:solidFill>
                  <a:srgbClr val="333399"/>
                </a:solidFill>
                <a:latin typeface="Tahoma" panose="020B0604030504040204" pitchFamily="34" charset="0"/>
                <a:ea typeface="+mn-ea"/>
                <a:cs typeface="Tahoma" panose="020B0604030504040204" pitchFamily="34" charset="0"/>
              </a:rPr>
              <a:t>Ejemplo 2</a:t>
            </a:r>
          </a:p>
        </p:txBody>
      </p:sp>
      <p:sp>
        <p:nvSpPr>
          <p:cNvPr id="3" name="Subtítulo 2"/>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2142237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1"/>
          <p:cNvSpPr txBox="1">
            <a:spLocks noChangeArrowheads="1"/>
          </p:cNvSpPr>
          <p:nvPr/>
        </p:nvSpPr>
        <p:spPr bwMode="auto">
          <a:xfrm>
            <a:off x="107950" y="409575"/>
            <a:ext cx="88201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algn="just" eaLnBrk="1" hangingPunct="1">
              <a:lnSpc>
                <a:spcPts val="5300"/>
              </a:lnSpc>
              <a:spcBef>
                <a:spcPct val="0"/>
              </a:spcBef>
              <a:buClrTx/>
              <a:buSzTx/>
              <a:buFontTx/>
              <a:buNone/>
            </a:pPr>
            <a:r>
              <a:rPr lang="en-US" altLang="zh-CN" sz="1800" dirty="0">
                <a:cs typeface="华文仿宋"/>
              </a:rPr>
              <a:t>		</a:t>
            </a:r>
            <a:r>
              <a:rPr lang="en-US" altLang="zh-CN" sz="4400" dirty="0">
                <a:solidFill>
                  <a:srgbClr val="333399"/>
                </a:solidFill>
                <a:latin typeface="Tahoma" panose="020B0604030504040204" pitchFamily="34" charset="0"/>
                <a:cs typeface="Tahoma" panose="020B0604030504040204" pitchFamily="34" charset="0"/>
              </a:rPr>
              <a:t>Memoria Cache</a:t>
            </a:r>
          </a:p>
          <a:p>
            <a:pPr algn="just" eaLnBrk="1" hangingPunct="1">
              <a:lnSpc>
                <a:spcPts val="5300"/>
              </a:lnSpc>
              <a:spcBef>
                <a:spcPct val="0"/>
              </a:spcBef>
              <a:buClrTx/>
              <a:buSzTx/>
              <a:buFontTx/>
              <a:buNone/>
            </a:pPr>
            <a:endParaRPr lang="en-US" altLang="zh-CN" sz="4400" dirty="0">
              <a:solidFill>
                <a:srgbClr val="333399"/>
              </a:solidFill>
              <a:latin typeface="Tahoma" panose="020B0604030504040204" pitchFamily="34" charset="0"/>
              <a:cs typeface="Tahoma" panose="020B0604030504040204" pitchFamily="34" charset="0"/>
            </a:endParaRPr>
          </a:p>
          <a:p>
            <a:pPr algn="just" eaLnBrk="1" hangingPunct="1">
              <a:lnSpc>
                <a:spcPts val="1000"/>
              </a:lnSpc>
              <a:spcBef>
                <a:spcPct val="0"/>
              </a:spcBef>
              <a:buClrTx/>
              <a:buSzTx/>
              <a:buFontTx/>
              <a:buNone/>
            </a:pPr>
            <a:endParaRPr lang="en-US" altLang="zh-CN" sz="1800" dirty="0">
              <a:cs typeface="华文仿宋"/>
            </a:endParaRPr>
          </a:p>
          <a:p>
            <a:pPr algn="just" eaLnBrk="1" hangingPunct="1">
              <a:lnSpc>
                <a:spcPts val="1000"/>
              </a:lnSpc>
              <a:spcBef>
                <a:spcPct val="0"/>
              </a:spcBef>
              <a:buClrTx/>
              <a:buSzTx/>
              <a:buFontTx/>
              <a:buNone/>
            </a:pPr>
            <a:endParaRPr lang="en-US" altLang="zh-CN" sz="1800" dirty="0">
              <a:cs typeface="华文仿宋"/>
            </a:endParaRPr>
          </a:p>
          <a:p>
            <a:pPr algn="just" eaLnBrk="1" hangingPunct="1">
              <a:spcBef>
                <a:spcPct val="0"/>
              </a:spcBef>
              <a:buClrTx/>
              <a:buSzTx/>
              <a:buFontTx/>
              <a:buNone/>
            </a:pPr>
            <a:r>
              <a:rPr lang="es-AR" altLang="es-CL" sz="2800" dirty="0">
                <a:solidFill>
                  <a:srgbClr val="000000"/>
                </a:solidFill>
                <a:latin typeface="Tahoma" panose="020B0604030504040204" pitchFamily="34" charset="0"/>
              </a:rPr>
              <a:t>La idea general es que cuando se hace referencia a una palabra, ella y alguna de las vecinas se traen de la memoria grande y lenta a la caché, para que en el siguiente acceso la palabra buscada se encuentre en el caché.</a:t>
            </a:r>
            <a:endParaRPr lang="en-US" altLang="zh-CN" sz="2800" dirty="0">
              <a:solidFill>
                <a:srgbClr val="000000"/>
              </a:solidFill>
              <a:latin typeface="Tahoma" panose="020B0604030504040204" pitchFamily="34" charset="0"/>
              <a:cs typeface="华文仿宋"/>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Box 1"/>
          <p:cNvSpPr txBox="1">
            <a:spLocks noChangeArrowheads="1"/>
          </p:cNvSpPr>
          <p:nvPr/>
        </p:nvSpPr>
        <p:spPr bwMode="auto">
          <a:xfrm>
            <a:off x="107950" y="409575"/>
            <a:ext cx="88201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algn="just" eaLnBrk="1" hangingPunct="1">
              <a:lnSpc>
                <a:spcPts val="5300"/>
              </a:lnSpc>
              <a:spcBef>
                <a:spcPct val="0"/>
              </a:spcBef>
              <a:buClrTx/>
              <a:buSzTx/>
              <a:buFontTx/>
              <a:buNone/>
            </a:pPr>
            <a:r>
              <a:rPr lang="en-US" altLang="zh-CN" sz="1800">
                <a:cs typeface="华文仿宋"/>
              </a:rPr>
              <a:t>		</a:t>
            </a:r>
            <a:r>
              <a:rPr lang="en-US" altLang="zh-CN" sz="4400">
                <a:solidFill>
                  <a:srgbClr val="333399"/>
                </a:solidFill>
                <a:latin typeface="Tahoma" panose="020B0604030504040204" pitchFamily="34" charset="0"/>
                <a:cs typeface="Tahoma" panose="020B0604030504040204" pitchFamily="34" charset="0"/>
              </a:rPr>
              <a:t>Memoria Cache</a:t>
            </a:r>
          </a:p>
          <a:p>
            <a:pPr algn="just" eaLnBrk="1" hangingPunct="1">
              <a:lnSpc>
                <a:spcPts val="5300"/>
              </a:lnSpc>
              <a:spcBef>
                <a:spcPct val="0"/>
              </a:spcBef>
              <a:buClrTx/>
              <a:buSzTx/>
              <a:buFontTx/>
              <a:buNone/>
            </a:pPr>
            <a:endParaRPr lang="en-US" altLang="zh-CN" sz="4400">
              <a:solidFill>
                <a:srgbClr val="333399"/>
              </a:solidFill>
              <a:latin typeface="Tahoma" panose="020B0604030504040204" pitchFamily="34" charset="0"/>
              <a:cs typeface="Tahoma" panose="020B0604030504040204" pitchFamily="34" charset="0"/>
            </a:endParaRPr>
          </a:p>
          <a:p>
            <a:pPr algn="just" eaLnBrk="1" hangingPunct="1">
              <a:lnSpc>
                <a:spcPts val="1000"/>
              </a:lnSpc>
              <a:spcBef>
                <a:spcPct val="0"/>
              </a:spcBef>
              <a:buClrTx/>
              <a:buSzTx/>
              <a:buFontTx/>
              <a:buNone/>
            </a:pPr>
            <a:endParaRPr lang="en-US" altLang="zh-CN" sz="1800">
              <a:cs typeface="华文仿宋"/>
            </a:endParaRPr>
          </a:p>
        </p:txBody>
      </p:sp>
      <p:pic>
        <p:nvPicPr>
          <p:cNvPr id="2050" name="Picture 2"/>
          <p:cNvPicPr>
            <a:picLocks noChangeAspect="1" noChangeArrowheads="1"/>
          </p:cNvPicPr>
          <p:nvPr/>
        </p:nvPicPr>
        <p:blipFill>
          <a:blip r:embed="rId2"/>
          <a:srcRect/>
          <a:stretch>
            <a:fillRect/>
          </a:stretch>
        </p:blipFill>
        <p:spPr bwMode="auto">
          <a:xfrm>
            <a:off x="2124075" y="1924050"/>
            <a:ext cx="4772025" cy="23812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p:cNvSpPr>
          <p:nvPr>
            <p:ph type="title"/>
          </p:nvPr>
        </p:nvSpPr>
        <p:spPr/>
        <p:txBody>
          <a:bodyPr/>
          <a:lstStyle/>
          <a:p>
            <a:pPr eaLnBrk="1" hangingPunct="1"/>
            <a:r>
              <a:rPr altLang="es-CL"/>
              <a:t>Contexto actual (3)</a:t>
            </a:r>
          </a:p>
        </p:txBody>
      </p:sp>
      <p:sp>
        <p:nvSpPr>
          <p:cNvPr id="18435" name="Rectangle 2"/>
          <p:cNvSpPr>
            <a:spLocks noGrp="1"/>
          </p:cNvSpPr>
          <p:nvPr>
            <p:ph sz="quarter" idx="13"/>
          </p:nvPr>
        </p:nvSpPr>
        <p:spPr>
          <a:xfrm>
            <a:off x="468313" y="1347788"/>
            <a:ext cx="8281987" cy="3651250"/>
          </a:xfrm>
        </p:spPr>
        <p:txBody>
          <a:bodyPr anchor="ctr"/>
          <a:lstStyle/>
          <a:p>
            <a:pPr algn="just" eaLnBrk="1" hangingPunct="1"/>
            <a:r>
              <a:rPr lang="es-AR" altLang="es-CL"/>
              <a:t>La interacción entre los diferentes tipos de memoria se aprovecha de forma tal que se logra un comportamiento, por parte de la computadora, equivalente al que tendría con una memoria única, grande y rápida, cuando en realidad tiene distintos tipos de memoria trabajando en forma coordinada.</a:t>
            </a:r>
            <a:endParaRPr altLang="es-CL"/>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1"/>
          <p:cNvSpPr txBox="1">
            <a:spLocks noChangeArrowheads="1"/>
          </p:cNvSpPr>
          <p:nvPr/>
        </p:nvSpPr>
        <p:spPr bwMode="auto">
          <a:xfrm>
            <a:off x="107950" y="374650"/>
            <a:ext cx="882015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algn="just" eaLnBrk="1" hangingPunct="1">
              <a:lnSpc>
                <a:spcPts val="5300"/>
              </a:lnSpc>
              <a:spcBef>
                <a:spcPct val="0"/>
              </a:spcBef>
              <a:buClrTx/>
              <a:buSzTx/>
              <a:buFontTx/>
              <a:buNone/>
            </a:pPr>
            <a:r>
              <a:rPr lang="en-US" altLang="zh-CN" sz="1800" dirty="0">
                <a:cs typeface="华文仿宋"/>
              </a:rPr>
              <a:t>		</a:t>
            </a:r>
            <a:r>
              <a:rPr lang="en-US" altLang="zh-CN" sz="4400" dirty="0" err="1">
                <a:solidFill>
                  <a:srgbClr val="333399"/>
                </a:solidFill>
                <a:latin typeface="Tahoma" panose="020B0604030504040204" pitchFamily="34" charset="0"/>
                <a:cs typeface="Tahoma" panose="020B0604030504040204" pitchFamily="34" charset="0"/>
              </a:rPr>
              <a:t>Aciertos</a:t>
            </a:r>
            <a:r>
              <a:rPr lang="en-US" altLang="zh-CN" sz="4400" dirty="0">
                <a:solidFill>
                  <a:srgbClr val="333399"/>
                </a:solidFill>
                <a:latin typeface="Tahoma" panose="020B0604030504040204" pitchFamily="34" charset="0"/>
                <a:cs typeface="Tahoma" panose="020B0604030504040204" pitchFamily="34" charset="0"/>
              </a:rPr>
              <a:t> y </a:t>
            </a:r>
            <a:r>
              <a:rPr lang="en-US" altLang="zh-CN" sz="4400" dirty="0" err="1">
                <a:solidFill>
                  <a:srgbClr val="333399"/>
                </a:solidFill>
                <a:latin typeface="Tahoma" panose="020B0604030504040204" pitchFamily="34" charset="0"/>
                <a:cs typeface="Tahoma" panose="020B0604030504040204" pitchFamily="34" charset="0"/>
              </a:rPr>
              <a:t>fallos</a:t>
            </a:r>
            <a:r>
              <a:rPr lang="en-US" altLang="zh-CN" sz="4400" dirty="0">
                <a:solidFill>
                  <a:srgbClr val="333399"/>
                </a:solidFill>
                <a:latin typeface="Tahoma" panose="020B0604030504040204" pitchFamily="34" charset="0"/>
                <a:cs typeface="Tahoma" panose="020B0604030504040204" pitchFamily="34" charset="0"/>
              </a:rPr>
              <a:t> (1)</a:t>
            </a:r>
          </a:p>
          <a:p>
            <a:pPr algn="just" eaLnBrk="1" hangingPunct="1">
              <a:lnSpc>
                <a:spcPts val="1000"/>
              </a:lnSpc>
              <a:spcBef>
                <a:spcPct val="0"/>
              </a:spcBef>
              <a:buClrTx/>
              <a:buSzTx/>
              <a:buFontTx/>
              <a:buNone/>
            </a:pPr>
            <a:endParaRPr lang="en-US" altLang="zh-CN" sz="1800" dirty="0">
              <a:cs typeface="华文仿宋"/>
            </a:endParaRPr>
          </a:p>
          <a:p>
            <a:pPr algn="just" eaLnBrk="1" hangingPunct="1">
              <a:lnSpc>
                <a:spcPts val="1000"/>
              </a:lnSpc>
              <a:spcBef>
                <a:spcPct val="0"/>
              </a:spcBef>
              <a:buClrTx/>
              <a:buSzTx/>
              <a:buFontTx/>
              <a:buNone/>
            </a:pPr>
            <a:endParaRPr lang="en-US" altLang="zh-CN" sz="1800" dirty="0">
              <a:cs typeface="华文仿宋"/>
            </a:endParaRPr>
          </a:p>
          <a:p>
            <a:pPr algn="just" eaLnBrk="1" hangingPunct="1">
              <a:spcBef>
                <a:spcPct val="0"/>
              </a:spcBef>
              <a:buClrTx/>
              <a:buSzTx/>
              <a:buFontTx/>
              <a:buNone/>
            </a:pPr>
            <a:r>
              <a:rPr lang="es-AR" altLang="es-CL" sz="2800" dirty="0">
                <a:solidFill>
                  <a:srgbClr val="000000"/>
                </a:solidFill>
                <a:latin typeface="Tahoma" panose="020B0604030504040204" pitchFamily="34" charset="0"/>
              </a:rPr>
              <a:t>  </a:t>
            </a:r>
            <a:r>
              <a:rPr lang="es-AR" altLang="es-CL" sz="2800" dirty="0">
                <a:latin typeface="Tahoma" panose="020B0604030504040204" pitchFamily="34" charset="0"/>
              </a:rPr>
              <a:t>La efectividad de la caché se expresa a través de la frecuencia de aciertos: es decir el número de veces que la caché acierta direcciones.</a:t>
            </a:r>
          </a:p>
          <a:p>
            <a:pPr algn="just" eaLnBrk="1" hangingPunct="1">
              <a:spcBef>
                <a:spcPct val="0"/>
              </a:spcBef>
              <a:buClrTx/>
              <a:buSzTx/>
              <a:buFontTx/>
              <a:buNone/>
            </a:pPr>
            <a:endParaRPr lang="es-AR" altLang="es-CL" sz="2800" dirty="0">
              <a:solidFill>
                <a:srgbClr val="000000"/>
              </a:solidFill>
              <a:latin typeface="Tahoma" panose="020B0604030504040204" pitchFamily="34" charset="0"/>
            </a:endParaRPr>
          </a:p>
          <a:p>
            <a:pPr algn="just" eaLnBrk="1" hangingPunct="1">
              <a:spcBef>
                <a:spcPct val="0"/>
              </a:spcBef>
              <a:buClrTx/>
              <a:buSzTx/>
              <a:buFontTx/>
              <a:buNone/>
            </a:pPr>
            <a:r>
              <a:rPr lang="es-AR" altLang="es-CL" sz="2800" dirty="0">
                <a:solidFill>
                  <a:srgbClr val="000000"/>
                </a:solidFill>
                <a:latin typeface="Tahoma" panose="020B0604030504040204" pitchFamily="34" charset="0"/>
              </a:rPr>
              <a:t>   Un acierto de caché sucede cuando los datos que necesita el procesador están almacenados en la caché entonces  la CPU obtiene los datos a alta velocidad.</a:t>
            </a:r>
            <a:endParaRPr lang="en-US" altLang="zh-CN" sz="2800" dirty="0">
              <a:solidFill>
                <a:srgbClr val="000000"/>
              </a:solidFill>
              <a:latin typeface="Tahoma" panose="020B0604030504040204" pitchFamily="34" charset="0"/>
              <a:cs typeface="华文仿宋"/>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Box 1"/>
          <p:cNvSpPr txBox="1">
            <a:spLocks noChangeArrowheads="1"/>
          </p:cNvSpPr>
          <p:nvPr/>
        </p:nvSpPr>
        <p:spPr bwMode="auto">
          <a:xfrm>
            <a:off x="107950" y="374650"/>
            <a:ext cx="88201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ts val="700"/>
              </a:spcBef>
              <a:buClr>
                <a:schemeClr val="accent2"/>
              </a:buClr>
              <a:buSzPct val="60000"/>
              <a:buFont typeface="Wingdings" panose="05000000000000000000" pitchFamily="2" charset="2"/>
              <a:buChar char=""/>
              <a:tabLst>
                <a:tab pos="342900" algn="l"/>
                <a:tab pos="533400" algn="l"/>
              </a:tabLst>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tabLst>
                <a:tab pos="342900" algn="l"/>
                <a:tab pos="533400" algn="l"/>
              </a:tabLst>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tabLst>
                <a:tab pos="342900" algn="l"/>
                <a:tab pos="533400" algn="l"/>
              </a:tabLst>
              <a:defRPr sz="2300">
                <a:solidFill>
                  <a:schemeClr val="tx1"/>
                </a:solidFill>
                <a:latin typeface="Tw Cen MT" panose="020B0602020104020603" pitchFamily="34" charset="0"/>
              </a:defRPr>
            </a:lvl3pPr>
            <a:lvl4pPr marL="1600200" indent="-228600">
              <a:spcBef>
                <a:spcPts val="400"/>
              </a:spcBef>
              <a:buClr>
                <a:srgbClr val="EB641B"/>
              </a:buClr>
              <a:buSzPct val="7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4pPr>
            <a:lvl5pPr marL="2057400" indent="-228600">
              <a:spcBef>
                <a:spcPts val="400"/>
              </a:spcBef>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39639D"/>
              </a:buClr>
              <a:buSzPct val="65000"/>
              <a:buFont typeface="Wingdings" panose="05000000000000000000" pitchFamily="2" charset="2"/>
              <a:buChar char=""/>
              <a:tabLst>
                <a:tab pos="342900" algn="l"/>
                <a:tab pos="533400" algn="l"/>
              </a:tabLst>
              <a:defRPr sz="2000">
                <a:solidFill>
                  <a:schemeClr val="tx1"/>
                </a:solidFill>
                <a:latin typeface="Tw Cen MT" panose="020B0602020104020603" pitchFamily="34" charset="0"/>
              </a:defRPr>
            </a:lvl9pPr>
          </a:lstStyle>
          <a:p>
            <a:pPr algn="just" eaLnBrk="1" hangingPunct="1">
              <a:lnSpc>
                <a:spcPts val="5300"/>
              </a:lnSpc>
              <a:spcBef>
                <a:spcPct val="0"/>
              </a:spcBef>
              <a:buClrTx/>
              <a:buSzTx/>
              <a:buFontTx/>
              <a:buNone/>
            </a:pPr>
            <a:r>
              <a:rPr lang="en-US" altLang="zh-CN" sz="1800" dirty="0">
                <a:cs typeface="华文仿宋"/>
              </a:rPr>
              <a:t>		</a:t>
            </a:r>
            <a:r>
              <a:rPr lang="en-US" altLang="zh-CN" sz="4400" dirty="0" err="1">
                <a:solidFill>
                  <a:srgbClr val="333399"/>
                </a:solidFill>
                <a:latin typeface="Tahoma" panose="020B0604030504040204" pitchFamily="34" charset="0"/>
                <a:cs typeface="Tahoma" panose="020B0604030504040204" pitchFamily="34" charset="0"/>
              </a:rPr>
              <a:t>Aciertos</a:t>
            </a:r>
            <a:r>
              <a:rPr lang="en-US" altLang="zh-CN" sz="4400" dirty="0">
                <a:solidFill>
                  <a:srgbClr val="333399"/>
                </a:solidFill>
                <a:latin typeface="Tahoma" panose="020B0604030504040204" pitchFamily="34" charset="0"/>
                <a:cs typeface="Tahoma" panose="020B0604030504040204" pitchFamily="34" charset="0"/>
              </a:rPr>
              <a:t> y </a:t>
            </a:r>
            <a:r>
              <a:rPr lang="en-US" altLang="zh-CN" sz="4400" dirty="0" err="1">
                <a:solidFill>
                  <a:srgbClr val="333399"/>
                </a:solidFill>
                <a:latin typeface="Tahoma" panose="020B0604030504040204" pitchFamily="34" charset="0"/>
                <a:cs typeface="Tahoma" panose="020B0604030504040204" pitchFamily="34" charset="0"/>
              </a:rPr>
              <a:t>fallos</a:t>
            </a:r>
            <a:r>
              <a:rPr lang="en-US" altLang="zh-CN" sz="4400" dirty="0">
                <a:solidFill>
                  <a:srgbClr val="333399"/>
                </a:solidFill>
                <a:latin typeface="Tahoma" panose="020B0604030504040204" pitchFamily="34" charset="0"/>
                <a:cs typeface="Tahoma" panose="020B0604030504040204" pitchFamily="34" charset="0"/>
              </a:rPr>
              <a:t> (2)</a:t>
            </a:r>
          </a:p>
          <a:p>
            <a:pPr algn="just" eaLnBrk="1" hangingPunct="1">
              <a:lnSpc>
                <a:spcPts val="1000"/>
              </a:lnSpc>
              <a:spcBef>
                <a:spcPct val="0"/>
              </a:spcBef>
              <a:buClrTx/>
              <a:buSzTx/>
              <a:buFontTx/>
              <a:buNone/>
            </a:pPr>
            <a:endParaRPr lang="en-US" altLang="zh-CN" sz="1800" dirty="0">
              <a:cs typeface="华文仿宋"/>
            </a:endParaRPr>
          </a:p>
          <a:p>
            <a:pPr algn="just" eaLnBrk="1" hangingPunct="1">
              <a:lnSpc>
                <a:spcPts val="1000"/>
              </a:lnSpc>
              <a:spcBef>
                <a:spcPct val="0"/>
              </a:spcBef>
              <a:buClrTx/>
              <a:buSzTx/>
              <a:buFontTx/>
              <a:buNone/>
            </a:pPr>
            <a:endParaRPr lang="en-US" altLang="zh-CN" sz="1800" dirty="0">
              <a:cs typeface="华文仿宋"/>
            </a:endParaRPr>
          </a:p>
          <a:p>
            <a:pPr algn="just" eaLnBrk="1" hangingPunct="1">
              <a:spcBef>
                <a:spcPct val="0"/>
              </a:spcBef>
              <a:buClrTx/>
              <a:buSzTx/>
              <a:buFontTx/>
              <a:buNone/>
            </a:pPr>
            <a:r>
              <a:rPr lang="es-AR" altLang="es-CL" sz="2800" dirty="0">
                <a:solidFill>
                  <a:srgbClr val="000000"/>
                </a:solidFill>
                <a:latin typeface="Tahoma" panose="020B0604030504040204" pitchFamily="34" charset="0"/>
              </a:rPr>
              <a:t>  Un fallo de caché ocurre cuando los datos buscados no se encuentran en la caché.</a:t>
            </a:r>
          </a:p>
          <a:p>
            <a:pPr algn="just" eaLnBrk="1" hangingPunct="1">
              <a:spcBef>
                <a:spcPct val="0"/>
              </a:spcBef>
              <a:buClrTx/>
              <a:buSzTx/>
              <a:buFontTx/>
              <a:buNone/>
            </a:pPr>
            <a:r>
              <a:rPr lang="es-AR" altLang="es-CL" sz="2800" dirty="0">
                <a:solidFill>
                  <a:srgbClr val="000000"/>
                </a:solidFill>
                <a:latin typeface="Tahoma" panose="020B0604030504040204" pitchFamily="34" charset="0"/>
              </a:rPr>
              <a:t>En este caso la CPU tiene que obtenerlos de la memoria principal, a una velocidad menor.</a:t>
            </a:r>
            <a:endParaRPr lang="en-US" altLang="zh-CN" sz="2800" dirty="0">
              <a:solidFill>
                <a:srgbClr val="000000"/>
              </a:solidFill>
              <a:latin typeface="Tahoma" panose="020B0604030504040204" pitchFamily="34" charset="0"/>
              <a:cs typeface="华文仿宋"/>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p:cNvSpPr>
          <p:nvPr>
            <p:ph type="title"/>
          </p:nvPr>
        </p:nvSpPr>
        <p:spPr/>
        <p:txBody>
          <a:bodyPr/>
          <a:lstStyle/>
          <a:p>
            <a:pPr eaLnBrk="1" hangingPunct="1"/>
            <a:r>
              <a:rPr altLang="es-CL"/>
              <a:t>Jerarquía de memorias (1)</a:t>
            </a:r>
          </a:p>
        </p:txBody>
      </p:sp>
      <p:sp>
        <p:nvSpPr>
          <p:cNvPr id="20483" name="Rectangle 2"/>
          <p:cNvSpPr>
            <a:spLocks noGrp="1"/>
          </p:cNvSpPr>
          <p:nvPr>
            <p:ph sz="quarter" idx="13"/>
          </p:nvPr>
        </p:nvSpPr>
        <p:spPr>
          <a:xfrm>
            <a:off x="468313" y="1347788"/>
            <a:ext cx="8281987" cy="3651250"/>
          </a:xfrm>
        </p:spPr>
        <p:txBody>
          <a:bodyPr anchor="ctr"/>
          <a:lstStyle/>
          <a:p>
            <a:pPr algn="just" eaLnBrk="1" hangingPunct="1"/>
            <a:r>
              <a:rPr lang="es-AR" altLang="es-CL"/>
              <a:t>La forma en que se organizan estos distintos tipos de memoria es lo que se conoce como jerarquía de memoria.</a:t>
            </a:r>
          </a:p>
          <a:p>
            <a:pPr algn="just" eaLnBrk="1" hangingPunct="1"/>
            <a:r>
              <a:rPr lang="es-AR" altLang="es-CL"/>
              <a:t>En la cima de la jerarquía están los registros.</a:t>
            </a:r>
          </a:p>
          <a:p>
            <a:pPr algn="just" eaLnBrk="1" hangingPunct="1"/>
            <a:r>
              <a:rPr lang="es-AR" altLang="es-CL"/>
              <a:t>En la base, las memorias secundarias (discos magnéticos) y de almacenamiento “off line” (CD, DVD, cintas).</a:t>
            </a:r>
            <a:endParaRPr altLang="es-C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p:cNvSpPr>
          <p:nvPr>
            <p:ph type="title"/>
          </p:nvPr>
        </p:nvSpPr>
        <p:spPr/>
        <p:txBody>
          <a:bodyPr/>
          <a:lstStyle/>
          <a:p>
            <a:pPr eaLnBrk="1" hangingPunct="1"/>
            <a:r>
              <a:rPr altLang="es-CL"/>
              <a:t>Jerarquía de memorias (2)</a:t>
            </a:r>
          </a:p>
        </p:txBody>
      </p:sp>
      <p:pic>
        <p:nvPicPr>
          <p:cNvPr id="1026" name="Picture 2"/>
          <p:cNvPicPr>
            <a:picLocks noChangeAspect="1" noChangeArrowheads="1"/>
          </p:cNvPicPr>
          <p:nvPr/>
        </p:nvPicPr>
        <p:blipFill>
          <a:blip r:embed="rId3"/>
          <a:srcRect/>
          <a:stretch>
            <a:fillRect/>
          </a:stretch>
        </p:blipFill>
        <p:spPr bwMode="auto">
          <a:xfrm>
            <a:off x="1258888" y="1358900"/>
            <a:ext cx="6697662" cy="36607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p:cNvSpPr>
          <p:nvPr>
            <p:ph type="title"/>
          </p:nvPr>
        </p:nvSpPr>
        <p:spPr/>
        <p:txBody>
          <a:bodyPr/>
          <a:lstStyle/>
          <a:p>
            <a:pPr eaLnBrk="1" hangingPunct="1"/>
            <a:r>
              <a:rPr altLang="es-CL"/>
              <a:t>Jerarquía de memorias (3)</a:t>
            </a:r>
          </a:p>
        </p:txBody>
      </p:sp>
      <p:sp>
        <p:nvSpPr>
          <p:cNvPr id="24579" name="Rectangle 2"/>
          <p:cNvSpPr>
            <a:spLocks noGrp="1"/>
          </p:cNvSpPr>
          <p:nvPr>
            <p:ph sz="quarter" idx="13"/>
          </p:nvPr>
        </p:nvSpPr>
        <p:spPr>
          <a:xfrm>
            <a:off x="468313" y="1347788"/>
            <a:ext cx="8281987" cy="3651250"/>
          </a:xfrm>
        </p:spPr>
        <p:txBody>
          <a:bodyPr anchor="ctr"/>
          <a:lstStyle/>
          <a:p>
            <a:pPr algn="just" eaLnBrk="1" hangingPunct="1"/>
            <a:r>
              <a:rPr lang="es-AR" altLang="es-CL" dirty="0"/>
              <a:t>A medida que ascendemos tenemos mayor rendimiento y más costo por bit.</a:t>
            </a:r>
          </a:p>
          <a:p>
            <a:pPr algn="just" eaLnBrk="1" hangingPunct="1"/>
            <a:r>
              <a:rPr lang="es-AR" altLang="es-CL" dirty="0"/>
              <a:t>Entre la memoria principal y la secundaria hay otro tipo de memoria para salvar la brecha.</a:t>
            </a:r>
          </a:p>
          <a:p>
            <a:pPr algn="just" eaLnBrk="1" hangingPunct="1"/>
            <a:r>
              <a:rPr lang="es-AR" altLang="es-CL" dirty="0"/>
              <a:t>Cuando ascendemos, también aumenta la frecuencia de accesos a ese tipo de memoria</a:t>
            </a:r>
            <a:endParaRPr altLang="es-C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WidescreenPresentation</Template>
  <TotalTime>0</TotalTime>
  <Words>3703</Words>
  <Application>Microsoft Office PowerPoint</Application>
  <PresentationFormat>Presentación en pantalla (16:9)</PresentationFormat>
  <Paragraphs>353</Paragraphs>
  <Slides>61</Slides>
  <Notes>33</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61</vt:i4>
      </vt:variant>
    </vt:vector>
  </HeadingPairs>
  <TitlesOfParts>
    <vt:vector size="72" baseType="lpstr">
      <vt:lpstr>Arial</vt:lpstr>
      <vt:lpstr>Calibri</vt:lpstr>
      <vt:lpstr>Calibri Light</vt:lpstr>
      <vt:lpstr>Cambria Math</vt:lpstr>
      <vt:lpstr>Tahoma</vt:lpstr>
      <vt:lpstr>Times New Roman</vt:lpstr>
      <vt:lpstr>Tw Cen MT</vt:lpstr>
      <vt:lpstr>Wingdings</vt:lpstr>
      <vt:lpstr>Wingdings 2</vt:lpstr>
      <vt:lpstr>WidescreenPresentation</vt:lpstr>
      <vt:lpstr>Tema de Office</vt:lpstr>
      <vt:lpstr>MEMORIA  William Stallings, Organización y Arquitectura de Computadores</vt:lpstr>
      <vt:lpstr>La clase de Hoy</vt:lpstr>
      <vt:lpstr>Temas</vt:lpstr>
      <vt:lpstr>Contexto actual (1)</vt:lpstr>
      <vt:lpstr>Contexto actual (2)</vt:lpstr>
      <vt:lpstr>Contexto actual (3)</vt:lpstr>
      <vt:lpstr>Jerarquía de memorias (1)</vt:lpstr>
      <vt:lpstr>Jerarquía de memorias (2)</vt:lpstr>
      <vt:lpstr>Jerarquía de memorias (3)</vt:lpstr>
      <vt:lpstr>Jerarquía de memorias (4)</vt:lpstr>
      <vt:lpstr>Jerarquía de memorias (4)</vt:lpstr>
      <vt:lpstr>Características (1)</vt:lpstr>
      <vt:lpstr>Características (2)</vt:lpstr>
      <vt:lpstr>Características (3)</vt:lpstr>
      <vt:lpstr>Características (4)</vt:lpstr>
      <vt:lpstr>Características (5)</vt:lpstr>
      <vt:lpstr>Organización de la memoria </vt:lpstr>
      <vt:lpstr>Celda de memoria</vt:lpstr>
      <vt:lpstr>Organización interna de la memoria</vt:lpstr>
      <vt:lpstr>Estructura básica de la RAM</vt:lpstr>
      <vt:lpstr>Estructura básica de la RAM</vt:lpstr>
      <vt:lpstr>Memoria de acceso aleatorio</vt:lpstr>
      <vt:lpstr>RAM estática o SRAM (1)</vt:lpstr>
      <vt:lpstr>RAM estática o SRAM (2)</vt:lpstr>
      <vt:lpstr>RAM dinámica o DRAM</vt:lpstr>
      <vt:lpstr>RAM dinámica o DRAM</vt:lpstr>
      <vt:lpstr>Módulo básico DRAM 2Kx4bits</vt:lpstr>
      <vt:lpstr>Ampliación a 2Kx8bits</vt:lpstr>
      <vt:lpstr>Presentación de PowerPoint</vt:lpstr>
      <vt:lpstr>Expansión vertical</vt:lpstr>
      <vt:lpstr>Direccionamiento entrelazado</vt:lpstr>
      <vt:lpstr>Direccionamiento al byte.</vt:lpstr>
      <vt:lpstr>TIPOS DE MODULOS  DE SDRAM</vt:lpstr>
      <vt:lpstr>TIPOS DE MODULOS  DE RAM   (DDR – DOUBLE DATA RATE     DIMM)                   </vt:lpstr>
      <vt:lpstr>TIPOS DE MODULOS  DE RAM</vt:lpstr>
      <vt:lpstr>Las nuevas tecnologías en  RAM (1)</vt:lpstr>
      <vt:lpstr>Las nuevas tecnologías en  RAM (3)</vt:lpstr>
      <vt:lpstr>Resumen</vt:lpstr>
      <vt:lpstr>Bibliografía recomendada</vt:lpstr>
      <vt:lpstr>La clase de Hoy</vt:lpstr>
      <vt:lpstr>Presentación de PowerPoint</vt:lpstr>
      <vt:lpstr>Presentación de PowerPoint</vt:lpstr>
      <vt:lpstr>Presentación de PowerPoint</vt:lpstr>
      <vt:lpstr>Presentación de PowerPoint</vt:lpstr>
      <vt:lpstr>Presentación de PowerPoint</vt:lpstr>
      <vt:lpstr>Presentación de PowerPoint</vt:lpstr>
      <vt:lpstr>Memoria Caché</vt:lpstr>
      <vt:lpstr>Memoria Caché</vt:lpstr>
      <vt:lpstr>Presentación de PowerPoint</vt:lpstr>
      <vt:lpstr>Presentación de PowerPoint</vt:lpstr>
      <vt:lpstr>Presentación de PowerPoint</vt:lpstr>
      <vt:lpstr>Ejemplo 1</vt:lpstr>
      <vt:lpstr>Ejemplo 1</vt:lpstr>
      <vt:lpstr>Presentación de PowerPoint</vt:lpstr>
      <vt:lpstr>Presentación de PowerPoint</vt:lpstr>
      <vt:lpstr>Presentación de PowerPoint</vt:lpstr>
      <vt:lpstr>Ejemplo 2</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2010-09-30T17:22:52Z</dcterms:created>
  <dcterms:modified xsi:type="dcterms:W3CDTF">2022-09-02T02:41:00Z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3082</vt:i4>
  </property>
  <property fmtid="{D5CDD505-2E9C-101B-9397-08002B2CF9AE}" pid="3" name="_Version">
    <vt:lpwstr>12.0.4518</vt:lpwstr>
  </property>
</Properties>
</file>