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notesMasterIdLst>
    <p:notesMasterId r:id="rId36"/>
  </p:notesMasterIdLst>
  <p:sldIdLst>
    <p:sldId id="256" r:id="rId2"/>
    <p:sldId id="258" r:id="rId3"/>
    <p:sldId id="304" r:id="rId4"/>
    <p:sldId id="297" r:id="rId5"/>
    <p:sldId id="298" r:id="rId6"/>
    <p:sldId id="260" r:id="rId7"/>
    <p:sldId id="278" r:id="rId8"/>
    <p:sldId id="276" r:id="rId9"/>
    <p:sldId id="275" r:id="rId10"/>
    <p:sldId id="280" r:id="rId11"/>
    <p:sldId id="281" r:id="rId12"/>
    <p:sldId id="279" r:id="rId13"/>
    <p:sldId id="282" r:id="rId14"/>
    <p:sldId id="283" r:id="rId15"/>
    <p:sldId id="284" r:id="rId16"/>
    <p:sldId id="285" r:id="rId17"/>
    <p:sldId id="259" r:id="rId18"/>
    <p:sldId id="291" r:id="rId19"/>
    <p:sldId id="292" r:id="rId20"/>
    <p:sldId id="286" r:id="rId21"/>
    <p:sldId id="287" r:id="rId22"/>
    <p:sldId id="288" r:id="rId23"/>
    <p:sldId id="294" r:id="rId24"/>
    <p:sldId id="268" r:id="rId25"/>
    <p:sldId id="269" r:id="rId26"/>
    <p:sldId id="290" r:id="rId27"/>
    <p:sldId id="265" r:id="rId28"/>
    <p:sldId id="266" r:id="rId29"/>
    <p:sldId id="267" r:id="rId30"/>
    <p:sldId id="270" r:id="rId31"/>
    <p:sldId id="271" r:id="rId32"/>
    <p:sldId id="272" r:id="rId33"/>
    <p:sldId id="273" r:id="rId34"/>
    <p:sldId id="274"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162" autoAdjust="0"/>
    <p:restoredTop sz="80477" autoAdjust="0"/>
  </p:normalViewPr>
  <p:slideViewPr>
    <p:cSldViewPr snapToGrid="0">
      <p:cViewPr varScale="1">
        <p:scale>
          <a:sx n="54" d="100"/>
          <a:sy n="54" d="100"/>
        </p:scale>
        <p:origin x="145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L"/>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7C4232-05E4-4E4B-95AA-AB9A2303E8C2}" type="datetimeFigureOut">
              <a:rPr lang="es-CL" smtClean="0"/>
              <a:t>06-12-2022</a:t>
            </a:fld>
            <a:endParaRPr lang="es-CL"/>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L"/>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L"/>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5103BD-8CFF-4C2C-87D3-C9A2A8D010F6}" type="slidenum">
              <a:rPr lang="es-CL" smtClean="0"/>
              <a:t>‹#›</a:t>
            </a:fld>
            <a:endParaRPr lang="es-CL"/>
          </a:p>
        </p:txBody>
      </p:sp>
    </p:spTree>
    <p:extLst>
      <p:ext uri="{BB962C8B-B14F-4D97-AF65-F5344CB8AC3E}">
        <p14:creationId xmlns:p14="http://schemas.microsoft.com/office/powerpoint/2010/main" val="2039074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54140DC-EB83-42CB-BBFD-03C0AEE9753D}" type="slidenum">
              <a:rPr kumimoji="0" lang="es-C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s-C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220673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5"/>
          </p:nvPr>
        </p:nvSpPr>
        <p:spPr/>
        <p:txBody>
          <a:bodyPr/>
          <a:lstStyle/>
          <a:p>
            <a:fld id="{045103BD-8CFF-4C2C-87D3-C9A2A8D010F6}" type="slidenum">
              <a:rPr lang="es-CL" smtClean="0"/>
              <a:t>17</a:t>
            </a:fld>
            <a:endParaRPr lang="es-CL"/>
          </a:p>
        </p:txBody>
      </p:sp>
    </p:spTree>
    <p:extLst>
      <p:ext uri="{BB962C8B-B14F-4D97-AF65-F5344CB8AC3E}">
        <p14:creationId xmlns:p14="http://schemas.microsoft.com/office/powerpoint/2010/main" val="28361702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5"/>
          </p:nvPr>
        </p:nvSpPr>
        <p:spPr/>
        <p:txBody>
          <a:bodyPr/>
          <a:lstStyle/>
          <a:p>
            <a:fld id="{045103BD-8CFF-4C2C-87D3-C9A2A8D010F6}" type="slidenum">
              <a:rPr lang="es-CL" smtClean="0"/>
              <a:t>22</a:t>
            </a:fld>
            <a:endParaRPr lang="es-CL"/>
          </a:p>
        </p:txBody>
      </p:sp>
    </p:spTree>
    <p:extLst>
      <p:ext uri="{BB962C8B-B14F-4D97-AF65-F5344CB8AC3E}">
        <p14:creationId xmlns:p14="http://schemas.microsoft.com/office/powerpoint/2010/main" val="33958675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5"/>
          </p:nvPr>
        </p:nvSpPr>
        <p:spPr/>
        <p:txBody>
          <a:bodyPr/>
          <a:lstStyle/>
          <a:p>
            <a:fld id="{045103BD-8CFF-4C2C-87D3-C9A2A8D010F6}" type="slidenum">
              <a:rPr lang="es-CL" smtClean="0"/>
              <a:t>23</a:t>
            </a:fld>
            <a:endParaRPr lang="es-CL"/>
          </a:p>
        </p:txBody>
      </p:sp>
    </p:spTree>
    <p:extLst>
      <p:ext uri="{BB962C8B-B14F-4D97-AF65-F5344CB8AC3E}">
        <p14:creationId xmlns:p14="http://schemas.microsoft.com/office/powerpoint/2010/main" val="10319396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5"/>
          </p:nvPr>
        </p:nvSpPr>
        <p:spPr/>
        <p:txBody>
          <a:bodyPr/>
          <a:lstStyle/>
          <a:p>
            <a:fld id="{045103BD-8CFF-4C2C-87D3-C9A2A8D010F6}" type="slidenum">
              <a:rPr lang="es-CL" smtClean="0"/>
              <a:t>26</a:t>
            </a:fld>
            <a:endParaRPr lang="es-CL"/>
          </a:p>
        </p:txBody>
      </p:sp>
    </p:spTree>
    <p:extLst>
      <p:ext uri="{BB962C8B-B14F-4D97-AF65-F5344CB8AC3E}">
        <p14:creationId xmlns:p14="http://schemas.microsoft.com/office/powerpoint/2010/main" val="8694795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5"/>
          </p:nvPr>
        </p:nvSpPr>
        <p:spPr/>
        <p:txBody>
          <a:bodyPr/>
          <a:lstStyle/>
          <a:p>
            <a:fld id="{045103BD-8CFF-4C2C-87D3-C9A2A8D010F6}" type="slidenum">
              <a:rPr lang="es-CL" smtClean="0"/>
              <a:t>30</a:t>
            </a:fld>
            <a:endParaRPr lang="es-CL"/>
          </a:p>
        </p:txBody>
      </p:sp>
    </p:spTree>
    <p:extLst>
      <p:ext uri="{BB962C8B-B14F-4D97-AF65-F5344CB8AC3E}">
        <p14:creationId xmlns:p14="http://schemas.microsoft.com/office/powerpoint/2010/main" val="23243388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5"/>
          </p:nvPr>
        </p:nvSpPr>
        <p:spPr/>
        <p:txBody>
          <a:bodyPr/>
          <a:lstStyle/>
          <a:p>
            <a:fld id="{554140DC-EB83-42CB-BBFD-03C0AEE9753D}" type="slidenum">
              <a:rPr lang="es-CL" smtClean="0"/>
              <a:t>3</a:t>
            </a:fld>
            <a:endParaRPr lang="es-CL"/>
          </a:p>
        </p:txBody>
      </p:sp>
    </p:spTree>
    <p:extLst>
      <p:ext uri="{BB962C8B-B14F-4D97-AF65-F5344CB8AC3E}">
        <p14:creationId xmlns:p14="http://schemas.microsoft.com/office/powerpoint/2010/main" val="146021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54140DC-EB83-42CB-BBFD-03C0AEE9753D}" type="slidenum">
              <a:rPr kumimoji="0" lang="es-C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s-C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449801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5"/>
          </p:nvPr>
        </p:nvSpPr>
        <p:spPr/>
        <p:txBody>
          <a:bodyPr/>
          <a:lstStyle/>
          <a:p>
            <a:fld id="{045103BD-8CFF-4C2C-87D3-C9A2A8D010F6}" type="slidenum">
              <a:rPr lang="es-CL" smtClean="0"/>
              <a:t>7</a:t>
            </a:fld>
            <a:endParaRPr lang="es-CL"/>
          </a:p>
        </p:txBody>
      </p:sp>
    </p:spTree>
    <p:extLst>
      <p:ext uri="{BB962C8B-B14F-4D97-AF65-F5344CB8AC3E}">
        <p14:creationId xmlns:p14="http://schemas.microsoft.com/office/powerpoint/2010/main" val="16376730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5"/>
          </p:nvPr>
        </p:nvSpPr>
        <p:spPr/>
        <p:txBody>
          <a:bodyPr/>
          <a:lstStyle/>
          <a:p>
            <a:fld id="{045103BD-8CFF-4C2C-87D3-C9A2A8D010F6}" type="slidenum">
              <a:rPr lang="es-CL" smtClean="0"/>
              <a:t>12</a:t>
            </a:fld>
            <a:endParaRPr lang="es-CL"/>
          </a:p>
        </p:txBody>
      </p:sp>
    </p:spTree>
    <p:extLst>
      <p:ext uri="{BB962C8B-B14F-4D97-AF65-F5344CB8AC3E}">
        <p14:creationId xmlns:p14="http://schemas.microsoft.com/office/powerpoint/2010/main" val="19397111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5"/>
          </p:nvPr>
        </p:nvSpPr>
        <p:spPr/>
        <p:txBody>
          <a:bodyPr/>
          <a:lstStyle/>
          <a:p>
            <a:fld id="{045103BD-8CFF-4C2C-87D3-C9A2A8D010F6}" type="slidenum">
              <a:rPr lang="es-CL" smtClean="0"/>
              <a:t>13</a:t>
            </a:fld>
            <a:endParaRPr lang="es-CL"/>
          </a:p>
        </p:txBody>
      </p:sp>
    </p:spTree>
    <p:extLst>
      <p:ext uri="{BB962C8B-B14F-4D97-AF65-F5344CB8AC3E}">
        <p14:creationId xmlns:p14="http://schemas.microsoft.com/office/powerpoint/2010/main" val="33137999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5"/>
          </p:nvPr>
        </p:nvSpPr>
        <p:spPr/>
        <p:txBody>
          <a:bodyPr/>
          <a:lstStyle/>
          <a:p>
            <a:fld id="{045103BD-8CFF-4C2C-87D3-C9A2A8D010F6}" type="slidenum">
              <a:rPr lang="es-CL" smtClean="0"/>
              <a:t>14</a:t>
            </a:fld>
            <a:endParaRPr lang="es-CL"/>
          </a:p>
        </p:txBody>
      </p:sp>
    </p:spTree>
    <p:extLst>
      <p:ext uri="{BB962C8B-B14F-4D97-AF65-F5344CB8AC3E}">
        <p14:creationId xmlns:p14="http://schemas.microsoft.com/office/powerpoint/2010/main" val="33401889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5"/>
          </p:nvPr>
        </p:nvSpPr>
        <p:spPr/>
        <p:txBody>
          <a:bodyPr/>
          <a:lstStyle/>
          <a:p>
            <a:fld id="{045103BD-8CFF-4C2C-87D3-C9A2A8D010F6}" type="slidenum">
              <a:rPr lang="es-CL" smtClean="0"/>
              <a:t>15</a:t>
            </a:fld>
            <a:endParaRPr lang="es-CL"/>
          </a:p>
        </p:txBody>
      </p:sp>
    </p:spTree>
    <p:extLst>
      <p:ext uri="{BB962C8B-B14F-4D97-AF65-F5344CB8AC3E}">
        <p14:creationId xmlns:p14="http://schemas.microsoft.com/office/powerpoint/2010/main" val="17909408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5"/>
          </p:nvPr>
        </p:nvSpPr>
        <p:spPr/>
        <p:txBody>
          <a:bodyPr/>
          <a:lstStyle/>
          <a:p>
            <a:fld id="{045103BD-8CFF-4C2C-87D3-C9A2A8D010F6}" type="slidenum">
              <a:rPr lang="es-CL" smtClean="0"/>
              <a:t>16</a:t>
            </a:fld>
            <a:endParaRPr lang="es-CL"/>
          </a:p>
        </p:txBody>
      </p:sp>
    </p:spTree>
    <p:extLst>
      <p:ext uri="{BB962C8B-B14F-4D97-AF65-F5344CB8AC3E}">
        <p14:creationId xmlns:p14="http://schemas.microsoft.com/office/powerpoint/2010/main" val="62684816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DE46F3A7-8EF9-4F9D-A261-8D8D64AA2FF2}" type="datetimeFigureOut">
              <a:rPr lang="es-CL" smtClean="0"/>
              <a:t>06-12-2022</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7EF7137F-5C3B-48C3-9F86-FE06A96E692B}" type="slidenum">
              <a:rPr lang="es-CL" smtClean="0"/>
              <a:t>‹#›</a:t>
            </a:fld>
            <a:endParaRPr lang="es-CL"/>
          </a:p>
        </p:txBody>
      </p:sp>
    </p:spTree>
    <p:extLst>
      <p:ext uri="{BB962C8B-B14F-4D97-AF65-F5344CB8AC3E}">
        <p14:creationId xmlns:p14="http://schemas.microsoft.com/office/powerpoint/2010/main" val="9092084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DE46F3A7-8EF9-4F9D-A261-8D8D64AA2FF2}" type="datetimeFigureOut">
              <a:rPr lang="es-CL" smtClean="0"/>
              <a:t>06-12-2022</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7EF7137F-5C3B-48C3-9F86-FE06A96E692B}" type="slidenum">
              <a:rPr lang="es-CL" smtClean="0"/>
              <a:t>‹#›</a:t>
            </a:fld>
            <a:endParaRPr lang="es-CL"/>
          </a:p>
        </p:txBody>
      </p:sp>
    </p:spTree>
    <p:extLst>
      <p:ext uri="{BB962C8B-B14F-4D97-AF65-F5344CB8AC3E}">
        <p14:creationId xmlns:p14="http://schemas.microsoft.com/office/powerpoint/2010/main" val="30636124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DE46F3A7-8EF9-4F9D-A261-8D8D64AA2FF2}" type="datetimeFigureOut">
              <a:rPr lang="es-CL" smtClean="0"/>
              <a:t>06-12-2022</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7EF7137F-5C3B-48C3-9F86-FE06A96E692B}" type="slidenum">
              <a:rPr lang="es-CL" smtClean="0"/>
              <a:t>‹#›</a:t>
            </a:fld>
            <a:endParaRPr lang="es-CL"/>
          </a:p>
        </p:txBody>
      </p:sp>
    </p:spTree>
    <p:extLst>
      <p:ext uri="{BB962C8B-B14F-4D97-AF65-F5344CB8AC3E}">
        <p14:creationId xmlns:p14="http://schemas.microsoft.com/office/powerpoint/2010/main" val="14005645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DE46F3A7-8EF9-4F9D-A261-8D8D64AA2FF2}" type="datetimeFigureOut">
              <a:rPr lang="es-CL" smtClean="0"/>
              <a:t>06-12-2022</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7EF7137F-5C3B-48C3-9F86-FE06A96E692B}" type="slidenum">
              <a:rPr lang="es-CL" smtClean="0"/>
              <a:t>‹#›</a:t>
            </a:fld>
            <a:endParaRPr lang="es-CL"/>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3887805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DE46F3A7-8EF9-4F9D-A261-8D8D64AA2FF2}" type="datetimeFigureOut">
              <a:rPr lang="es-CL" smtClean="0"/>
              <a:t>06-12-2022</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7EF7137F-5C3B-48C3-9F86-FE06A96E692B}" type="slidenum">
              <a:rPr lang="es-CL" smtClean="0"/>
              <a:t>‹#›</a:t>
            </a:fld>
            <a:endParaRPr lang="es-CL"/>
          </a:p>
        </p:txBody>
      </p:sp>
    </p:spTree>
    <p:extLst>
      <p:ext uri="{BB962C8B-B14F-4D97-AF65-F5344CB8AC3E}">
        <p14:creationId xmlns:p14="http://schemas.microsoft.com/office/powerpoint/2010/main" val="24990933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DE46F3A7-8EF9-4F9D-A261-8D8D64AA2FF2}" type="datetimeFigureOut">
              <a:rPr lang="es-CL" smtClean="0"/>
              <a:t>06-12-2022</a:t>
            </a:fld>
            <a:endParaRPr lang="es-CL"/>
          </a:p>
        </p:txBody>
      </p:sp>
      <p:sp>
        <p:nvSpPr>
          <p:cNvPr id="4" name="Footer Placeholder 3"/>
          <p:cNvSpPr>
            <a:spLocks noGrp="1"/>
          </p:cNvSpPr>
          <p:nvPr>
            <p:ph type="ftr" sz="quarter" idx="11"/>
          </p:nvPr>
        </p:nvSpPr>
        <p:spPr/>
        <p:txBody>
          <a:bodyPr/>
          <a:lstStyle/>
          <a:p>
            <a:endParaRPr lang="es-CL"/>
          </a:p>
        </p:txBody>
      </p:sp>
      <p:sp>
        <p:nvSpPr>
          <p:cNvPr id="5" name="Slide Number Placeholder 4"/>
          <p:cNvSpPr>
            <a:spLocks noGrp="1"/>
          </p:cNvSpPr>
          <p:nvPr>
            <p:ph type="sldNum" sz="quarter" idx="12"/>
          </p:nvPr>
        </p:nvSpPr>
        <p:spPr/>
        <p:txBody>
          <a:bodyPr/>
          <a:lstStyle/>
          <a:p>
            <a:fld id="{7EF7137F-5C3B-48C3-9F86-FE06A96E692B}" type="slidenum">
              <a:rPr lang="es-CL" smtClean="0"/>
              <a:t>‹#›</a:t>
            </a:fld>
            <a:endParaRPr lang="es-CL"/>
          </a:p>
        </p:txBody>
      </p:sp>
    </p:spTree>
    <p:extLst>
      <p:ext uri="{BB962C8B-B14F-4D97-AF65-F5344CB8AC3E}">
        <p14:creationId xmlns:p14="http://schemas.microsoft.com/office/powerpoint/2010/main" val="10848291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DE46F3A7-8EF9-4F9D-A261-8D8D64AA2FF2}" type="datetimeFigureOut">
              <a:rPr lang="es-CL" smtClean="0"/>
              <a:t>06-12-2022</a:t>
            </a:fld>
            <a:endParaRPr lang="es-CL"/>
          </a:p>
        </p:txBody>
      </p:sp>
      <p:sp>
        <p:nvSpPr>
          <p:cNvPr id="4" name="Footer Placeholder 3"/>
          <p:cNvSpPr>
            <a:spLocks noGrp="1"/>
          </p:cNvSpPr>
          <p:nvPr>
            <p:ph type="ftr" sz="quarter" idx="11"/>
          </p:nvPr>
        </p:nvSpPr>
        <p:spPr/>
        <p:txBody>
          <a:bodyPr/>
          <a:lstStyle/>
          <a:p>
            <a:endParaRPr lang="es-CL"/>
          </a:p>
        </p:txBody>
      </p:sp>
      <p:sp>
        <p:nvSpPr>
          <p:cNvPr id="5" name="Slide Number Placeholder 4"/>
          <p:cNvSpPr>
            <a:spLocks noGrp="1"/>
          </p:cNvSpPr>
          <p:nvPr>
            <p:ph type="sldNum" sz="quarter" idx="12"/>
          </p:nvPr>
        </p:nvSpPr>
        <p:spPr/>
        <p:txBody>
          <a:bodyPr/>
          <a:lstStyle/>
          <a:p>
            <a:fld id="{7EF7137F-5C3B-48C3-9F86-FE06A96E692B}" type="slidenum">
              <a:rPr lang="es-CL" smtClean="0"/>
              <a:t>‹#›</a:t>
            </a:fld>
            <a:endParaRPr lang="es-CL"/>
          </a:p>
        </p:txBody>
      </p:sp>
    </p:spTree>
    <p:extLst>
      <p:ext uri="{BB962C8B-B14F-4D97-AF65-F5344CB8AC3E}">
        <p14:creationId xmlns:p14="http://schemas.microsoft.com/office/powerpoint/2010/main" val="42884420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E46F3A7-8EF9-4F9D-A261-8D8D64AA2FF2}" type="datetimeFigureOut">
              <a:rPr lang="es-CL" smtClean="0"/>
              <a:t>06-12-2022</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7EF7137F-5C3B-48C3-9F86-FE06A96E692B}" type="slidenum">
              <a:rPr lang="es-CL" smtClean="0"/>
              <a:t>‹#›</a:t>
            </a:fld>
            <a:endParaRPr lang="es-CL"/>
          </a:p>
        </p:txBody>
      </p:sp>
    </p:spTree>
    <p:extLst>
      <p:ext uri="{BB962C8B-B14F-4D97-AF65-F5344CB8AC3E}">
        <p14:creationId xmlns:p14="http://schemas.microsoft.com/office/powerpoint/2010/main" val="29198875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s-ES"/>
              <a:t>Haga clic para modificar el estilo de título del patrón</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E46F3A7-8EF9-4F9D-A261-8D8D64AA2FF2}" type="datetimeFigureOut">
              <a:rPr lang="es-CL" smtClean="0"/>
              <a:t>06-12-2022</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7EF7137F-5C3B-48C3-9F86-FE06A96E692B}" type="slidenum">
              <a:rPr lang="es-CL" smtClean="0"/>
              <a:t>‹#›</a:t>
            </a:fld>
            <a:endParaRPr lang="es-CL"/>
          </a:p>
        </p:txBody>
      </p:sp>
    </p:spTree>
    <p:extLst>
      <p:ext uri="{BB962C8B-B14F-4D97-AF65-F5344CB8AC3E}">
        <p14:creationId xmlns:p14="http://schemas.microsoft.com/office/powerpoint/2010/main" val="208832700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cSld name="1_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E60EC2-96DE-44A0-9630-1AFBD0E95C1D}"/>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L"/>
          </a:p>
        </p:txBody>
      </p:sp>
      <p:sp>
        <p:nvSpPr>
          <p:cNvPr id="3" name="Marcador de contenido 2">
            <a:extLst>
              <a:ext uri="{FF2B5EF4-FFF2-40B4-BE49-F238E27FC236}">
                <a16:creationId xmlns:a16="http://schemas.microsoft.com/office/drawing/2014/main" id="{A1DB1339-2D8B-447E-A6D0-338B3E3CBE4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texto 3">
            <a:extLst>
              <a:ext uri="{FF2B5EF4-FFF2-40B4-BE49-F238E27FC236}">
                <a16:creationId xmlns:a16="http://schemas.microsoft.com/office/drawing/2014/main" id="{2DFC8EDE-E8FC-48A5-AFF6-C82F203C8B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80812831-24FA-483F-B33C-706FF2EBF0E0}"/>
              </a:ext>
            </a:extLst>
          </p:cNvPr>
          <p:cNvSpPr>
            <a:spLocks noGrp="1"/>
          </p:cNvSpPr>
          <p:nvPr>
            <p:ph type="dt" sz="half" idx="10"/>
          </p:nvPr>
        </p:nvSpPr>
        <p:spPr/>
        <p:txBody>
          <a:bodyPr/>
          <a:lstStyle/>
          <a:p>
            <a:fld id="{DE46F3A7-8EF9-4F9D-A261-8D8D64AA2FF2}" type="datetimeFigureOut">
              <a:rPr lang="es-CL" smtClean="0"/>
              <a:t>06-12-2022</a:t>
            </a:fld>
            <a:endParaRPr lang="es-CL"/>
          </a:p>
        </p:txBody>
      </p:sp>
      <p:sp>
        <p:nvSpPr>
          <p:cNvPr id="6" name="Marcador de pie de página 5">
            <a:extLst>
              <a:ext uri="{FF2B5EF4-FFF2-40B4-BE49-F238E27FC236}">
                <a16:creationId xmlns:a16="http://schemas.microsoft.com/office/drawing/2014/main" id="{1EA84532-B6C7-4A35-8E3D-A7E16ECE89F0}"/>
              </a:ext>
            </a:extLst>
          </p:cNvPr>
          <p:cNvSpPr>
            <a:spLocks noGrp="1"/>
          </p:cNvSpPr>
          <p:nvPr>
            <p:ph type="ftr" sz="quarter" idx="11"/>
          </p:nvPr>
        </p:nvSpPr>
        <p:spPr/>
        <p:txBody>
          <a:bodyPr/>
          <a:lstStyle/>
          <a:p>
            <a:endParaRPr lang="es-CL"/>
          </a:p>
        </p:txBody>
      </p:sp>
      <p:sp>
        <p:nvSpPr>
          <p:cNvPr id="7" name="Marcador de número de diapositiva 6">
            <a:extLst>
              <a:ext uri="{FF2B5EF4-FFF2-40B4-BE49-F238E27FC236}">
                <a16:creationId xmlns:a16="http://schemas.microsoft.com/office/drawing/2014/main" id="{9860A4CC-31C6-4230-813F-15D4DD212915}"/>
              </a:ext>
            </a:extLst>
          </p:cNvPr>
          <p:cNvSpPr>
            <a:spLocks noGrp="1"/>
          </p:cNvSpPr>
          <p:nvPr>
            <p:ph type="sldNum" sz="quarter" idx="12"/>
          </p:nvPr>
        </p:nvSpPr>
        <p:spPr/>
        <p:txBody>
          <a:bodyPr/>
          <a:lstStyle/>
          <a:p>
            <a:fld id="{7EF7137F-5C3B-48C3-9F86-FE06A96E692B}" type="slidenum">
              <a:rPr lang="es-CL" smtClean="0"/>
              <a:t>‹#›</a:t>
            </a:fld>
            <a:endParaRPr lang="es-CL"/>
          </a:p>
        </p:txBody>
      </p:sp>
    </p:spTree>
    <p:extLst>
      <p:ext uri="{BB962C8B-B14F-4D97-AF65-F5344CB8AC3E}">
        <p14:creationId xmlns:p14="http://schemas.microsoft.com/office/powerpoint/2010/main" val="116519893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1_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8E06BC9-3A29-4ABC-A932-D507F41B94DD}"/>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contenido 2">
            <a:extLst>
              <a:ext uri="{FF2B5EF4-FFF2-40B4-BE49-F238E27FC236}">
                <a16:creationId xmlns:a16="http://schemas.microsoft.com/office/drawing/2014/main" id="{13A16134-CEE1-40E4-B82D-7208791B9262}"/>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75A1D59A-DC29-4F3A-9474-EEB99C8BC7B1}"/>
              </a:ext>
            </a:extLst>
          </p:cNvPr>
          <p:cNvSpPr>
            <a:spLocks noGrp="1"/>
          </p:cNvSpPr>
          <p:nvPr>
            <p:ph type="dt" sz="half" idx="10"/>
          </p:nvPr>
        </p:nvSpPr>
        <p:spPr/>
        <p:txBody>
          <a:bodyPr/>
          <a:lstStyle/>
          <a:p>
            <a:fld id="{DE46F3A7-8EF9-4F9D-A261-8D8D64AA2FF2}" type="datetimeFigureOut">
              <a:rPr lang="es-CL" smtClean="0"/>
              <a:t>06-12-2022</a:t>
            </a:fld>
            <a:endParaRPr lang="es-CL"/>
          </a:p>
        </p:txBody>
      </p:sp>
      <p:sp>
        <p:nvSpPr>
          <p:cNvPr id="5" name="Marcador de pie de página 4">
            <a:extLst>
              <a:ext uri="{FF2B5EF4-FFF2-40B4-BE49-F238E27FC236}">
                <a16:creationId xmlns:a16="http://schemas.microsoft.com/office/drawing/2014/main" id="{CA325C10-0957-4F72-8B21-9D634C48E524}"/>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C2CF5D9A-AF49-43FB-AFB7-0EB2F0F03D6C}"/>
              </a:ext>
            </a:extLst>
          </p:cNvPr>
          <p:cNvSpPr>
            <a:spLocks noGrp="1"/>
          </p:cNvSpPr>
          <p:nvPr>
            <p:ph type="sldNum" sz="quarter" idx="12"/>
          </p:nvPr>
        </p:nvSpPr>
        <p:spPr/>
        <p:txBody>
          <a:bodyPr/>
          <a:lstStyle/>
          <a:p>
            <a:fld id="{7EF7137F-5C3B-48C3-9F86-FE06A96E692B}" type="slidenum">
              <a:rPr lang="es-CL" smtClean="0"/>
              <a:t>‹#›</a:t>
            </a:fld>
            <a:endParaRPr lang="es-CL"/>
          </a:p>
        </p:txBody>
      </p:sp>
    </p:spTree>
    <p:extLst>
      <p:ext uri="{BB962C8B-B14F-4D97-AF65-F5344CB8AC3E}">
        <p14:creationId xmlns:p14="http://schemas.microsoft.com/office/powerpoint/2010/main" val="35422402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E46F3A7-8EF9-4F9D-A261-8D8D64AA2FF2}" type="datetimeFigureOut">
              <a:rPr lang="es-CL" smtClean="0"/>
              <a:t>06-12-2022</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7EF7137F-5C3B-48C3-9F86-FE06A96E692B}" type="slidenum">
              <a:rPr lang="es-CL" smtClean="0"/>
              <a:t>‹#›</a:t>
            </a:fld>
            <a:endParaRPr lang="es-CL"/>
          </a:p>
        </p:txBody>
      </p:sp>
    </p:spTree>
    <p:extLst>
      <p:ext uri="{BB962C8B-B14F-4D97-AF65-F5344CB8AC3E}">
        <p14:creationId xmlns:p14="http://schemas.microsoft.com/office/powerpoint/2010/main" val="224363025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cSld name="1_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E7C262E-71C8-4D4C-9377-E9B07705F915}"/>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contenido 2">
            <a:extLst>
              <a:ext uri="{FF2B5EF4-FFF2-40B4-BE49-F238E27FC236}">
                <a16:creationId xmlns:a16="http://schemas.microsoft.com/office/drawing/2014/main" id="{86AC63CB-3AE7-4906-889A-0E5DE1024971}"/>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contenido 3">
            <a:extLst>
              <a:ext uri="{FF2B5EF4-FFF2-40B4-BE49-F238E27FC236}">
                <a16:creationId xmlns:a16="http://schemas.microsoft.com/office/drawing/2014/main" id="{E0F33922-E451-4C92-A6E3-CB4072E33C68}"/>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5" name="Marcador de fecha 4">
            <a:extLst>
              <a:ext uri="{FF2B5EF4-FFF2-40B4-BE49-F238E27FC236}">
                <a16:creationId xmlns:a16="http://schemas.microsoft.com/office/drawing/2014/main" id="{C791AD20-936F-45B2-8F7C-5A9B72CD346D}"/>
              </a:ext>
            </a:extLst>
          </p:cNvPr>
          <p:cNvSpPr>
            <a:spLocks noGrp="1"/>
          </p:cNvSpPr>
          <p:nvPr>
            <p:ph type="dt" sz="half" idx="10"/>
          </p:nvPr>
        </p:nvSpPr>
        <p:spPr/>
        <p:txBody>
          <a:bodyPr/>
          <a:lstStyle/>
          <a:p>
            <a:fld id="{DE46F3A7-8EF9-4F9D-A261-8D8D64AA2FF2}" type="datetimeFigureOut">
              <a:rPr lang="es-CL" smtClean="0"/>
              <a:t>06-12-2022</a:t>
            </a:fld>
            <a:endParaRPr lang="es-CL"/>
          </a:p>
        </p:txBody>
      </p:sp>
      <p:sp>
        <p:nvSpPr>
          <p:cNvPr id="6" name="Marcador de pie de página 5">
            <a:extLst>
              <a:ext uri="{FF2B5EF4-FFF2-40B4-BE49-F238E27FC236}">
                <a16:creationId xmlns:a16="http://schemas.microsoft.com/office/drawing/2014/main" id="{F2182626-F3B5-44F7-8607-8714A4DC55FC}"/>
              </a:ext>
            </a:extLst>
          </p:cNvPr>
          <p:cNvSpPr>
            <a:spLocks noGrp="1"/>
          </p:cNvSpPr>
          <p:nvPr>
            <p:ph type="ftr" sz="quarter" idx="11"/>
          </p:nvPr>
        </p:nvSpPr>
        <p:spPr/>
        <p:txBody>
          <a:bodyPr/>
          <a:lstStyle/>
          <a:p>
            <a:endParaRPr lang="es-CL"/>
          </a:p>
        </p:txBody>
      </p:sp>
      <p:sp>
        <p:nvSpPr>
          <p:cNvPr id="7" name="Marcador de número de diapositiva 6">
            <a:extLst>
              <a:ext uri="{FF2B5EF4-FFF2-40B4-BE49-F238E27FC236}">
                <a16:creationId xmlns:a16="http://schemas.microsoft.com/office/drawing/2014/main" id="{9D6C9E5C-A9E4-49CC-B80E-6A08DE82C368}"/>
              </a:ext>
            </a:extLst>
          </p:cNvPr>
          <p:cNvSpPr>
            <a:spLocks noGrp="1"/>
          </p:cNvSpPr>
          <p:nvPr>
            <p:ph type="sldNum" sz="quarter" idx="12"/>
          </p:nvPr>
        </p:nvSpPr>
        <p:spPr/>
        <p:txBody>
          <a:bodyPr/>
          <a:lstStyle/>
          <a:p>
            <a:fld id="{7EF7137F-5C3B-48C3-9F86-FE06A96E692B}" type="slidenum">
              <a:rPr lang="es-CL" smtClean="0"/>
              <a:t>‹#›</a:t>
            </a:fld>
            <a:endParaRPr lang="es-CL"/>
          </a:p>
        </p:txBody>
      </p:sp>
    </p:spTree>
    <p:extLst>
      <p:ext uri="{BB962C8B-B14F-4D97-AF65-F5344CB8AC3E}">
        <p14:creationId xmlns:p14="http://schemas.microsoft.com/office/powerpoint/2010/main" val="7080686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DE46F3A7-8EF9-4F9D-A261-8D8D64AA2FF2}" type="datetimeFigureOut">
              <a:rPr lang="es-CL" smtClean="0"/>
              <a:t>06-12-2022</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7EF7137F-5C3B-48C3-9F86-FE06A96E692B}" type="slidenum">
              <a:rPr lang="es-CL" smtClean="0"/>
              <a:t>‹#›</a:t>
            </a:fld>
            <a:endParaRPr lang="es-CL"/>
          </a:p>
        </p:txBody>
      </p:sp>
    </p:spTree>
    <p:extLst>
      <p:ext uri="{BB962C8B-B14F-4D97-AF65-F5344CB8AC3E}">
        <p14:creationId xmlns:p14="http://schemas.microsoft.com/office/powerpoint/2010/main" val="24202591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s-ES"/>
              <a:t>Haga clic para modificar el estilo de título del patrón</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DE46F3A7-8EF9-4F9D-A261-8D8D64AA2FF2}" type="datetimeFigureOut">
              <a:rPr lang="es-CL" smtClean="0"/>
              <a:t>06-12-2022</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7EF7137F-5C3B-48C3-9F86-FE06A96E692B}" type="slidenum">
              <a:rPr lang="es-CL" smtClean="0"/>
              <a:t>‹#›</a:t>
            </a:fld>
            <a:endParaRPr lang="es-CL"/>
          </a:p>
        </p:txBody>
      </p:sp>
    </p:spTree>
    <p:extLst>
      <p:ext uri="{BB962C8B-B14F-4D97-AF65-F5344CB8AC3E}">
        <p14:creationId xmlns:p14="http://schemas.microsoft.com/office/powerpoint/2010/main" val="41299945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Content Placeholder 3"/>
          <p:cNvSpPr>
            <a:spLocks noGrp="1"/>
          </p:cNvSpPr>
          <p:nvPr>
            <p:ph sz="quarter" idx="13"/>
          </p:nvPr>
        </p:nvSpPr>
        <p:spPr>
          <a:xfrm>
            <a:off x="913774" y="3051012"/>
            <a:ext cx="5106027" cy="274018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3" name="Content Placeholder 5"/>
          <p:cNvSpPr>
            <a:spLocks noGrp="1"/>
          </p:cNvSpPr>
          <p:nvPr>
            <p:ph sz="quarter" idx="14"/>
          </p:nvPr>
        </p:nvSpPr>
        <p:spPr>
          <a:xfrm>
            <a:off x="6172200" y="3051012"/>
            <a:ext cx="5105401" cy="274018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DE46F3A7-8EF9-4F9D-A261-8D8D64AA2FF2}" type="datetimeFigureOut">
              <a:rPr lang="es-CL" smtClean="0"/>
              <a:t>06-12-2022</a:t>
            </a:fld>
            <a:endParaRPr lang="es-CL"/>
          </a:p>
        </p:txBody>
      </p:sp>
      <p:sp>
        <p:nvSpPr>
          <p:cNvPr id="8" name="Footer Placeholder 7"/>
          <p:cNvSpPr>
            <a:spLocks noGrp="1"/>
          </p:cNvSpPr>
          <p:nvPr>
            <p:ph type="ftr" sz="quarter" idx="11"/>
          </p:nvPr>
        </p:nvSpPr>
        <p:spPr/>
        <p:txBody>
          <a:bodyPr/>
          <a:lstStyle/>
          <a:p>
            <a:endParaRPr lang="es-CL"/>
          </a:p>
        </p:txBody>
      </p:sp>
      <p:sp>
        <p:nvSpPr>
          <p:cNvPr id="9" name="Slide Number Placeholder 8"/>
          <p:cNvSpPr>
            <a:spLocks noGrp="1"/>
          </p:cNvSpPr>
          <p:nvPr>
            <p:ph type="sldNum" sz="quarter" idx="12"/>
          </p:nvPr>
        </p:nvSpPr>
        <p:spPr/>
        <p:txBody>
          <a:bodyPr/>
          <a:lstStyle/>
          <a:p>
            <a:fld id="{7EF7137F-5C3B-48C3-9F86-FE06A96E692B}" type="slidenum">
              <a:rPr lang="es-CL" smtClean="0"/>
              <a:t>‹#›</a:t>
            </a:fld>
            <a:endParaRPr lang="es-CL"/>
          </a:p>
        </p:txBody>
      </p:sp>
    </p:spTree>
    <p:extLst>
      <p:ext uri="{BB962C8B-B14F-4D97-AF65-F5344CB8AC3E}">
        <p14:creationId xmlns:p14="http://schemas.microsoft.com/office/powerpoint/2010/main" val="14819409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DE46F3A7-8EF9-4F9D-A261-8D8D64AA2FF2}" type="datetimeFigureOut">
              <a:rPr lang="es-CL" smtClean="0"/>
              <a:t>06-12-2022</a:t>
            </a:fld>
            <a:endParaRPr lang="es-CL"/>
          </a:p>
        </p:txBody>
      </p:sp>
      <p:sp>
        <p:nvSpPr>
          <p:cNvPr id="4" name="Footer Placeholder 3"/>
          <p:cNvSpPr>
            <a:spLocks noGrp="1"/>
          </p:cNvSpPr>
          <p:nvPr>
            <p:ph type="ftr" sz="quarter" idx="11"/>
          </p:nvPr>
        </p:nvSpPr>
        <p:spPr/>
        <p:txBody>
          <a:bodyPr/>
          <a:lstStyle/>
          <a:p>
            <a:endParaRPr lang="es-CL"/>
          </a:p>
        </p:txBody>
      </p:sp>
      <p:sp>
        <p:nvSpPr>
          <p:cNvPr id="5" name="Slide Number Placeholder 4"/>
          <p:cNvSpPr>
            <a:spLocks noGrp="1"/>
          </p:cNvSpPr>
          <p:nvPr>
            <p:ph type="sldNum" sz="quarter" idx="12"/>
          </p:nvPr>
        </p:nvSpPr>
        <p:spPr/>
        <p:txBody>
          <a:bodyPr/>
          <a:lstStyle/>
          <a:p>
            <a:fld id="{7EF7137F-5C3B-48C3-9F86-FE06A96E692B}" type="slidenum">
              <a:rPr lang="es-CL" smtClean="0"/>
              <a:t>‹#›</a:t>
            </a:fld>
            <a:endParaRPr lang="es-CL"/>
          </a:p>
        </p:txBody>
      </p:sp>
    </p:spTree>
    <p:extLst>
      <p:ext uri="{BB962C8B-B14F-4D97-AF65-F5344CB8AC3E}">
        <p14:creationId xmlns:p14="http://schemas.microsoft.com/office/powerpoint/2010/main" val="1223149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DE46F3A7-8EF9-4F9D-A261-8D8D64AA2FF2}" type="datetimeFigureOut">
              <a:rPr lang="es-CL" smtClean="0"/>
              <a:t>06-12-2022</a:t>
            </a:fld>
            <a:endParaRPr lang="es-CL"/>
          </a:p>
        </p:txBody>
      </p:sp>
      <p:sp>
        <p:nvSpPr>
          <p:cNvPr id="3" name="Footer Placeholder 2"/>
          <p:cNvSpPr>
            <a:spLocks noGrp="1"/>
          </p:cNvSpPr>
          <p:nvPr>
            <p:ph type="ftr" sz="quarter" idx="11"/>
          </p:nvPr>
        </p:nvSpPr>
        <p:spPr/>
        <p:txBody>
          <a:bodyPr/>
          <a:lstStyle/>
          <a:p>
            <a:endParaRPr lang="es-CL"/>
          </a:p>
        </p:txBody>
      </p:sp>
      <p:sp>
        <p:nvSpPr>
          <p:cNvPr id="4" name="Slide Number Placeholder 3"/>
          <p:cNvSpPr>
            <a:spLocks noGrp="1"/>
          </p:cNvSpPr>
          <p:nvPr>
            <p:ph type="sldNum" sz="quarter" idx="12"/>
          </p:nvPr>
        </p:nvSpPr>
        <p:spPr/>
        <p:txBody>
          <a:bodyPr/>
          <a:lstStyle/>
          <a:p>
            <a:fld id="{7EF7137F-5C3B-48C3-9F86-FE06A96E692B}" type="slidenum">
              <a:rPr lang="es-CL" smtClean="0"/>
              <a:t>‹#›</a:t>
            </a:fld>
            <a:endParaRPr lang="es-CL"/>
          </a:p>
        </p:txBody>
      </p:sp>
    </p:spTree>
    <p:extLst>
      <p:ext uri="{BB962C8B-B14F-4D97-AF65-F5344CB8AC3E}">
        <p14:creationId xmlns:p14="http://schemas.microsoft.com/office/powerpoint/2010/main" val="10825424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s-ES"/>
              <a:t>Haga clic para modificar el estilo de título del patrón</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DE46F3A7-8EF9-4F9D-A261-8D8D64AA2FF2}" type="datetimeFigureOut">
              <a:rPr lang="es-CL" smtClean="0"/>
              <a:t>06-12-2022</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7EF7137F-5C3B-48C3-9F86-FE06A96E692B}" type="slidenum">
              <a:rPr lang="es-CL" smtClean="0"/>
              <a:t>‹#›</a:t>
            </a:fld>
            <a:endParaRPr lang="es-CL"/>
          </a:p>
        </p:txBody>
      </p:sp>
    </p:spTree>
    <p:extLst>
      <p:ext uri="{BB962C8B-B14F-4D97-AF65-F5344CB8AC3E}">
        <p14:creationId xmlns:p14="http://schemas.microsoft.com/office/powerpoint/2010/main" val="29723936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DE46F3A7-8EF9-4F9D-A261-8D8D64AA2FF2}" type="datetimeFigureOut">
              <a:rPr lang="es-CL" smtClean="0"/>
              <a:t>06-12-2022</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7EF7137F-5C3B-48C3-9F86-FE06A96E692B}" type="slidenum">
              <a:rPr lang="es-CL" smtClean="0"/>
              <a:t>‹#›</a:t>
            </a:fld>
            <a:endParaRPr lang="es-CL"/>
          </a:p>
        </p:txBody>
      </p:sp>
    </p:spTree>
    <p:extLst>
      <p:ext uri="{BB962C8B-B14F-4D97-AF65-F5344CB8AC3E}">
        <p14:creationId xmlns:p14="http://schemas.microsoft.com/office/powerpoint/2010/main" val="12351207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2">
            <a:alphaModFix amt="7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DE46F3A7-8EF9-4F9D-A261-8D8D64AA2FF2}" type="datetimeFigureOut">
              <a:rPr lang="es-CL" smtClean="0"/>
              <a:t>06-12-2022</a:t>
            </a:fld>
            <a:endParaRPr lang="es-CL"/>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s-CL"/>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7EF7137F-5C3B-48C3-9F86-FE06A96E692B}" type="slidenum">
              <a:rPr lang="es-CL" smtClean="0"/>
              <a:t>‹#›</a:t>
            </a:fld>
            <a:endParaRPr lang="es-CL"/>
          </a:p>
        </p:txBody>
      </p:sp>
    </p:spTree>
    <p:extLst>
      <p:ext uri="{BB962C8B-B14F-4D97-AF65-F5344CB8AC3E}">
        <p14:creationId xmlns:p14="http://schemas.microsoft.com/office/powerpoint/2010/main" val="1313541774"/>
      </p:ext>
    </p:extLst>
  </p:cSld>
  <p:clrMap bg1="dk1" tx1="lt1" bg2="dk2" tx2="lt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 id="2147483840" r:id="rId12"/>
    <p:sldLayoutId id="2147483841" r:id="rId13"/>
    <p:sldLayoutId id="2147483842" r:id="rId14"/>
    <p:sldLayoutId id="2147483843" r:id="rId15"/>
    <p:sldLayoutId id="2147483844" r:id="rId16"/>
    <p:sldLayoutId id="2147483845" r:id="rId17"/>
    <p:sldLayoutId id="2147483846" r:id="rId18"/>
    <p:sldLayoutId id="2147483847" r:id="rId19"/>
    <p:sldLayoutId id="2147483848" r:id="rId20"/>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1.xm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4.sv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slide" Target="slide11.xml"/><Relationship Id="rId4" Type="http://schemas.openxmlformats.org/officeDocument/2006/relationships/image" Target="../media/image14.svg"/></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19.xml"/><Relationship Id="rId4" Type="http://schemas.openxmlformats.org/officeDocument/2006/relationships/image" Target="../media/image9.png"/></Relationships>
</file>

<file path=ppt/slides/_rels/slide3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4.xml"/><Relationship Id="rId1" Type="http://schemas.openxmlformats.org/officeDocument/2006/relationships/slideLayout" Target="../slideLayouts/slideLayout20.xml"/></Relationships>
</file>

<file path=ppt/slides/_rels/slide3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0.xml"/></Relationships>
</file>

<file path=ppt/slides/_rels/slide3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0.xml"/></Relationships>
</file>

<file path=ppt/slides/_rels/slide3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489248-5ACE-4AE6-BF18-9F8A5E67C4E1}"/>
              </a:ext>
            </a:extLst>
          </p:cNvPr>
          <p:cNvSpPr>
            <a:spLocks noGrp="1"/>
          </p:cNvSpPr>
          <p:nvPr>
            <p:ph type="ctrTitle"/>
          </p:nvPr>
        </p:nvSpPr>
        <p:spPr>
          <a:xfrm>
            <a:off x="838199" y="1120676"/>
            <a:ext cx="7021513" cy="2308324"/>
          </a:xfrm>
        </p:spPr>
        <p:txBody>
          <a:bodyPr>
            <a:normAutofit/>
          </a:bodyPr>
          <a:lstStyle/>
          <a:p>
            <a:pPr algn="l"/>
            <a:r>
              <a:rPr lang="es-CL" sz="7200" dirty="0"/>
              <a:t>EMU8086 </a:t>
            </a:r>
            <a:br>
              <a:rPr lang="es-CL" sz="7200" dirty="0"/>
            </a:br>
            <a:r>
              <a:rPr lang="es-CL" sz="7200" dirty="0" err="1"/>
              <a:t>Assembler</a:t>
            </a:r>
            <a:endParaRPr lang="es-CL" sz="7200" dirty="0"/>
          </a:p>
        </p:txBody>
      </p:sp>
      <p:pic>
        <p:nvPicPr>
          <p:cNvPr id="1026" name="Picture 2" descr="8086 Simulator - La Última Versión De Android - Descargar Apk">
            <a:extLst>
              <a:ext uri="{FF2B5EF4-FFF2-40B4-BE49-F238E27FC236}">
                <a16:creationId xmlns:a16="http://schemas.microsoft.com/office/drawing/2014/main" id="{83E0685A-48BE-4FA5-9B74-51B62164F7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5420" y="5549899"/>
            <a:ext cx="754269" cy="75426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Descarga gratuita del emulador de microprocesador Emu8086 - Entrar en la PC">
            <a:extLst>
              <a:ext uri="{FF2B5EF4-FFF2-40B4-BE49-F238E27FC236}">
                <a16:creationId xmlns:a16="http://schemas.microsoft.com/office/drawing/2014/main" id="{55939EAF-81F3-40C0-9404-79380065C5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47039" y="4457700"/>
            <a:ext cx="763579" cy="76357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Emu8086 4.08 - Descargar para PC Gratis">
            <a:extLst>
              <a:ext uri="{FF2B5EF4-FFF2-40B4-BE49-F238E27FC236}">
                <a16:creationId xmlns:a16="http://schemas.microsoft.com/office/drawing/2014/main" id="{AB98E4D2-F5E3-40D8-8C87-DF66756B3BD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67913" y="3429000"/>
            <a:ext cx="725487" cy="7254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1380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ángulo 13">
            <a:extLst>
              <a:ext uri="{FF2B5EF4-FFF2-40B4-BE49-F238E27FC236}">
                <a16:creationId xmlns:a16="http://schemas.microsoft.com/office/drawing/2014/main" id="{1B3415D3-BFA2-4D26-8BB8-C154ED585AB0}"/>
              </a:ext>
            </a:extLst>
          </p:cNvPr>
          <p:cNvSpPr/>
          <p:nvPr/>
        </p:nvSpPr>
        <p:spPr>
          <a:xfrm>
            <a:off x="86497" y="2981659"/>
            <a:ext cx="2160249" cy="894678"/>
          </a:xfrm>
          <a:prstGeom prst="rect">
            <a:avLst/>
          </a:prstGeom>
          <a:solidFill>
            <a:schemeClr val="tx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solidFill>
                <a:schemeClr val="tx1"/>
              </a:solidFill>
            </a:endParaRPr>
          </a:p>
          <a:p>
            <a:pPr algn="ctr"/>
            <a:endParaRPr lang="es-CL" dirty="0">
              <a:solidFill>
                <a:schemeClr val="tx1"/>
              </a:solidFill>
            </a:endParaRPr>
          </a:p>
          <a:p>
            <a:pPr algn="ctr"/>
            <a:r>
              <a:rPr lang="es-CL" dirty="0">
                <a:solidFill>
                  <a:schemeClr val="bg1"/>
                </a:solidFill>
              </a:rPr>
              <a:t>new</a:t>
            </a:r>
          </a:p>
        </p:txBody>
      </p:sp>
      <p:pic>
        <p:nvPicPr>
          <p:cNvPr id="9" name="Imagen 8">
            <a:extLst>
              <a:ext uri="{FF2B5EF4-FFF2-40B4-BE49-F238E27FC236}">
                <a16:creationId xmlns:a16="http://schemas.microsoft.com/office/drawing/2014/main" id="{1F0FE29F-F1A4-4C60-ABCE-DF5408448D2A}"/>
              </a:ext>
            </a:extLst>
          </p:cNvPr>
          <p:cNvPicPr>
            <a:picLocks noChangeAspect="1"/>
          </p:cNvPicPr>
          <p:nvPr/>
        </p:nvPicPr>
        <p:blipFill>
          <a:blip r:embed="rId2"/>
          <a:stretch>
            <a:fillRect/>
          </a:stretch>
        </p:blipFill>
        <p:spPr>
          <a:xfrm>
            <a:off x="2473961" y="438663"/>
            <a:ext cx="7244077" cy="5980670"/>
          </a:xfrm>
          <a:prstGeom prst="rect">
            <a:avLst/>
          </a:prstGeom>
          <a:ln w="38100" cap="sq">
            <a:solidFill>
              <a:srgbClr val="000000"/>
            </a:solidFill>
            <a:miter lim="800000"/>
          </a:ln>
          <a:effectLst>
            <a:outerShdw blurRad="57150" dist="50800" dir="2700000" algn="tl" rotWithShape="0">
              <a:srgbClr val="000000">
                <a:alpha val="40000"/>
              </a:srgbClr>
            </a:outerShdw>
          </a:effectLst>
        </p:spPr>
      </p:pic>
      <p:cxnSp>
        <p:nvCxnSpPr>
          <p:cNvPr id="13" name="Conector recto de flecha 12">
            <a:extLst>
              <a:ext uri="{FF2B5EF4-FFF2-40B4-BE49-F238E27FC236}">
                <a16:creationId xmlns:a16="http://schemas.microsoft.com/office/drawing/2014/main" id="{92FD64D8-147E-4034-A5C6-2F974EB0A570}"/>
              </a:ext>
            </a:extLst>
          </p:cNvPr>
          <p:cNvCxnSpPr>
            <a:cxnSpLocks/>
          </p:cNvCxnSpPr>
          <p:nvPr/>
        </p:nvCxnSpPr>
        <p:spPr>
          <a:xfrm>
            <a:off x="2001795" y="3428998"/>
            <a:ext cx="1924746" cy="180000"/>
          </a:xfrm>
          <a:prstGeom prst="straightConnector1">
            <a:avLst/>
          </a:prstGeom>
          <a:ln w="50800">
            <a:tailEnd type="triangle"/>
          </a:ln>
        </p:spPr>
        <p:style>
          <a:lnRef idx="2">
            <a:schemeClr val="accent2"/>
          </a:lnRef>
          <a:fillRef idx="0">
            <a:schemeClr val="accent2"/>
          </a:fillRef>
          <a:effectRef idx="1">
            <a:schemeClr val="accent2"/>
          </a:effectRef>
          <a:fontRef idx="minor">
            <a:schemeClr val="tx1"/>
          </a:fontRef>
        </p:style>
      </p:cxnSp>
      <mc:AlternateContent xmlns:mc="http://schemas.openxmlformats.org/markup-compatibility/2006" xmlns:pslz="http://schemas.microsoft.com/office/powerpoint/2016/slidezoom">
        <mc:Choice Requires="pslz">
          <p:graphicFrame>
            <p:nvGraphicFramePr>
              <p:cNvPr id="4" name="Vista general de diapositiva 3">
                <a:extLst>
                  <a:ext uri="{FF2B5EF4-FFF2-40B4-BE49-F238E27FC236}">
                    <a16:creationId xmlns:a16="http://schemas.microsoft.com/office/drawing/2014/main" id="{DD9E0D2E-D91E-4D98-B629-999093A5D72C}"/>
                  </a:ext>
                </a:extLst>
              </p:cNvPr>
              <p:cNvGraphicFramePr>
                <a:graphicFrameLocks noChangeAspect="1"/>
              </p:cNvGraphicFramePr>
              <p:nvPr>
                <p:extLst>
                  <p:ext uri="{D42A27DB-BD31-4B8C-83A1-F6EECF244321}">
                    <p14:modId xmlns:p14="http://schemas.microsoft.com/office/powerpoint/2010/main" val="447414352"/>
                  </p:ext>
                </p:extLst>
              </p:nvPr>
            </p:nvGraphicFramePr>
            <p:xfrm>
              <a:off x="935573" y="3056903"/>
              <a:ext cx="462095" cy="462095"/>
            </p:xfrm>
            <a:graphic>
              <a:graphicData uri="http://schemas.microsoft.com/office/powerpoint/2016/slidezoom">
                <pslz:sldZm>
                  <pslz:sldZmObj sldId="281" cId="2534886687">
                    <pslz:zmPr id="{51920C64-981D-4AC4-A4B1-9684F66DB373}" returnToParent="0" imageType="cover" transitionDur="1000">
                      <p166:blipFill xmlns:p166="http://schemas.microsoft.com/office/powerpoint/2016/6/main">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166:blipFill>
                      <p166:spPr xmlns:p166="http://schemas.microsoft.com/office/powerpoint/2016/6/main">
                        <a:xfrm>
                          <a:off x="0" y="0"/>
                          <a:ext cx="462095" cy="462095"/>
                        </a:xfrm>
                        <a:prstGeom prst="rect">
                          <a:avLst/>
                        </a:prstGeom>
                        <a:ln w="3175">
                          <a:solidFill>
                            <a:prstClr val="ltGray"/>
                          </a:solidFill>
                        </a:ln>
                      </p166:spPr>
                    </pslz:zmPr>
                  </pslz:sldZmObj>
                </pslz:sldZm>
              </a:graphicData>
            </a:graphic>
          </p:graphicFrame>
        </mc:Choice>
        <mc:Fallback xmlns="">
          <p:pic>
            <p:nvPicPr>
              <p:cNvPr id="4" name="Vista general de diapositiva 3">
                <a:hlinkClick r:id="rId5" action="ppaction://hlinksldjump"/>
                <a:extLst>
                  <a:ext uri="{FF2B5EF4-FFF2-40B4-BE49-F238E27FC236}">
                    <a16:creationId xmlns:a16="http://schemas.microsoft.com/office/drawing/2014/main" id="{DD9E0D2E-D91E-4D98-B629-999093A5D72C}"/>
                  </a:ext>
                </a:extLst>
              </p:cNvPr>
              <p:cNvPicPr>
                <a:picLocks noGrp="1" noRot="1" noChangeAspect="1" noMove="1" noResize="1" noEditPoints="1" noAdjustHandles="1" noChangeArrowheads="1" noChangeShapeType="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35573" y="3056903"/>
                <a:ext cx="462095" cy="462095"/>
              </a:xfrm>
              <a:prstGeom prst="rect">
                <a:avLst/>
              </a:prstGeom>
              <a:ln w="3175">
                <a:solidFill>
                  <a:prstClr val="ltGray"/>
                </a:solidFill>
              </a:ln>
            </p:spPr>
          </p:pic>
        </mc:Fallback>
      </mc:AlternateContent>
    </p:spTree>
    <p:extLst>
      <p:ext uri="{BB962C8B-B14F-4D97-AF65-F5344CB8AC3E}">
        <p14:creationId xmlns:p14="http://schemas.microsoft.com/office/powerpoint/2010/main" val="26305437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66003BB8-70FD-4A15-8A74-C261E79549A1}"/>
              </a:ext>
            </a:extLst>
          </p:cNvPr>
          <p:cNvPicPr>
            <a:picLocks noChangeAspect="1"/>
          </p:cNvPicPr>
          <p:nvPr/>
        </p:nvPicPr>
        <p:blipFill>
          <a:blip r:embed="rId2"/>
          <a:stretch>
            <a:fillRect/>
          </a:stretch>
        </p:blipFill>
        <p:spPr>
          <a:xfrm>
            <a:off x="2905423" y="805075"/>
            <a:ext cx="6381154" cy="5247850"/>
          </a:xfrm>
          <a:prstGeom prst="rect">
            <a:avLst/>
          </a:prstGeom>
          <a:ln w="635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25348866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7246AD57-DC96-4007-9B99-FC93B9BA4F3E}"/>
              </a:ext>
            </a:extLst>
          </p:cNvPr>
          <p:cNvPicPr>
            <a:picLocks noChangeAspect="1"/>
          </p:cNvPicPr>
          <p:nvPr/>
        </p:nvPicPr>
        <p:blipFill>
          <a:blip r:embed="rId3"/>
          <a:stretch>
            <a:fillRect/>
          </a:stretch>
        </p:blipFill>
        <p:spPr>
          <a:xfrm>
            <a:off x="840759" y="601089"/>
            <a:ext cx="5232274" cy="4284183"/>
          </a:xfrm>
          <a:prstGeom prst="rect">
            <a:avLst/>
          </a:prstGeom>
          <a:ln>
            <a:solidFill>
              <a:srgbClr val="000000"/>
            </a:solidFill>
          </a:ln>
        </p:spPr>
      </p:pic>
      <p:sp>
        <p:nvSpPr>
          <p:cNvPr id="4" name="CuadroTexto 3">
            <a:extLst>
              <a:ext uri="{FF2B5EF4-FFF2-40B4-BE49-F238E27FC236}">
                <a16:creationId xmlns:a16="http://schemas.microsoft.com/office/drawing/2014/main" id="{7DB611EF-8FAD-44BB-BCA6-83D9AAB59A78}"/>
              </a:ext>
            </a:extLst>
          </p:cNvPr>
          <p:cNvSpPr txBox="1"/>
          <p:nvPr/>
        </p:nvSpPr>
        <p:spPr>
          <a:xfrm>
            <a:off x="6434735" y="601089"/>
            <a:ext cx="5255241" cy="2492990"/>
          </a:xfrm>
          <a:prstGeom prst="rect">
            <a:avLst/>
          </a:prstGeom>
          <a:solidFill>
            <a:schemeClr val="bg2">
              <a:lumMod val="40000"/>
              <a:lumOff val="60000"/>
            </a:schemeClr>
          </a:solidFill>
          <a:ln>
            <a:solidFill>
              <a:schemeClr val="bg1"/>
            </a:solidFill>
          </a:ln>
        </p:spPr>
        <p:txBody>
          <a:bodyPr wrap="square" rtlCol="0">
            <a:spAutoFit/>
          </a:bodyPr>
          <a:lstStyle/>
          <a:p>
            <a:r>
              <a:rPr lang="es-CL" sz="1600" b="1" dirty="0">
                <a:solidFill>
                  <a:schemeClr val="bg1"/>
                </a:solidFill>
              </a:rPr>
              <a:t>COM</a:t>
            </a:r>
            <a:r>
              <a:rPr lang="es-CL" sz="1600" dirty="0">
                <a:solidFill>
                  <a:schemeClr val="bg1"/>
                </a:solidFill>
              </a:rPr>
              <a:t> </a:t>
            </a:r>
            <a:r>
              <a:rPr lang="es-CL" sz="1600" dirty="0" err="1">
                <a:solidFill>
                  <a:schemeClr val="bg1"/>
                </a:solidFill>
              </a:rPr>
              <a:t>template</a:t>
            </a:r>
            <a:r>
              <a:rPr lang="es-CL" sz="1600" dirty="0">
                <a:solidFill>
                  <a:schemeClr val="bg1"/>
                </a:solidFill>
              </a:rPr>
              <a:t> (directiva #make_com#)</a:t>
            </a:r>
          </a:p>
          <a:p>
            <a:pPr marL="171450" indent="-171450">
              <a:buFont typeface="Arial" panose="020B0604020202020204" pitchFamily="34" charset="0"/>
              <a:buChar char="•"/>
            </a:pPr>
            <a:r>
              <a:rPr lang="es-CL" sz="1600" dirty="0">
                <a:solidFill>
                  <a:schemeClr val="bg1"/>
                </a:solidFill>
              </a:rPr>
              <a:t>Es el formato más simple y antiguo de un archivo ejecutable, típicamente estos archivos se cargan con un offset de 100h (256 bytes).</a:t>
            </a:r>
          </a:p>
          <a:p>
            <a:pPr marL="171450" indent="-171450">
              <a:buFont typeface="Arial" panose="020B0604020202020204" pitchFamily="34" charset="0"/>
              <a:buChar char="•"/>
            </a:pPr>
            <a:r>
              <a:rPr lang="es-CL" sz="1600" dirty="0">
                <a:solidFill>
                  <a:schemeClr val="bg1"/>
                </a:solidFill>
              </a:rPr>
              <a:t>Por esta razón se debe agregar la directiva ORG 100h al comienzo del código para indicar la utilización de este tipo de archivos.</a:t>
            </a:r>
          </a:p>
          <a:p>
            <a:pPr marL="171450" indent="-171450">
              <a:buFont typeface="Arial" panose="020B0604020202020204" pitchFamily="34" charset="0"/>
              <a:buChar char="•"/>
            </a:pPr>
            <a:r>
              <a:rPr lang="es-CL" sz="1600" dirty="0">
                <a:solidFill>
                  <a:schemeClr val="bg1"/>
                </a:solidFill>
              </a:rPr>
              <a:t>Formato soportado por DOS y Windows </a:t>
            </a:r>
            <a:r>
              <a:rPr lang="es-CL" sz="1600" dirty="0" err="1">
                <a:solidFill>
                  <a:schemeClr val="bg1"/>
                </a:solidFill>
              </a:rPr>
              <a:t>Command</a:t>
            </a:r>
            <a:r>
              <a:rPr lang="es-CL" sz="1600" dirty="0">
                <a:solidFill>
                  <a:schemeClr val="bg1"/>
                </a:solidFill>
              </a:rPr>
              <a:t> </a:t>
            </a:r>
            <a:r>
              <a:rPr lang="es-CL" sz="1600" dirty="0" err="1">
                <a:solidFill>
                  <a:schemeClr val="bg1"/>
                </a:solidFill>
              </a:rPr>
              <a:t>Prompt</a:t>
            </a:r>
            <a:r>
              <a:rPr lang="es-CL" sz="1600" dirty="0">
                <a:solidFill>
                  <a:schemeClr val="bg1"/>
                </a:solidFill>
              </a:rPr>
              <a:t> (CMD).</a:t>
            </a:r>
          </a:p>
          <a:p>
            <a:endParaRPr lang="es-CL" sz="1200" dirty="0"/>
          </a:p>
        </p:txBody>
      </p:sp>
      <p:pic>
        <p:nvPicPr>
          <p:cNvPr id="7" name="Imagen 6">
            <a:extLst>
              <a:ext uri="{FF2B5EF4-FFF2-40B4-BE49-F238E27FC236}">
                <a16:creationId xmlns:a16="http://schemas.microsoft.com/office/drawing/2014/main" id="{22F64A99-AAB1-4926-BC97-5555264AE90B}"/>
              </a:ext>
            </a:extLst>
          </p:cNvPr>
          <p:cNvPicPr>
            <a:picLocks noChangeAspect="1"/>
          </p:cNvPicPr>
          <p:nvPr/>
        </p:nvPicPr>
        <p:blipFill>
          <a:blip r:embed="rId4"/>
          <a:stretch>
            <a:fillRect/>
          </a:stretch>
        </p:blipFill>
        <p:spPr>
          <a:xfrm>
            <a:off x="6434735" y="3231865"/>
            <a:ext cx="3972479" cy="2734057"/>
          </a:xfrm>
          <a:prstGeom prst="rect">
            <a:avLst/>
          </a:prstGeom>
          <a:ln>
            <a:solidFill>
              <a:schemeClr val="bg1"/>
            </a:solidFill>
          </a:ln>
        </p:spPr>
      </p:pic>
    </p:spTree>
    <p:extLst>
      <p:ext uri="{BB962C8B-B14F-4D97-AF65-F5344CB8AC3E}">
        <p14:creationId xmlns:p14="http://schemas.microsoft.com/office/powerpoint/2010/main" val="26611285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4D34F7E5-D0AE-443A-AEA6-C78D8EC46F65}"/>
              </a:ext>
            </a:extLst>
          </p:cNvPr>
          <p:cNvPicPr>
            <a:picLocks noChangeAspect="1"/>
          </p:cNvPicPr>
          <p:nvPr/>
        </p:nvPicPr>
        <p:blipFill>
          <a:blip r:embed="rId3"/>
          <a:stretch>
            <a:fillRect/>
          </a:stretch>
        </p:blipFill>
        <p:spPr>
          <a:xfrm>
            <a:off x="863726" y="601089"/>
            <a:ext cx="5232274" cy="4292843"/>
          </a:xfrm>
          <a:prstGeom prst="rect">
            <a:avLst/>
          </a:prstGeom>
          <a:ln w="63500">
            <a:solidFill>
              <a:schemeClr val="bg1"/>
            </a:solidFill>
          </a:ln>
        </p:spPr>
      </p:pic>
      <p:sp>
        <p:nvSpPr>
          <p:cNvPr id="6" name="CuadroTexto 5">
            <a:extLst>
              <a:ext uri="{FF2B5EF4-FFF2-40B4-BE49-F238E27FC236}">
                <a16:creationId xmlns:a16="http://schemas.microsoft.com/office/drawing/2014/main" id="{01F0BF1D-9B7D-455B-A98B-CA41EBFD3FD1}"/>
              </a:ext>
            </a:extLst>
          </p:cNvPr>
          <p:cNvSpPr txBox="1"/>
          <p:nvPr/>
        </p:nvSpPr>
        <p:spPr>
          <a:xfrm>
            <a:off x="6423212" y="583613"/>
            <a:ext cx="4905062" cy="2800767"/>
          </a:xfrm>
          <a:prstGeom prst="rect">
            <a:avLst/>
          </a:prstGeom>
          <a:solidFill>
            <a:schemeClr val="bg2">
              <a:lumMod val="40000"/>
              <a:lumOff val="60000"/>
            </a:schemeClr>
          </a:solidFill>
          <a:ln>
            <a:solidFill>
              <a:schemeClr val="bg1"/>
            </a:solidFill>
          </a:ln>
        </p:spPr>
        <p:txBody>
          <a:bodyPr wrap="square" rtlCol="0">
            <a:spAutoFit/>
          </a:bodyPr>
          <a:lstStyle/>
          <a:p>
            <a:r>
              <a:rPr lang="es-ES" sz="1600" b="1" dirty="0">
                <a:solidFill>
                  <a:schemeClr val="bg1"/>
                </a:solidFill>
              </a:rPr>
              <a:t>EXE</a:t>
            </a:r>
            <a:r>
              <a:rPr lang="es-ES" sz="1600" dirty="0">
                <a:solidFill>
                  <a:schemeClr val="bg1"/>
                </a:solidFill>
              </a:rPr>
              <a:t> </a:t>
            </a:r>
            <a:r>
              <a:rPr lang="es-ES" sz="1600" dirty="0" err="1">
                <a:solidFill>
                  <a:schemeClr val="bg1"/>
                </a:solidFill>
              </a:rPr>
              <a:t>template</a:t>
            </a:r>
            <a:r>
              <a:rPr lang="es-ES" sz="1600" dirty="0">
                <a:solidFill>
                  <a:schemeClr val="bg1"/>
                </a:solidFill>
              </a:rPr>
              <a:t> (directiva #make_exe#): </a:t>
            </a:r>
          </a:p>
          <a:p>
            <a:pPr marL="171450" indent="-171450">
              <a:buFont typeface="Arial" panose="020B0604020202020204" pitchFamily="34" charset="0"/>
              <a:buChar char="•"/>
            </a:pPr>
            <a:r>
              <a:rPr lang="es-ES" sz="1600" dirty="0">
                <a:solidFill>
                  <a:schemeClr val="bg1"/>
                </a:solidFill>
              </a:rPr>
              <a:t>Este es el formato más avanzado de un archivo ejecutable.</a:t>
            </a:r>
          </a:p>
          <a:p>
            <a:pPr marL="171450" indent="-171450">
              <a:buFont typeface="Arial" panose="020B0604020202020204" pitchFamily="34" charset="0"/>
              <a:buChar char="•"/>
            </a:pPr>
            <a:r>
              <a:rPr lang="es-ES" sz="1600" dirty="0">
                <a:solidFill>
                  <a:schemeClr val="bg1"/>
                </a:solidFill>
              </a:rPr>
              <a:t>No tiene limitaciones en cuanto al tamaño del archivo y número de segmentos. </a:t>
            </a:r>
          </a:p>
          <a:p>
            <a:pPr marL="171450" indent="-171450">
              <a:buFont typeface="Arial" panose="020B0604020202020204" pitchFamily="34" charset="0"/>
              <a:buChar char="•"/>
            </a:pPr>
            <a:r>
              <a:rPr lang="es-ES" sz="1600" dirty="0">
                <a:solidFill>
                  <a:schemeClr val="bg1"/>
                </a:solidFill>
              </a:rPr>
              <a:t>Este </a:t>
            </a:r>
            <a:r>
              <a:rPr lang="es-ES" sz="1600" dirty="0" err="1">
                <a:solidFill>
                  <a:schemeClr val="bg1"/>
                </a:solidFill>
              </a:rPr>
              <a:t>template</a:t>
            </a:r>
            <a:r>
              <a:rPr lang="es-ES" sz="1600" dirty="0">
                <a:solidFill>
                  <a:schemeClr val="bg1"/>
                </a:solidFill>
              </a:rPr>
              <a:t> permite crear un programa exe simple con los segmentos de código, datos y pila predefinidos.</a:t>
            </a:r>
          </a:p>
          <a:p>
            <a:pPr marL="171450" indent="-171450">
              <a:buFont typeface="Arial" panose="020B0604020202020204" pitchFamily="34" charset="0"/>
              <a:buChar char="•"/>
            </a:pPr>
            <a:r>
              <a:rPr lang="es-ES" sz="1600" dirty="0">
                <a:solidFill>
                  <a:schemeClr val="bg1"/>
                </a:solidFill>
              </a:rPr>
              <a:t>Este tipo de archivo está soportado por Windows y Windows </a:t>
            </a:r>
            <a:r>
              <a:rPr lang="es-ES" sz="1600" dirty="0" err="1">
                <a:solidFill>
                  <a:schemeClr val="bg1"/>
                </a:solidFill>
              </a:rPr>
              <a:t>Command</a:t>
            </a:r>
            <a:r>
              <a:rPr lang="es-ES" sz="1600" dirty="0">
                <a:solidFill>
                  <a:schemeClr val="bg1"/>
                </a:solidFill>
              </a:rPr>
              <a:t> </a:t>
            </a:r>
            <a:r>
              <a:rPr lang="es-ES" sz="1600" dirty="0" err="1">
                <a:solidFill>
                  <a:schemeClr val="bg1"/>
                </a:solidFill>
              </a:rPr>
              <a:t>Prompt</a:t>
            </a:r>
            <a:r>
              <a:rPr lang="es-ES" sz="1600" dirty="0">
                <a:solidFill>
                  <a:schemeClr val="bg1"/>
                </a:solidFill>
              </a:rPr>
              <a:t>. </a:t>
            </a:r>
          </a:p>
          <a:p>
            <a:pPr marL="171450" indent="-171450">
              <a:buFont typeface="Arial" panose="020B0604020202020204" pitchFamily="34" charset="0"/>
              <a:buChar char="•"/>
            </a:pPr>
            <a:r>
              <a:rPr lang="es-ES" sz="1600" dirty="0">
                <a:solidFill>
                  <a:schemeClr val="bg1"/>
                </a:solidFill>
              </a:rPr>
              <a:t>El ensamblador elige automáticamente este tipo de archivo cuando encuentra definido un segmento de pila.</a:t>
            </a:r>
            <a:endParaRPr lang="es-CL" sz="1600" dirty="0">
              <a:solidFill>
                <a:schemeClr val="bg1"/>
              </a:solidFill>
            </a:endParaRPr>
          </a:p>
        </p:txBody>
      </p:sp>
      <p:pic>
        <p:nvPicPr>
          <p:cNvPr id="8" name="Imagen 7">
            <a:extLst>
              <a:ext uri="{FF2B5EF4-FFF2-40B4-BE49-F238E27FC236}">
                <a16:creationId xmlns:a16="http://schemas.microsoft.com/office/drawing/2014/main" id="{1FDDD260-95B6-4ADE-8C1D-8BDF2BB5FD1F}"/>
              </a:ext>
            </a:extLst>
          </p:cNvPr>
          <p:cNvPicPr>
            <a:picLocks noChangeAspect="1"/>
          </p:cNvPicPr>
          <p:nvPr/>
        </p:nvPicPr>
        <p:blipFill>
          <a:blip r:embed="rId4"/>
          <a:stretch>
            <a:fillRect/>
          </a:stretch>
        </p:blipFill>
        <p:spPr>
          <a:xfrm>
            <a:off x="6423212" y="3540330"/>
            <a:ext cx="3972479" cy="2734057"/>
          </a:xfrm>
          <a:prstGeom prst="rect">
            <a:avLst/>
          </a:prstGeom>
          <a:ln>
            <a:solidFill>
              <a:schemeClr val="bg1"/>
            </a:solidFill>
          </a:ln>
        </p:spPr>
      </p:pic>
    </p:spTree>
    <p:extLst>
      <p:ext uri="{BB962C8B-B14F-4D97-AF65-F5344CB8AC3E}">
        <p14:creationId xmlns:p14="http://schemas.microsoft.com/office/powerpoint/2010/main" val="5341676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01F0BF1D-9B7D-455B-A98B-CA41EBFD3FD1}"/>
              </a:ext>
            </a:extLst>
          </p:cNvPr>
          <p:cNvSpPr txBox="1"/>
          <p:nvPr/>
        </p:nvSpPr>
        <p:spPr>
          <a:xfrm>
            <a:off x="6423212" y="583613"/>
            <a:ext cx="4905062" cy="3539430"/>
          </a:xfrm>
          <a:prstGeom prst="rect">
            <a:avLst/>
          </a:prstGeom>
          <a:solidFill>
            <a:schemeClr val="bg2">
              <a:lumMod val="40000"/>
              <a:lumOff val="60000"/>
            </a:schemeClr>
          </a:solidFill>
          <a:ln>
            <a:solidFill>
              <a:schemeClr val="bg1"/>
            </a:solidFill>
          </a:ln>
        </p:spPr>
        <p:txBody>
          <a:bodyPr wrap="square" rtlCol="0">
            <a:spAutoFit/>
          </a:bodyPr>
          <a:lstStyle/>
          <a:p>
            <a:r>
              <a:rPr lang="es-ES" sz="1600" b="1" dirty="0">
                <a:solidFill>
                  <a:schemeClr val="bg1"/>
                </a:solidFill>
              </a:rPr>
              <a:t>BIN</a:t>
            </a:r>
            <a:r>
              <a:rPr lang="es-ES" sz="1600" dirty="0">
                <a:solidFill>
                  <a:schemeClr val="bg1"/>
                </a:solidFill>
              </a:rPr>
              <a:t> </a:t>
            </a:r>
            <a:r>
              <a:rPr lang="es-ES" sz="1600" dirty="0" err="1">
                <a:solidFill>
                  <a:schemeClr val="bg1"/>
                </a:solidFill>
              </a:rPr>
              <a:t>template</a:t>
            </a:r>
            <a:r>
              <a:rPr lang="es-ES" sz="1600" dirty="0">
                <a:solidFill>
                  <a:schemeClr val="bg1"/>
                </a:solidFill>
              </a:rPr>
              <a:t> (directiva #make_bin#): </a:t>
            </a:r>
          </a:p>
          <a:p>
            <a:pPr marL="285750" indent="-285750">
              <a:buFont typeface="Arial" panose="020B0604020202020204" pitchFamily="34" charset="0"/>
              <a:buChar char="•"/>
            </a:pPr>
            <a:r>
              <a:rPr lang="es-ES" sz="1600" dirty="0">
                <a:solidFill>
                  <a:schemeClr val="bg1"/>
                </a:solidFill>
              </a:rPr>
              <a:t>Es un archivo ejecutable simple. </a:t>
            </a:r>
          </a:p>
          <a:p>
            <a:pPr marL="285750" indent="-285750">
              <a:buFont typeface="Arial" panose="020B0604020202020204" pitchFamily="34" charset="0"/>
              <a:buChar char="•"/>
            </a:pPr>
            <a:r>
              <a:rPr lang="es-ES" sz="1600" dirty="0">
                <a:solidFill>
                  <a:schemeClr val="bg1"/>
                </a:solidFill>
              </a:rPr>
              <a:t>Permite definir el valor de todos los registros, segmentos y el lugar de memoria donde se cargará a este programa. Cuando por ejemplo el ensamblador carga el archivo "MY.BIN" en el emulador buscará el archivo "MY.BINF" y cargará al archivo "MY.BIN" en la ubicación especificada en "MY.BINF", al igual que el valor inicial configurado para todos los registros. En el caso de que el emulador no encuentre al archivo "MY.BINF", se utilizará el valor actual de los registros al momento de la ejecución del .BIN y este código se ubicará en los valores que tengan en ese momento CS:IP.</a:t>
            </a:r>
            <a:endParaRPr lang="es-CL" sz="1600" dirty="0">
              <a:solidFill>
                <a:schemeClr val="bg1"/>
              </a:solidFill>
            </a:endParaRPr>
          </a:p>
        </p:txBody>
      </p:sp>
      <p:pic>
        <p:nvPicPr>
          <p:cNvPr id="3" name="Imagen 2">
            <a:extLst>
              <a:ext uri="{FF2B5EF4-FFF2-40B4-BE49-F238E27FC236}">
                <a16:creationId xmlns:a16="http://schemas.microsoft.com/office/drawing/2014/main" id="{59DA1C6E-3345-4E44-BE9A-875505055564}"/>
              </a:ext>
            </a:extLst>
          </p:cNvPr>
          <p:cNvPicPr>
            <a:picLocks noChangeAspect="1"/>
          </p:cNvPicPr>
          <p:nvPr/>
        </p:nvPicPr>
        <p:blipFill>
          <a:blip r:embed="rId3"/>
          <a:stretch>
            <a:fillRect/>
          </a:stretch>
        </p:blipFill>
        <p:spPr>
          <a:xfrm>
            <a:off x="6423212" y="4295459"/>
            <a:ext cx="3473823" cy="2396604"/>
          </a:xfrm>
          <a:prstGeom prst="rect">
            <a:avLst/>
          </a:prstGeom>
          <a:ln>
            <a:solidFill>
              <a:schemeClr val="bg1"/>
            </a:solidFill>
          </a:ln>
        </p:spPr>
      </p:pic>
      <p:pic>
        <p:nvPicPr>
          <p:cNvPr id="7" name="Imagen 6">
            <a:extLst>
              <a:ext uri="{FF2B5EF4-FFF2-40B4-BE49-F238E27FC236}">
                <a16:creationId xmlns:a16="http://schemas.microsoft.com/office/drawing/2014/main" id="{FC47C01E-A4A7-4BA4-881E-08AE45069CAB}"/>
              </a:ext>
            </a:extLst>
          </p:cNvPr>
          <p:cNvPicPr>
            <a:picLocks noChangeAspect="1"/>
          </p:cNvPicPr>
          <p:nvPr/>
        </p:nvPicPr>
        <p:blipFill>
          <a:blip r:embed="rId4"/>
          <a:stretch>
            <a:fillRect/>
          </a:stretch>
        </p:blipFill>
        <p:spPr>
          <a:xfrm>
            <a:off x="863726" y="583613"/>
            <a:ext cx="5235608" cy="4292843"/>
          </a:xfrm>
          <a:prstGeom prst="rect">
            <a:avLst/>
          </a:prstGeom>
          <a:ln w="63500">
            <a:solidFill>
              <a:schemeClr val="bg1"/>
            </a:solidFill>
          </a:ln>
        </p:spPr>
      </p:pic>
    </p:spTree>
    <p:extLst>
      <p:ext uri="{BB962C8B-B14F-4D97-AF65-F5344CB8AC3E}">
        <p14:creationId xmlns:p14="http://schemas.microsoft.com/office/powerpoint/2010/main" val="703472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01F0BF1D-9B7D-455B-A98B-CA41EBFD3FD1}"/>
              </a:ext>
            </a:extLst>
          </p:cNvPr>
          <p:cNvSpPr txBox="1"/>
          <p:nvPr/>
        </p:nvSpPr>
        <p:spPr>
          <a:xfrm>
            <a:off x="6423212" y="583613"/>
            <a:ext cx="4905062" cy="2062103"/>
          </a:xfrm>
          <a:prstGeom prst="rect">
            <a:avLst/>
          </a:prstGeom>
          <a:solidFill>
            <a:schemeClr val="bg2">
              <a:lumMod val="40000"/>
              <a:lumOff val="60000"/>
            </a:schemeClr>
          </a:solidFill>
          <a:ln>
            <a:solidFill>
              <a:schemeClr val="bg1"/>
            </a:solidFill>
          </a:ln>
        </p:spPr>
        <p:txBody>
          <a:bodyPr wrap="square" rtlCol="0">
            <a:spAutoFit/>
          </a:bodyPr>
          <a:lstStyle/>
          <a:p>
            <a:r>
              <a:rPr lang="es-ES" sz="1600" b="1" dirty="0">
                <a:solidFill>
                  <a:schemeClr val="bg1"/>
                </a:solidFill>
              </a:rPr>
              <a:t>BOOT</a:t>
            </a:r>
            <a:r>
              <a:rPr lang="es-ES" sz="1600" dirty="0">
                <a:solidFill>
                  <a:schemeClr val="bg1"/>
                </a:solidFill>
              </a:rPr>
              <a:t> </a:t>
            </a:r>
            <a:r>
              <a:rPr lang="es-ES" sz="1600" dirty="0" err="1">
                <a:solidFill>
                  <a:schemeClr val="bg1"/>
                </a:solidFill>
              </a:rPr>
              <a:t>template</a:t>
            </a:r>
            <a:r>
              <a:rPr lang="es-ES" sz="1600" dirty="0">
                <a:solidFill>
                  <a:schemeClr val="bg1"/>
                </a:solidFill>
              </a:rPr>
              <a:t> (directiva #make_boot#): </a:t>
            </a:r>
          </a:p>
          <a:p>
            <a:r>
              <a:rPr lang="es-ES" sz="1600" dirty="0">
                <a:solidFill>
                  <a:schemeClr val="bg1"/>
                </a:solidFill>
              </a:rPr>
              <a:t>Funciona igual de que un .BIN, pero utiliza valores predefinidos para ubicar el código y que coinciden con el primer </a:t>
            </a:r>
            <a:r>
              <a:rPr lang="es-ES" sz="1600" dirty="0" err="1">
                <a:solidFill>
                  <a:schemeClr val="bg1"/>
                </a:solidFill>
              </a:rPr>
              <a:t>track</a:t>
            </a:r>
            <a:r>
              <a:rPr lang="es-ES" sz="1600" dirty="0">
                <a:solidFill>
                  <a:schemeClr val="bg1"/>
                </a:solidFill>
              </a:rPr>
              <a:t> de un </a:t>
            </a:r>
            <a:r>
              <a:rPr lang="es-ES" sz="1600" dirty="0" err="1">
                <a:solidFill>
                  <a:schemeClr val="bg1"/>
                </a:solidFill>
              </a:rPr>
              <a:t>floppy</a:t>
            </a:r>
            <a:r>
              <a:rPr lang="es-ES" sz="1600" dirty="0">
                <a:solidFill>
                  <a:schemeClr val="bg1"/>
                </a:solidFill>
              </a:rPr>
              <a:t> disk (</a:t>
            </a:r>
            <a:r>
              <a:rPr lang="es-ES" sz="1600" dirty="0" err="1">
                <a:solidFill>
                  <a:schemeClr val="bg1"/>
                </a:solidFill>
              </a:rPr>
              <a:t>boot</a:t>
            </a:r>
            <a:r>
              <a:rPr lang="es-ES" sz="1600" dirty="0">
                <a:solidFill>
                  <a:schemeClr val="bg1"/>
                </a:solidFill>
              </a:rPr>
              <a:t> sector). La única diferencia con la directiva #make_bin# es que carga el código en la dirección predefinida 0000:7c00h. Este </a:t>
            </a:r>
            <a:r>
              <a:rPr lang="es-ES" sz="1600" dirty="0" err="1">
                <a:solidFill>
                  <a:schemeClr val="bg1"/>
                </a:solidFill>
              </a:rPr>
              <a:t>template</a:t>
            </a:r>
            <a:r>
              <a:rPr lang="es-ES" sz="1600" dirty="0">
                <a:solidFill>
                  <a:schemeClr val="bg1"/>
                </a:solidFill>
              </a:rPr>
              <a:t> permite emular el </a:t>
            </a:r>
            <a:r>
              <a:rPr lang="es-ES" sz="1600" dirty="0" err="1">
                <a:solidFill>
                  <a:schemeClr val="bg1"/>
                </a:solidFill>
              </a:rPr>
              <a:t>bootedo</a:t>
            </a:r>
            <a:r>
              <a:rPr lang="es-ES" sz="1600" dirty="0">
                <a:solidFill>
                  <a:schemeClr val="bg1"/>
                </a:solidFill>
              </a:rPr>
              <a:t> de una IBM PC desde el </a:t>
            </a:r>
            <a:r>
              <a:rPr lang="es-ES" sz="1600" dirty="0" err="1">
                <a:solidFill>
                  <a:schemeClr val="bg1"/>
                </a:solidFill>
              </a:rPr>
              <a:t>floppy</a:t>
            </a:r>
            <a:r>
              <a:rPr lang="es-ES" sz="1600" dirty="0">
                <a:solidFill>
                  <a:schemeClr val="bg1"/>
                </a:solidFill>
              </a:rPr>
              <a:t> disk.</a:t>
            </a:r>
            <a:endParaRPr lang="es-CL" sz="1600" dirty="0">
              <a:solidFill>
                <a:schemeClr val="bg1"/>
              </a:solidFill>
            </a:endParaRPr>
          </a:p>
        </p:txBody>
      </p:sp>
      <p:pic>
        <p:nvPicPr>
          <p:cNvPr id="3" name="Imagen 2">
            <a:extLst>
              <a:ext uri="{FF2B5EF4-FFF2-40B4-BE49-F238E27FC236}">
                <a16:creationId xmlns:a16="http://schemas.microsoft.com/office/drawing/2014/main" id="{89613988-6F63-4892-97FC-56959D51AB9A}"/>
              </a:ext>
            </a:extLst>
          </p:cNvPr>
          <p:cNvPicPr>
            <a:picLocks noChangeAspect="1"/>
          </p:cNvPicPr>
          <p:nvPr/>
        </p:nvPicPr>
        <p:blipFill>
          <a:blip r:embed="rId3"/>
          <a:stretch>
            <a:fillRect/>
          </a:stretch>
        </p:blipFill>
        <p:spPr>
          <a:xfrm>
            <a:off x="6423212" y="3635277"/>
            <a:ext cx="3982006" cy="2734057"/>
          </a:xfrm>
          <a:prstGeom prst="rect">
            <a:avLst/>
          </a:prstGeom>
        </p:spPr>
      </p:pic>
      <p:pic>
        <p:nvPicPr>
          <p:cNvPr id="7" name="Imagen 6">
            <a:extLst>
              <a:ext uri="{FF2B5EF4-FFF2-40B4-BE49-F238E27FC236}">
                <a16:creationId xmlns:a16="http://schemas.microsoft.com/office/drawing/2014/main" id="{F89510AB-F2A0-4ED7-BAAB-7FC680DE85C5}"/>
              </a:ext>
            </a:extLst>
          </p:cNvPr>
          <p:cNvPicPr>
            <a:picLocks noChangeAspect="1"/>
          </p:cNvPicPr>
          <p:nvPr/>
        </p:nvPicPr>
        <p:blipFill>
          <a:blip r:embed="rId4"/>
          <a:stretch>
            <a:fillRect/>
          </a:stretch>
        </p:blipFill>
        <p:spPr>
          <a:xfrm>
            <a:off x="863726" y="583613"/>
            <a:ext cx="5232274" cy="4311726"/>
          </a:xfrm>
          <a:prstGeom prst="rect">
            <a:avLst/>
          </a:prstGeom>
          <a:ln w="63500">
            <a:solidFill>
              <a:schemeClr val="bg1"/>
            </a:solidFill>
          </a:ln>
        </p:spPr>
      </p:pic>
    </p:spTree>
    <p:extLst>
      <p:ext uri="{BB962C8B-B14F-4D97-AF65-F5344CB8AC3E}">
        <p14:creationId xmlns:p14="http://schemas.microsoft.com/office/powerpoint/2010/main" val="14696944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2A183A99-DA2A-403D-8E9D-2412E6F2A0E2}"/>
              </a:ext>
            </a:extLst>
          </p:cNvPr>
          <p:cNvPicPr>
            <a:picLocks noChangeAspect="1"/>
          </p:cNvPicPr>
          <p:nvPr/>
        </p:nvPicPr>
        <p:blipFill>
          <a:blip r:embed="rId3"/>
          <a:stretch>
            <a:fillRect/>
          </a:stretch>
        </p:blipFill>
        <p:spPr>
          <a:xfrm>
            <a:off x="7082118" y="3160064"/>
            <a:ext cx="3982006" cy="2762636"/>
          </a:xfrm>
          <a:prstGeom prst="rect">
            <a:avLst/>
          </a:prstGeom>
          <a:ln>
            <a:solidFill>
              <a:schemeClr val="bg1"/>
            </a:solidFill>
          </a:ln>
        </p:spPr>
      </p:pic>
      <p:pic>
        <p:nvPicPr>
          <p:cNvPr id="8" name="Imagen 7">
            <a:extLst>
              <a:ext uri="{FF2B5EF4-FFF2-40B4-BE49-F238E27FC236}">
                <a16:creationId xmlns:a16="http://schemas.microsoft.com/office/drawing/2014/main" id="{254C4CBF-10A7-4B0D-98DC-75E54C1A8B90}"/>
              </a:ext>
            </a:extLst>
          </p:cNvPr>
          <p:cNvPicPr>
            <a:picLocks noChangeAspect="1"/>
          </p:cNvPicPr>
          <p:nvPr/>
        </p:nvPicPr>
        <p:blipFill>
          <a:blip r:embed="rId4"/>
          <a:stretch>
            <a:fillRect/>
          </a:stretch>
        </p:blipFill>
        <p:spPr>
          <a:xfrm>
            <a:off x="863726" y="583613"/>
            <a:ext cx="5247513" cy="4311726"/>
          </a:xfrm>
          <a:prstGeom prst="rect">
            <a:avLst/>
          </a:prstGeom>
          <a:ln w="63500">
            <a:solidFill>
              <a:schemeClr val="bg1"/>
            </a:solidFill>
          </a:ln>
        </p:spPr>
      </p:pic>
    </p:spTree>
    <p:extLst>
      <p:ext uri="{BB962C8B-B14F-4D97-AF65-F5344CB8AC3E}">
        <p14:creationId xmlns:p14="http://schemas.microsoft.com/office/powerpoint/2010/main" val="38778658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Marcador de contenido 4">
            <a:extLst>
              <a:ext uri="{FF2B5EF4-FFF2-40B4-BE49-F238E27FC236}">
                <a16:creationId xmlns:a16="http://schemas.microsoft.com/office/drawing/2014/main" id="{D9D67C6F-D7C2-44A5-8415-71D2450F49E8}"/>
              </a:ext>
            </a:extLst>
          </p:cNvPr>
          <p:cNvPicPr>
            <a:picLocks noChangeAspect="1"/>
          </p:cNvPicPr>
          <p:nvPr/>
        </p:nvPicPr>
        <p:blipFill>
          <a:blip r:embed="rId3"/>
          <a:stretch>
            <a:fillRect/>
          </a:stretch>
        </p:blipFill>
        <p:spPr>
          <a:xfrm>
            <a:off x="3018300" y="1519517"/>
            <a:ext cx="6155399" cy="5026301"/>
          </a:xfrm>
          <a:prstGeom prst="rect">
            <a:avLst/>
          </a:prstGeom>
        </p:spPr>
      </p:pic>
      <p:sp>
        <p:nvSpPr>
          <p:cNvPr id="4" name="Título 3">
            <a:extLst>
              <a:ext uri="{FF2B5EF4-FFF2-40B4-BE49-F238E27FC236}">
                <a16:creationId xmlns:a16="http://schemas.microsoft.com/office/drawing/2014/main" id="{28EF5ED0-4C55-4018-9C1B-088C4E0025EA}"/>
              </a:ext>
            </a:extLst>
          </p:cNvPr>
          <p:cNvSpPr>
            <a:spLocks noGrp="1"/>
          </p:cNvSpPr>
          <p:nvPr>
            <p:ph type="title"/>
          </p:nvPr>
        </p:nvSpPr>
        <p:spPr>
          <a:xfrm>
            <a:off x="913773" y="194258"/>
            <a:ext cx="10364451" cy="1596177"/>
          </a:xfrm>
        </p:spPr>
        <p:txBody>
          <a:bodyPr/>
          <a:lstStyle/>
          <a:p>
            <a:r>
              <a:rPr lang="es-CL" dirty="0">
                <a:solidFill>
                  <a:schemeClr val="bg1"/>
                </a:solidFill>
              </a:rPr>
              <a:t>El Emulador</a:t>
            </a:r>
          </a:p>
        </p:txBody>
      </p:sp>
    </p:spTree>
    <p:extLst>
      <p:ext uri="{BB962C8B-B14F-4D97-AF65-F5344CB8AC3E}">
        <p14:creationId xmlns:p14="http://schemas.microsoft.com/office/powerpoint/2010/main" val="19243747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E102D8-1E9C-4DAA-A3CD-75DE4B6F8898}"/>
              </a:ext>
            </a:extLst>
          </p:cNvPr>
          <p:cNvSpPr>
            <a:spLocks noGrp="1"/>
          </p:cNvSpPr>
          <p:nvPr>
            <p:ph type="title"/>
          </p:nvPr>
        </p:nvSpPr>
        <p:spPr/>
        <p:txBody>
          <a:bodyPr/>
          <a:lstStyle/>
          <a:p>
            <a:r>
              <a:rPr lang="es-CL" dirty="0">
                <a:solidFill>
                  <a:schemeClr val="bg1"/>
                </a:solidFill>
              </a:rPr>
              <a:t>Instrucciones</a:t>
            </a:r>
          </a:p>
        </p:txBody>
      </p:sp>
      <p:pic>
        <p:nvPicPr>
          <p:cNvPr id="4" name="Imagen 3">
            <a:extLst>
              <a:ext uri="{FF2B5EF4-FFF2-40B4-BE49-F238E27FC236}">
                <a16:creationId xmlns:a16="http://schemas.microsoft.com/office/drawing/2014/main" id="{BECAB688-3A1C-4766-8284-5E97606C17A8}"/>
              </a:ext>
            </a:extLst>
          </p:cNvPr>
          <p:cNvPicPr>
            <a:picLocks noChangeAspect="1"/>
          </p:cNvPicPr>
          <p:nvPr/>
        </p:nvPicPr>
        <p:blipFill>
          <a:blip r:embed="rId2"/>
          <a:stretch>
            <a:fillRect/>
          </a:stretch>
        </p:blipFill>
        <p:spPr>
          <a:xfrm>
            <a:off x="939349" y="2494007"/>
            <a:ext cx="10313302" cy="3745476"/>
          </a:xfrm>
          <a:prstGeom prst="rect">
            <a:avLst/>
          </a:prstGeom>
        </p:spPr>
      </p:pic>
    </p:spTree>
    <p:extLst>
      <p:ext uri="{BB962C8B-B14F-4D97-AF65-F5344CB8AC3E}">
        <p14:creationId xmlns:p14="http://schemas.microsoft.com/office/powerpoint/2010/main" val="22398421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4CDB110-E54B-41AF-A5A5-E7AC5DF4041E}"/>
              </a:ext>
            </a:extLst>
          </p:cNvPr>
          <p:cNvSpPr>
            <a:spLocks noGrp="1"/>
          </p:cNvSpPr>
          <p:nvPr>
            <p:ph type="title"/>
          </p:nvPr>
        </p:nvSpPr>
        <p:spPr/>
        <p:txBody>
          <a:bodyPr/>
          <a:lstStyle/>
          <a:p>
            <a:r>
              <a:rPr lang="es-CL" dirty="0">
                <a:solidFill>
                  <a:schemeClr val="bg1"/>
                </a:solidFill>
              </a:rPr>
              <a:t>Interrupciones</a:t>
            </a:r>
          </a:p>
        </p:txBody>
      </p:sp>
      <p:pic>
        <p:nvPicPr>
          <p:cNvPr id="4" name="Imagen 3">
            <a:extLst>
              <a:ext uri="{FF2B5EF4-FFF2-40B4-BE49-F238E27FC236}">
                <a16:creationId xmlns:a16="http://schemas.microsoft.com/office/drawing/2014/main" id="{375EE987-953F-4DED-9698-E96165F40EAE}"/>
              </a:ext>
            </a:extLst>
          </p:cNvPr>
          <p:cNvPicPr>
            <a:picLocks noChangeAspect="1"/>
          </p:cNvPicPr>
          <p:nvPr/>
        </p:nvPicPr>
        <p:blipFill>
          <a:blip r:embed="rId2"/>
          <a:stretch>
            <a:fillRect/>
          </a:stretch>
        </p:blipFill>
        <p:spPr>
          <a:xfrm>
            <a:off x="840441" y="2523485"/>
            <a:ext cx="10511118" cy="3980542"/>
          </a:xfrm>
          <a:prstGeom prst="rect">
            <a:avLst/>
          </a:prstGeom>
        </p:spPr>
      </p:pic>
    </p:spTree>
    <p:extLst>
      <p:ext uri="{BB962C8B-B14F-4D97-AF65-F5344CB8AC3E}">
        <p14:creationId xmlns:p14="http://schemas.microsoft.com/office/powerpoint/2010/main" val="33688112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84000"/>
                <a:shade val="100000"/>
                <a:hueMod val="92000"/>
                <a:satMod val="180000"/>
                <a:lumMod val="114000"/>
              </a:schemeClr>
            </a:gs>
            <a:gs pos="100000">
              <a:schemeClr val="bg2">
                <a:shade val="92000"/>
                <a:satMod val="170000"/>
                <a:lumMod val="96000"/>
              </a:schemeClr>
            </a:gs>
          </a:gsLst>
          <a:lin ang="5400000" scaled="0"/>
        </a:gradFill>
        <a:effectLst/>
      </p:bgPr>
    </p:bg>
    <p:spTree>
      <p:nvGrpSpPr>
        <p:cNvPr id="1" name=""/>
        <p:cNvGrpSpPr/>
        <p:nvPr/>
      </p:nvGrpSpPr>
      <p:grpSpPr>
        <a:xfrm>
          <a:off x="0" y="0"/>
          <a:ext cx="0" cy="0"/>
          <a:chOff x="0" y="0"/>
          <a:chExt cx="0" cy="0"/>
        </a:xfrm>
      </p:grpSpPr>
      <p:pic>
        <p:nvPicPr>
          <p:cNvPr id="75" name="Picture 2">
            <a:extLst>
              <a:ext uri="{FF2B5EF4-FFF2-40B4-BE49-F238E27FC236}">
                <a16:creationId xmlns:a16="http://schemas.microsoft.com/office/drawing/2014/main" id="{2C0360C1-7B46-4B41-B274-1DB351749F7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7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77" name="Picture 76">
            <a:extLst>
              <a:ext uri="{FF2B5EF4-FFF2-40B4-BE49-F238E27FC236}">
                <a16:creationId xmlns:a16="http://schemas.microsoft.com/office/drawing/2014/main" id="{FB5A1B2C-6F0B-41CA-B064-6D5567E60C0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79" name="Rectangle 78">
            <a:extLst>
              <a:ext uri="{FF2B5EF4-FFF2-40B4-BE49-F238E27FC236}">
                <a16:creationId xmlns:a16="http://schemas.microsoft.com/office/drawing/2014/main" id="{50E7C277-4F47-4383-BC8F-9583A20E09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 name="Picture 2">
            <a:extLst>
              <a:ext uri="{FF2B5EF4-FFF2-40B4-BE49-F238E27FC236}">
                <a16:creationId xmlns:a16="http://schemas.microsoft.com/office/drawing/2014/main" id="{40320530-E4BF-4A5B-BFCA-F88584FE1EE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7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Intel 8086">
            <a:extLst>
              <a:ext uri="{FF2B5EF4-FFF2-40B4-BE49-F238E27FC236}">
                <a16:creationId xmlns:a16="http://schemas.microsoft.com/office/drawing/2014/main" id="{7C986426-48F3-47EA-8F1D-5F214531CE6B}"/>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987129" y="957486"/>
            <a:ext cx="4921842" cy="3285330"/>
          </a:xfrm>
          <a:prstGeom prst="roundRect">
            <a:avLst>
              <a:gd name="adj" fmla="val 530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a:extLst>
            <a:ext uri="{909E8E84-426E-40DD-AFC4-6F175D3DCCD1}">
              <a14:hiddenFill xmlns:a14="http://schemas.microsoft.com/office/drawing/2010/main">
                <a:solidFill>
                  <a:srgbClr val="FFFFFF"/>
                </a:solidFill>
              </a14:hiddenFill>
            </a:ext>
          </a:extLst>
        </p:spPr>
      </p:pic>
      <p:pic>
        <p:nvPicPr>
          <p:cNvPr id="1030" name="Picture 6" descr="IBM PC 5150 - Xataka">
            <a:extLst>
              <a:ext uri="{FF2B5EF4-FFF2-40B4-BE49-F238E27FC236}">
                <a16:creationId xmlns:a16="http://schemas.microsoft.com/office/drawing/2014/main" id="{4FF93955-80C2-40FE-BC87-C79938C7E310}"/>
              </a:ext>
            </a:extLst>
          </p:cNvPr>
          <p:cNvPicPr>
            <a:picLocks noGrp="1" noChangeAspect="1" noChangeArrowheads="1"/>
          </p:cNvPicPr>
          <p:nvPr>
            <p:ph sz="half" idx="4294967295"/>
          </p:nvPr>
        </p:nvPicPr>
        <p:blipFill>
          <a:blip r:embed="rId6">
            <a:extLst>
              <a:ext uri="{28A0092B-C50C-407E-A947-70E740481C1C}">
                <a14:useLocalDpi xmlns:a14="http://schemas.microsoft.com/office/drawing/2010/main" val="0"/>
              </a:ext>
            </a:extLst>
          </a:blip>
          <a:stretch>
            <a:fillRect/>
          </a:stretch>
        </p:blipFill>
        <p:spPr bwMode="auto">
          <a:xfrm>
            <a:off x="6296950" y="957486"/>
            <a:ext cx="4940345" cy="3285330"/>
          </a:xfrm>
          <a:prstGeom prst="roundRect">
            <a:avLst>
              <a:gd name="adj" fmla="val 530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a:extLst>
            <a:ext uri="{909E8E84-426E-40DD-AFC4-6F175D3DCCD1}">
              <a14:hiddenFill xmlns:a14="http://schemas.microsoft.com/office/drawing/2010/main">
                <a:solidFill>
                  <a:srgbClr val="FFFFFF"/>
                </a:solidFill>
              </a14:hiddenFill>
            </a:ext>
          </a:extLst>
        </p:spPr>
      </p:pic>
      <p:pic>
        <p:nvPicPr>
          <p:cNvPr id="83" name="Picture 82">
            <a:extLst>
              <a:ext uri="{FF2B5EF4-FFF2-40B4-BE49-F238E27FC236}">
                <a16:creationId xmlns:a16="http://schemas.microsoft.com/office/drawing/2014/main" id="{72E4AF62-8131-4B46-8671-17D73A87FC9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b="55478"/>
          <a:stretch/>
        </p:blipFill>
        <p:spPr>
          <a:xfrm>
            <a:off x="-2607" y="0"/>
            <a:ext cx="12192000" cy="3053351"/>
          </a:xfrm>
          <a:prstGeom prst="rect">
            <a:avLst/>
          </a:prstGeom>
        </p:spPr>
      </p:pic>
      <p:pic>
        <p:nvPicPr>
          <p:cNvPr id="85" name="Picture 84">
            <a:extLst>
              <a:ext uri="{FF2B5EF4-FFF2-40B4-BE49-F238E27FC236}">
                <a16:creationId xmlns:a16="http://schemas.microsoft.com/office/drawing/2014/main" id="{CD17BF54-2E9B-41F3-9B8A-21D9AE99809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69764" t="46543"/>
          <a:stretch/>
        </p:blipFill>
        <p:spPr>
          <a:xfrm>
            <a:off x="8500434" y="3191932"/>
            <a:ext cx="3686351" cy="3666067"/>
          </a:xfrm>
          <a:prstGeom prst="rect">
            <a:avLst/>
          </a:prstGeom>
        </p:spPr>
      </p:pic>
      <p:sp>
        <p:nvSpPr>
          <p:cNvPr id="4" name="Título 3">
            <a:extLst>
              <a:ext uri="{FF2B5EF4-FFF2-40B4-BE49-F238E27FC236}">
                <a16:creationId xmlns:a16="http://schemas.microsoft.com/office/drawing/2014/main" id="{4F41977B-524A-450C-A1FF-C044C73EE9F9}"/>
              </a:ext>
            </a:extLst>
          </p:cNvPr>
          <p:cNvSpPr>
            <a:spLocks noGrp="1"/>
          </p:cNvSpPr>
          <p:nvPr>
            <p:ph type="title" idx="4294967295"/>
          </p:nvPr>
        </p:nvSpPr>
        <p:spPr>
          <a:xfrm>
            <a:off x="635211" y="4562855"/>
            <a:ext cx="10916365" cy="1137554"/>
          </a:xfrm>
        </p:spPr>
        <p:txBody>
          <a:bodyPr vert="horz" lIns="91440" tIns="45720" rIns="91440" bIns="45720" rtlCol="0" anchor="b">
            <a:normAutofit/>
          </a:bodyPr>
          <a:lstStyle/>
          <a:p>
            <a:r>
              <a:rPr lang="en-US" sz="4800"/>
              <a:t>Intel 8086</a:t>
            </a:r>
          </a:p>
        </p:txBody>
      </p:sp>
    </p:spTree>
    <p:extLst>
      <p:ext uri="{BB962C8B-B14F-4D97-AF65-F5344CB8AC3E}">
        <p14:creationId xmlns:p14="http://schemas.microsoft.com/office/powerpoint/2010/main" val="35271085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07E558-22A0-4064-9CD9-0F26D1189B2E}"/>
              </a:ext>
            </a:extLst>
          </p:cNvPr>
          <p:cNvSpPr>
            <a:spLocks noGrp="1"/>
          </p:cNvSpPr>
          <p:nvPr>
            <p:ph type="title"/>
          </p:nvPr>
        </p:nvSpPr>
        <p:spPr/>
        <p:txBody>
          <a:bodyPr/>
          <a:lstStyle/>
          <a:p>
            <a:r>
              <a:rPr lang="es-CL" dirty="0">
                <a:solidFill>
                  <a:schemeClr val="bg1"/>
                </a:solidFill>
              </a:rPr>
              <a:t>Instrucciones básicas</a:t>
            </a:r>
          </a:p>
        </p:txBody>
      </p:sp>
      <p:pic>
        <p:nvPicPr>
          <p:cNvPr id="2050" name="Picture 2">
            <a:extLst>
              <a:ext uri="{FF2B5EF4-FFF2-40B4-BE49-F238E27FC236}">
                <a16:creationId xmlns:a16="http://schemas.microsoft.com/office/drawing/2014/main" id="{9745EB09-249E-4021-B3FF-BA9293D2AF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3775" y="2271712"/>
            <a:ext cx="4629150" cy="2314575"/>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a:extLst>
              <a:ext uri="{FF2B5EF4-FFF2-40B4-BE49-F238E27FC236}">
                <a16:creationId xmlns:a16="http://schemas.microsoft.com/office/drawing/2014/main" id="{071C2B35-748C-41FF-B826-F2F94B3B7469}"/>
              </a:ext>
            </a:extLst>
          </p:cNvPr>
          <p:cNvSpPr txBox="1"/>
          <p:nvPr/>
        </p:nvSpPr>
        <p:spPr>
          <a:xfrm>
            <a:off x="5770880" y="2214694"/>
            <a:ext cx="6096000" cy="4524315"/>
          </a:xfrm>
          <a:prstGeom prst="rect">
            <a:avLst/>
          </a:prstGeom>
          <a:noFill/>
        </p:spPr>
        <p:txBody>
          <a:bodyPr wrap="square">
            <a:spAutoFit/>
          </a:bodyPr>
          <a:lstStyle/>
          <a:p>
            <a:r>
              <a:rPr lang="es-ES" b="1" i="0" dirty="0" err="1">
                <a:solidFill>
                  <a:schemeClr val="bg1"/>
                </a:solidFill>
                <a:effectLst/>
                <a:latin typeface="Verdana" panose="020B0604030504040204" pitchFamily="34" charset="0"/>
              </a:rPr>
              <a:t>Instruccion</a:t>
            </a:r>
            <a:r>
              <a:rPr lang="es-ES" b="1" i="0" dirty="0">
                <a:solidFill>
                  <a:schemeClr val="bg1"/>
                </a:solidFill>
                <a:effectLst/>
                <a:latin typeface="Verdana" panose="020B0604030504040204" pitchFamily="34" charset="0"/>
              </a:rPr>
              <a:t> MOV:</a:t>
            </a:r>
            <a:r>
              <a:rPr lang="es-ES" b="0" i="0" dirty="0">
                <a:solidFill>
                  <a:schemeClr val="bg1"/>
                </a:solidFill>
                <a:effectLst/>
                <a:latin typeface="Verdana" panose="020B0604030504040204" pitchFamily="34" charset="0"/>
              </a:rPr>
              <a:t>  copia el operando 2 al operando 1</a:t>
            </a:r>
            <a:endParaRPr lang="es-ES" dirty="0">
              <a:solidFill>
                <a:schemeClr val="bg1"/>
              </a:solidFill>
              <a:latin typeface="Verdana" panose="020B0604030504040204" pitchFamily="34" charset="0"/>
            </a:endParaRPr>
          </a:p>
          <a:p>
            <a:r>
              <a:rPr lang="es-ES" b="0" i="0" dirty="0">
                <a:solidFill>
                  <a:schemeClr val="bg1"/>
                </a:solidFill>
                <a:effectLst/>
                <a:latin typeface="Verdana" panose="020B0604030504040204" pitchFamily="34" charset="0"/>
              </a:rPr>
              <a:t>Ejemplo: </a:t>
            </a:r>
            <a:r>
              <a:rPr lang="es-ES" b="1" i="0" dirty="0">
                <a:solidFill>
                  <a:schemeClr val="bg1"/>
                </a:solidFill>
                <a:effectLst/>
                <a:latin typeface="Verdana" panose="020B0604030504040204" pitchFamily="34" charset="0"/>
              </a:rPr>
              <a:t>MOV OPERANDO1, OPERANDO2 </a:t>
            </a:r>
            <a:endParaRPr lang="es-ES" b="0" i="0" dirty="0">
              <a:solidFill>
                <a:schemeClr val="bg1"/>
              </a:solidFill>
              <a:effectLst/>
              <a:latin typeface="Verdana" panose="020B0604030504040204" pitchFamily="34" charset="0"/>
            </a:endParaRPr>
          </a:p>
          <a:p>
            <a:pPr algn="l"/>
            <a:r>
              <a:rPr lang="es-ES" b="0" i="0" dirty="0">
                <a:solidFill>
                  <a:schemeClr val="bg1"/>
                </a:solidFill>
                <a:effectLst/>
                <a:latin typeface="Verdana" panose="020B0604030504040204" pitchFamily="34" charset="0"/>
              </a:rPr>
              <a:t>Es como si hiciéramos</a:t>
            </a:r>
          </a:p>
          <a:p>
            <a:pPr algn="l"/>
            <a:endParaRPr lang="es-ES" b="0" i="0" dirty="0">
              <a:solidFill>
                <a:schemeClr val="bg1"/>
              </a:solidFill>
              <a:effectLst/>
              <a:latin typeface="Verdana" panose="020B0604030504040204" pitchFamily="34" charset="0"/>
            </a:endParaRPr>
          </a:p>
          <a:p>
            <a:pPr algn="l"/>
            <a:r>
              <a:rPr lang="es-ES" b="0" i="0" dirty="0">
                <a:solidFill>
                  <a:schemeClr val="bg1"/>
                </a:solidFill>
                <a:effectLst/>
                <a:latin typeface="Verdana" panose="020B0604030504040204" pitchFamily="34" charset="0"/>
              </a:rPr>
              <a:t> </a:t>
            </a:r>
            <a:r>
              <a:rPr lang="es-ES" b="1" i="0" dirty="0">
                <a:solidFill>
                  <a:schemeClr val="bg1"/>
                </a:solidFill>
                <a:effectLst/>
                <a:latin typeface="Verdana" panose="020B0604030504040204" pitchFamily="34" charset="0"/>
              </a:rPr>
              <a:t>OPERANDO1=OPERANDO2</a:t>
            </a:r>
          </a:p>
          <a:p>
            <a:pPr algn="l"/>
            <a:endParaRPr lang="es-ES" b="1" i="0" dirty="0">
              <a:solidFill>
                <a:schemeClr val="bg1"/>
              </a:solidFill>
              <a:effectLst/>
              <a:latin typeface="Verdana" panose="020B0604030504040204" pitchFamily="34" charset="0"/>
            </a:endParaRPr>
          </a:p>
          <a:p>
            <a:pPr algn="l"/>
            <a:r>
              <a:rPr lang="es-CL" b="0" i="0" dirty="0">
                <a:solidFill>
                  <a:schemeClr val="bg1"/>
                </a:solidFill>
                <a:effectLst/>
                <a:latin typeface="Verdana" panose="020B0604030504040204" pitchFamily="34" charset="0"/>
              </a:rPr>
              <a:t>podemos usar esta </a:t>
            </a:r>
            <a:r>
              <a:rPr lang="es-CL" b="0" i="0" dirty="0" err="1">
                <a:solidFill>
                  <a:schemeClr val="bg1"/>
                </a:solidFill>
                <a:effectLst/>
                <a:latin typeface="Verdana" panose="020B0604030504040204" pitchFamily="34" charset="0"/>
              </a:rPr>
              <a:t>instruccion</a:t>
            </a:r>
            <a:r>
              <a:rPr lang="es-CL" b="0" i="0" dirty="0">
                <a:solidFill>
                  <a:schemeClr val="bg1"/>
                </a:solidFill>
                <a:effectLst/>
                <a:latin typeface="Verdana" panose="020B0604030504040204" pitchFamily="34" charset="0"/>
              </a:rPr>
              <a:t> con [</a:t>
            </a:r>
            <a:r>
              <a:rPr lang="es-CL" b="0" i="0" dirty="0" err="1">
                <a:solidFill>
                  <a:schemeClr val="bg1"/>
                </a:solidFill>
                <a:effectLst/>
                <a:latin typeface="Verdana" panose="020B0604030504040204" pitchFamily="34" charset="0"/>
              </a:rPr>
              <a:t>registro,memoria</a:t>
            </a:r>
            <a:r>
              <a:rPr lang="es-CL" b="0" i="0" dirty="0">
                <a:solidFill>
                  <a:schemeClr val="bg1"/>
                </a:solidFill>
                <a:effectLst/>
                <a:latin typeface="Verdana" panose="020B0604030504040204" pitchFamily="34" charset="0"/>
              </a:rPr>
              <a:t>],[</a:t>
            </a:r>
            <a:r>
              <a:rPr lang="es-CL" b="0" i="0" dirty="0" err="1">
                <a:solidFill>
                  <a:schemeClr val="bg1"/>
                </a:solidFill>
                <a:effectLst/>
                <a:latin typeface="Verdana" panose="020B0604030504040204" pitchFamily="34" charset="0"/>
              </a:rPr>
              <a:t>memoria,registro</a:t>
            </a:r>
            <a:r>
              <a:rPr lang="es-CL" b="0" i="0" dirty="0">
                <a:solidFill>
                  <a:schemeClr val="bg1"/>
                </a:solidFill>
                <a:effectLst/>
                <a:latin typeface="Verdana" panose="020B0604030504040204" pitchFamily="34" charset="0"/>
              </a:rPr>
              <a:t>],[</a:t>
            </a:r>
            <a:r>
              <a:rPr lang="es-CL" b="0" i="0" dirty="0" err="1">
                <a:solidFill>
                  <a:schemeClr val="bg1"/>
                </a:solidFill>
                <a:effectLst/>
                <a:latin typeface="Verdana" panose="020B0604030504040204" pitchFamily="34" charset="0"/>
              </a:rPr>
              <a:t>registro,registro</a:t>
            </a:r>
            <a:r>
              <a:rPr lang="es-CL" b="0" i="0" dirty="0">
                <a:solidFill>
                  <a:schemeClr val="bg1"/>
                </a:solidFill>
                <a:effectLst/>
                <a:latin typeface="Verdana" panose="020B0604030504040204" pitchFamily="34" charset="0"/>
              </a:rPr>
              <a:t>],[</a:t>
            </a:r>
            <a:r>
              <a:rPr lang="es-CL" b="0" i="0" dirty="0" err="1">
                <a:solidFill>
                  <a:schemeClr val="bg1"/>
                </a:solidFill>
                <a:effectLst/>
                <a:latin typeface="Verdana" panose="020B0604030504040204" pitchFamily="34" charset="0"/>
              </a:rPr>
              <a:t>memoria,valor_inmediato</a:t>
            </a:r>
            <a:r>
              <a:rPr lang="es-CL" b="0" i="0" dirty="0">
                <a:solidFill>
                  <a:schemeClr val="bg1"/>
                </a:solidFill>
                <a:effectLst/>
                <a:latin typeface="Verdana" panose="020B0604030504040204" pitchFamily="34" charset="0"/>
              </a:rPr>
              <a:t>],[</a:t>
            </a:r>
            <a:r>
              <a:rPr lang="es-CL" b="0" i="0" dirty="0" err="1">
                <a:solidFill>
                  <a:schemeClr val="bg1"/>
                </a:solidFill>
                <a:effectLst/>
                <a:latin typeface="Verdana" panose="020B0604030504040204" pitchFamily="34" charset="0"/>
              </a:rPr>
              <a:t>registro,valor_inmediato</a:t>
            </a:r>
            <a:r>
              <a:rPr lang="es-CL" b="0" i="0" dirty="0">
                <a:solidFill>
                  <a:schemeClr val="bg1"/>
                </a:solidFill>
                <a:effectLst/>
                <a:latin typeface="Verdana" panose="020B0604030504040204" pitchFamily="34" charset="0"/>
              </a:rPr>
              <a:t>] como operando1 y operando2</a:t>
            </a:r>
            <a:endParaRPr lang="es-ES" b="1" dirty="0">
              <a:solidFill>
                <a:schemeClr val="bg1"/>
              </a:solidFill>
              <a:latin typeface="Verdana" panose="020B0604030504040204" pitchFamily="34" charset="0"/>
            </a:endParaRPr>
          </a:p>
          <a:p>
            <a:pPr algn="l"/>
            <a:endParaRPr lang="es-ES" b="1" i="0" dirty="0">
              <a:solidFill>
                <a:schemeClr val="bg1"/>
              </a:solidFill>
              <a:effectLst/>
              <a:latin typeface="Verdana" panose="020B0604030504040204" pitchFamily="34" charset="0"/>
            </a:endParaRPr>
          </a:p>
          <a:p>
            <a:pPr algn="l"/>
            <a:endParaRPr lang="es-ES" b="1" dirty="0">
              <a:solidFill>
                <a:schemeClr val="bg1"/>
              </a:solidFill>
              <a:latin typeface="Verdana" panose="020B0604030504040204" pitchFamily="34" charset="0"/>
            </a:endParaRPr>
          </a:p>
          <a:p>
            <a:pPr algn="l"/>
            <a:endParaRPr lang="es-ES" b="1" i="0" dirty="0">
              <a:solidFill>
                <a:schemeClr val="bg1"/>
              </a:solidFill>
              <a:effectLst/>
              <a:latin typeface="Verdana" panose="020B0604030504040204" pitchFamily="34" charset="0"/>
            </a:endParaRPr>
          </a:p>
          <a:p>
            <a:pPr algn="l"/>
            <a:endParaRPr lang="es-ES" b="1" dirty="0">
              <a:solidFill>
                <a:schemeClr val="bg1"/>
              </a:solidFill>
              <a:latin typeface="Verdana" panose="020B0604030504040204" pitchFamily="34" charset="0"/>
            </a:endParaRPr>
          </a:p>
          <a:p>
            <a:pPr algn="l"/>
            <a:endParaRPr lang="es-ES" b="0" i="0" dirty="0">
              <a:solidFill>
                <a:schemeClr val="bg1"/>
              </a:solidFill>
              <a:effectLst/>
              <a:latin typeface="Verdana" panose="020B0604030504040204" pitchFamily="34" charset="0"/>
            </a:endParaRPr>
          </a:p>
        </p:txBody>
      </p:sp>
    </p:spTree>
    <p:extLst>
      <p:ext uri="{BB962C8B-B14F-4D97-AF65-F5344CB8AC3E}">
        <p14:creationId xmlns:p14="http://schemas.microsoft.com/office/powerpoint/2010/main" val="40159057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07E558-22A0-4064-9CD9-0F26D1189B2E}"/>
              </a:ext>
            </a:extLst>
          </p:cNvPr>
          <p:cNvSpPr>
            <a:spLocks noGrp="1"/>
          </p:cNvSpPr>
          <p:nvPr>
            <p:ph type="title"/>
          </p:nvPr>
        </p:nvSpPr>
        <p:spPr/>
        <p:txBody>
          <a:bodyPr/>
          <a:lstStyle/>
          <a:p>
            <a:r>
              <a:rPr lang="es-CL" dirty="0">
                <a:solidFill>
                  <a:schemeClr val="bg1"/>
                </a:solidFill>
              </a:rPr>
              <a:t>Instrucciones básicas</a:t>
            </a:r>
          </a:p>
        </p:txBody>
      </p:sp>
      <p:sp>
        <p:nvSpPr>
          <p:cNvPr id="5" name="CuadroTexto 4">
            <a:extLst>
              <a:ext uri="{FF2B5EF4-FFF2-40B4-BE49-F238E27FC236}">
                <a16:creationId xmlns:a16="http://schemas.microsoft.com/office/drawing/2014/main" id="{071C2B35-748C-41FF-B826-F2F94B3B7469}"/>
              </a:ext>
            </a:extLst>
          </p:cNvPr>
          <p:cNvSpPr txBox="1"/>
          <p:nvPr/>
        </p:nvSpPr>
        <p:spPr>
          <a:xfrm>
            <a:off x="5770880" y="2214694"/>
            <a:ext cx="6096000" cy="3139321"/>
          </a:xfrm>
          <a:prstGeom prst="rect">
            <a:avLst/>
          </a:prstGeom>
          <a:noFill/>
        </p:spPr>
        <p:txBody>
          <a:bodyPr wrap="square">
            <a:spAutoFit/>
          </a:bodyPr>
          <a:lstStyle/>
          <a:p>
            <a:r>
              <a:rPr lang="es-ES" b="1" i="0" dirty="0" err="1">
                <a:solidFill>
                  <a:schemeClr val="bg1"/>
                </a:solidFill>
                <a:effectLst/>
                <a:latin typeface="Verdana" panose="020B0604030504040204" pitchFamily="34" charset="0"/>
              </a:rPr>
              <a:t>Instruccion</a:t>
            </a:r>
            <a:r>
              <a:rPr lang="es-ES" b="1" i="0" dirty="0">
                <a:solidFill>
                  <a:schemeClr val="bg1"/>
                </a:solidFill>
                <a:effectLst/>
                <a:latin typeface="Verdana" panose="020B0604030504040204" pitchFamily="34" charset="0"/>
              </a:rPr>
              <a:t> ADD</a:t>
            </a:r>
            <a:r>
              <a:rPr lang="es-ES" b="0" i="0" dirty="0">
                <a:solidFill>
                  <a:schemeClr val="bg1"/>
                </a:solidFill>
                <a:effectLst/>
                <a:latin typeface="Verdana" panose="020B0604030504040204" pitchFamily="34" charset="0"/>
              </a:rPr>
              <a:t> permite añadir el valor de OPERANDO2 a OPERANDO1 como una suma</a:t>
            </a:r>
            <a:br>
              <a:rPr lang="es-ES" dirty="0">
                <a:solidFill>
                  <a:schemeClr val="bg1"/>
                </a:solidFill>
              </a:rPr>
            </a:br>
            <a:br>
              <a:rPr lang="es-ES" dirty="0">
                <a:solidFill>
                  <a:schemeClr val="bg1"/>
                </a:solidFill>
              </a:rPr>
            </a:br>
            <a:r>
              <a:rPr lang="es-ES" b="0" i="0" dirty="0" err="1">
                <a:solidFill>
                  <a:schemeClr val="bg1"/>
                </a:solidFill>
                <a:effectLst/>
                <a:latin typeface="Verdana" panose="020B0604030504040204" pitchFamily="34" charset="0"/>
              </a:rPr>
              <a:t>Ejemplo:</a:t>
            </a:r>
            <a:r>
              <a:rPr lang="es-ES" b="1" i="0" dirty="0" err="1">
                <a:solidFill>
                  <a:schemeClr val="bg1"/>
                </a:solidFill>
                <a:effectLst/>
                <a:latin typeface="Verdana" panose="020B0604030504040204" pitchFamily="34" charset="0"/>
              </a:rPr>
              <a:t>ADD</a:t>
            </a:r>
            <a:r>
              <a:rPr lang="es-ES" b="1" i="0" dirty="0">
                <a:solidFill>
                  <a:schemeClr val="bg1"/>
                </a:solidFill>
                <a:effectLst/>
                <a:latin typeface="Verdana" panose="020B0604030504040204" pitchFamily="34" charset="0"/>
              </a:rPr>
              <a:t> OPERANDO1,OPERANDO2</a:t>
            </a:r>
            <a:endParaRPr lang="es-ES" b="0" i="0" dirty="0">
              <a:solidFill>
                <a:schemeClr val="bg1"/>
              </a:solidFill>
              <a:effectLst/>
              <a:latin typeface="Verdana" panose="020B0604030504040204" pitchFamily="34" charset="0"/>
            </a:endParaRPr>
          </a:p>
          <a:p>
            <a:pPr algn="ctr"/>
            <a:r>
              <a:rPr lang="es-ES" b="0" i="0" dirty="0">
                <a:solidFill>
                  <a:schemeClr val="bg1"/>
                </a:solidFill>
                <a:effectLst/>
                <a:latin typeface="Verdana" panose="020B0604030504040204" pitchFamily="34" charset="0"/>
              </a:rPr>
              <a:t>es como si </a:t>
            </a:r>
            <a:r>
              <a:rPr lang="es-ES" b="0" i="0" dirty="0" err="1">
                <a:solidFill>
                  <a:schemeClr val="bg1"/>
                </a:solidFill>
                <a:effectLst/>
                <a:latin typeface="Verdana" panose="020B0604030504040204" pitchFamily="34" charset="0"/>
              </a:rPr>
              <a:t>hicieramos</a:t>
            </a:r>
            <a:r>
              <a:rPr lang="es-ES" b="0" i="0" dirty="0">
                <a:solidFill>
                  <a:schemeClr val="bg1"/>
                </a:solidFill>
                <a:effectLst/>
                <a:latin typeface="Verdana" panose="020B0604030504040204" pitchFamily="34" charset="0"/>
              </a:rPr>
              <a:t> un </a:t>
            </a:r>
            <a:r>
              <a:rPr lang="es-ES" b="1" i="0" dirty="0">
                <a:solidFill>
                  <a:schemeClr val="bg1"/>
                </a:solidFill>
                <a:effectLst/>
                <a:latin typeface="Verdana" panose="020B0604030504040204" pitchFamily="34" charset="0"/>
              </a:rPr>
              <a:t>OPERANDO1=OPERANDO1+OPERANDO2</a:t>
            </a:r>
            <a:endParaRPr lang="es-ES" b="0" i="0" dirty="0">
              <a:solidFill>
                <a:schemeClr val="bg1"/>
              </a:solidFill>
              <a:effectLst/>
              <a:latin typeface="Verdana" panose="020B0604030504040204" pitchFamily="34" charset="0"/>
            </a:endParaRPr>
          </a:p>
          <a:p>
            <a:pPr algn="l"/>
            <a:endParaRPr lang="es-ES" b="1" i="0" dirty="0">
              <a:solidFill>
                <a:schemeClr val="bg1"/>
              </a:solidFill>
              <a:effectLst/>
              <a:latin typeface="Verdana" panose="020B0604030504040204" pitchFamily="34" charset="0"/>
            </a:endParaRPr>
          </a:p>
          <a:p>
            <a:pPr algn="l"/>
            <a:endParaRPr lang="es-ES" b="1" dirty="0">
              <a:solidFill>
                <a:schemeClr val="bg1"/>
              </a:solidFill>
              <a:latin typeface="Verdana" panose="020B0604030504040204" pitchFamily="34" charset="0"/>
            </a:endParaRPr>
          </a:p>
          <a:p>
            <a:pPr algn="l"/>
            <a:endParaRPr lang="es-ES" b="1" i="0" dirty="0">
              <a:solidFill>
                <a:schemeClr val="bg1"/>
              </a:solidFill>
              <a:effectLst/>
              <a:latin typeface="Verdana" panose="020B0604030504040204" pitchFamily="34" charset="0"/>
            </a:endParaRPr>
          </a:p>
          <a:p>
            <a:pPr algn="l"/>
            <a:endParaRPr lang="es-ES" b="1" dirty="0">
              <a:solidFill>
                <a:schemeClr val="bg1"/>
              </a:solidFill>
              <a:latin typeface="Verdana" panose="020B0604030504040204" pitchFamily="34" charset="0"/>
            </a:endParaRPr>
          </a:p>
          <a:p>
            <a:pPr algn="l"/>
            <a:endParaRPr lang="es-ES" b="0" i="0" dirty="0">
              <a:solidFill>
                <a:schemeClr val="bg1"/>
              </a:solidFill>
              <a:effectLst/>
              <a:latin typeface="Verdana" panose="020B0604030504040204" pitchFamily="34" charset="0"/>
            </a:endParaRPr>
          </a:p>
        </p:txBody>
      </p:sp>
      <p:pic>
        <p:nvPicPr>
          <p:cNvPr id="3074" name="Picture 2">
            <a:extLst>
              <a:ext uri="{FF2B5EF4-FFF2-40B4-BE49-F238E27FC236}">
                <a16:creationId xmlns:a16="http://schemas.microsoft.com/office/drawing/2014/main" id="{0AD8ABD8-8702-407D-9724-8EE75770C2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215" y="2214693"/>
            <a:ext cx="5608665" cy="31393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47188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07E558-22A0-4064-9CD9-0F26D1189B2E}"/>
              </a:ext>
            </a:extLst>
          </p:cNvPr>
          <p:cNvSpPr>
            <a:spLocks noGrp="1"/>
          </p:cNvSpPr>
          <p:nvPr>
            <p:ph type="title"/>
          </p:nvPr>
        </p:nvSpPr>
        <p:spPr/>
        <p:txBody>
          <a:bodyPr/>
          <a:lstStyle/>
          <a:p>
            <a:r>
              <a:rPr lang="es-CL" dirty="0">
                <a:solidFill>
                  <a:schemeClr val="bg1"/>
                </a:solidFill>
              </a:rPr>
              <a:t>Instrucciones básicas</a:t>
            </a:r>
          </a:p>
        </p:txBody>
      </p:sp>
      <p:sp>
        <p:nvSpPr>
          <p:cNvPr id="5" name="CuadroTexto 4">
            <a:extLst>
              <a:ext uri="{FF2B5EF4-FFF2-40B4-BE49-F238E27FC236}">
                <a16:creationId xmlns:a16="http://schemas.microsoft.com/office/drawing/2014/main" id="{071C2B35-748C-41FF-B826-F2F94B3B7469}"/>
              </a:ext>
            </a:extLst>
          </p:cNvPr>
          <p:cNvSpPr txBox="1"/>
          <p:nvPr/>
        </p:nvSpPr>
        <p:spPr>
          <a:xfrm>
            <a:off x="670560" y="1787974"/>
            <a:ext cx="11176000" cy="4031873"/>
          </a:xfrm>
          <a:prstGeom prst="rect">
            <a:avLst/>
          </a:prstGeom>
          <a:noFill/>
        </p:spPr>
        <p:txBody>
          <a:bodyPr wrap="square">
            <a:spAutoFit/>
          </a:bodyPr>
          <a:lstStyle/>
          <a:p>
            <a:pPr algn="ctr"/>
            <a:r>
              <a:rPr lang="es-ES" sz="1600" b="0" i="0" dirty="0">
                <a:solidFill>
                  <a:schemeClr val="bg1"/>
                </a:solidFill>
                <a:effectLst/>
                <a:latin typeface="Verdana" panose="020B0604030504040204" pitchFamily="34" charset="0"/>
              </a:rPr>
              <a:t>Instrucción MUL y DIV: Esta instrucción nos permite multiplicar o dividir un registro, pero solo contamos con un OPERANDO, debemos almacenar en AL el valor a multiplicar (En caso de que querer multiplicar un BYTE) o en AX( En caso de que querer multiplicar un WORD)</a:t>
            </a:r>
            <a:br>
              <a:rPr lang="es-ES" sz="1600" dirty="0">
                <a:solidFill>
                  <a:schemeClr val="bg1"/>
                </a:solidFill>
              </a:rPr>
            </a:br>
            <a:br>
              <a:rPr lang="es-ES" sz="1600" dirty="0">
                <a:solidFill>
                  <a:schemeClr val="bg1"/>
                </a:solidFill>
              </a:rPr>
            </a:br>
            <a:r>
              <a:rPr lang="es-ES" sz="1600" b="0" i="0" dirty="0">
                <a:solidFill>
                  <a:schemeClr val="bg1"/>
                </a:solidFill>
                <a:effectLst/>
                <a:latin typeface="Verdana" panose="020B0604030504040204" pitchFamily="34" charset="0"/>
              </a:rPr>
              <a:t>primero  almacenaremos el valor que queremos multiplicar en AL </a:t>
            </a:r>
            <a:r>
              <a:rPr lang="es-ES" sz="1600" b="1" i="0" dirty="0">
                <a:solidFill>
                  <a:schemeClr val="bg1"/>
                </a:solidFill>
                <a:effectLst/>
                <a:latin typeface="Verdana" panose="020B0604030504040204" pitchFamily="34" charset="0"/>
              </a:rPr>
              <a:t>MOV AL,3</a:t>
            </a:r>
            <a:r>
              <a:rPr lang="es-ES" sz="1600" b="0" i="0" dirty="0">
                <a:solidFill>
                  <a:schemeClr val="bg1"/>
                </a:solidFill>
                <a:effectLst/>
                <a:latin typeface="Verdana" panose="020B0604030504040204" pitchFamily="34" charset="0"/>
              </a:rPr>
              <a:t>   o  AX </a:t>
            </a:r>
            <a:r>
              <a:rPr lang="es-ES" sz="1600" b="1" i="0" dirty="0">
                <a:solidFill>
                  <a:schemeClr val="bg1"/>
                </a:solidFill>
                <a:effectLst/>
                <a:latin typeface="Verdana" panose="020B0604030504040204" pitchFamily="34" charset="0"/>
              </a:rPr>
              <a:t>MOV AX,20</a:t>
            </a:r>
            <a:endParaRPr lang="es-ES" sz="1600" b="0" i="0" dirty="0">
              <a:solidFill>
                <a:schemeClr val="bg1"/>
              </a:solidFill>
              <a:effectLst/>
              <a:latin typeface="Verdana" panose="020B0604030504040204" pitchFamily="34" charset="0"/>
            </a:endParaRPr>
          </a:p>
          <a:p>
            <a:pPr algn="ctr"/>
            <a:endParaRPr lang="es-ES" sz="1600" b="1" i="0" dirty="0">
              <a:solidFill>
                <a:schemeClr val="bg1"/>
              </a:solidFill>
              <a:effectLst/>
              <a:latin typeface="Verdana" panose="020B0604030504040204" pitchFamily="34" charset="0"/>
            </a:endParaRPr>
          </a:p>
          <a:p>
            <a:pPr algn="ctr"/>
            <a:r>
              <a:rPr lang="es-ES" sz="1600" b="1" i="0" dirty="0">
                <a:solidFill>
                  <a:schemeClr val="bg1"/>
                </a:solidFill>
                <a:effectLst/>
                <a:latin typeface="Verdana" panose="020B0604030504040204" pitchFamily="34" charset="0"/>
              </a:rPr>
              <a:t>MOV BL,10 o MOV BX,1225</a:t>
            </a:r>
          </a:p>
          <a:p>
            <a:pPr algn="ctr"/>
            <a:endParaRPr lang="es-ES" sz="1600" b="0" i="0" dirty="0">
              <a:solidFill>
                <a:schemeClr val="bg1"/>
              </a:solidFill>
              <a:effectLst/>
              <a:latin typeface="Verdana" panose="020B0604030504040204" pitchFamily="34" charset="0"/>
            </a:endParaRPr>
          </a:p>
          <a:p>
            <a:pPr algn="ctr"/>
            <a:r>
              <a:rPr lang="es-ES" sz="1600" b="0" i="0" dirty="0">
                <a:solidFill>
                  <a:schemeClr val="bg1"/>
                </a:solidFill>
                <a:effectLst/>
                <a:latin typeface="Verdana" panose="020B0604030504040204" pitchFamily="34" charset="0"/>
              </a:rPr>
              <a:t>Ejemplo: </a:t>
            </a:r>
            <a:r>
              <a:rPr lang="es-ES" sz="1600" b="1" i="0" dirty="0">
                <a:solidFill>
                  <a:schemeClr val="bg1"/>
                </a:solidFill>
                <a:effectLst/>
                <a:latin typeface="Verdana" panose="020B0604030504040204" pitchFamily="34" charset="0"/>
              </a:rPr>
              <a:t>MUL BL o MUL BX</a:t>
            </a:r>
            <a:endParaRPr lang="es-ES" sz="1600" b="0" i="0" dirty="0">
              <a:solidFill>
                <a:schemeClr val="bg1"/>
              </a:solidFill>
              <a:effectLst/>
              <a:latin typeface="Verdana" panose="020B0604030504040204" pitchFamily="34" charset="0"/>
            </a:endParaRPr>
          </a:p>
          <a:p>
            <a:pPr algn="ctr"/>
            <a:endParaRPr lang="es-ES" sz="1600" b="0" i="0" dirty="0">
              <a:solidFill>
                <a:schemeClr val="bg1"/>
              </a:solidFill>
              <a:effectLst/>
              <a:latin typeface="Verdana" panose="020B0604030504040204" pitchFamily="34" charset="0"/>
            </a:endParaRPr>
          </a:p>
          <a:p>
            <a:pPr algn="ctr"/>
            <a:r>
              <a:rPr lang="es-ES" sz="1600" b="0" i="0" dirty="0">
                <a:solidFill>
                  <a:schemeClr val="bg1"/>
                </a:solidFill>
                <a:effectLst/>
                <a:latin typeface="Verdana" panose="020B0604030504040204" pitchFamily="34" charset="0"/>
              </a:rPr>
              <a:t>Es como si estuviéramos haciendo esta operación </a:t>
            </a:r>
            <a:r>
              <a:rPr lang="es-ES" sz="1600" b="1" i="0" dirty="0">
                <a:solidFill>
                  <a:schemeClr val="bg1"/>
                </a:solidFill>
                <a:effectLst/>
                <a:latin typeface="Verdana" panose="020B0604030504040204" pitchFamily="34" charset="0"/>
              </a:rPr>
              <a:t>AX=AL*OPERANDO o  DX AX=AX*OPERANDO</a:t>
            </a:r>
          </a:p>
          <a:p>
            <a:pPr algn="ctr"/>
            <a:endParaRPr lang="es-ES" sz="1600" b="1" dirty="0">
              <a:solidFill>
                <a:schemeClr val="bg1"/>
              </a:solidFill>
              <a:latin typeface="Verdana" panose="020B0604030504040204" pitchFamily="34" charset="0"/>
            </a:endParaRPr>
          </a:p>
          <a:p>
            <a:pPr algn="ctr"/>
            <a:endParaRPr lang="es-ES" sz="1600" b="0" i="0" dirty="0">
              <a:solidFill>
                <a:schemeClr val="bg1"/>
              </a:solidFill>
              <a:effectLst/>
              <a:latin typeface="Verdana" panose="020B0604030504040204" pitchFamily="34" charset="0"/>
            </a:endParaRPr>
          </a:p>
          <a:p>
            <a:pPr algn="ctr"/>
            <a:br>
              <a:rPr lang="es-ES" sz="1600" dirty="0">
                <a:solidFill>
                  <a:schemeClr val="bg1"/>
                </a:solidFill>
              </a:rPr>
            </a:br>
            <a:r>
              <a:rPr lang="es-ES" sz="1600" b="0" i="0" dirty="0">
                <a:solidFill>
                  <a:schemeClr val="bg1"/>
                </a:solidFill>
                <a:effectLst/>
                <a:latin typeface="Verdana" panose="020B0604030504040204" pitchFamily="34" charset="0"/>
              </a:rPr>
              <a:t>DIV y MUL funcionan </a:t>
            </a:r>
            <a:r>
              <a:rPr lang="es-ES" sz="1600" dirty="0">
                <a:solidFill>
                  <a:schemeClr val="bg1"/>
                </a:solidFill>
                <a:latin typeface="Verdana" panose="020B0604030504040204" pitchFamily="34" charset="0"/>
              </a:rPr>
              <a:t>ú</a:t>
            </a:r>
            <a:r>
              <a:rPr lang="es-ES" sz="1600" b="0" i="0" dirty="0">
                <a:solidFill>
                  <a:schemeClr val="bg1"/>
                </a:solidFill>
                <a:effectLst/>
                <a:latin typeface="Verdana" panose="020B0604030504040204" pitchFamily="34" charset="0"/>
              </a:rPr>
              <a:t>nicamente con [registros] o [memoria]</a:t>
            </a:r>
            <a:br>
              <a:rPr lang="es-ES" sz="1600" dirty="0">
                <a:solidFill>
                  <a:schemeClr val="bg1"/>
                </a:solidFill>
              </a:rPr>
            </a:br>
            <a:endParaRPr lang="es-ES" sz="1600" b="0" i="0" dirty="0">
              <a:solidFill>
                <a:schemeClr val="bg1"/>
              </a:solidFill>
              <a:effectLst/>
              <a:latin typeface="Verdana" panose="020B0604030504040204" pitchFamily="34" charset="0"/>
            </a:endParaRPr>
          </a:p>
        </p:txBody>
      </p:sp>
    </p:spTree>
    <p:extLst>
      <p:ext uri="{BB962C8B-B14F-4D97-AF65-F5344CB8AC3E}">
        <p14:creationId xmlns:p14="http://schemas.microsoft.com/office/powerpoint/2010/main" val="14557749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07E558-22A0-4064-9CD9-0F26D1189B2E}"/>
              </a:ext>
            </a:extLst>
          </p:cNvPr>
          <p:cNvSpPr>
            <a:spLocks noGrp="1"/>
          </p:cNvSpPr>
          <p:nvPr>
            <p:ph type="title"/>
          </p:nvPr>
        </p:nvSpPr>
        <p:spPr/>
        <p:txBody>
          <a:bodyPr/>
          <a:lstStyle/>
          <a:p>
            <a:r>
              <a:rPr lang="es-CL" dirty="0">
                <a:solidFill>
                  <a:schemeClr val="bg1"/>
                </a:solidFill>
              </a:rPr>
              <a:t>Instrucciones básicas</a:t>
            </a:r>
          </a:p>
        </p:txBody>
      </p:sp>
      <p:sp>
        <p:nvSpPr>
          <p:cNvPr id="5" name="CuadroTexto 4">
            <a:extLst>
              <a:ext uri="{FF2B5EF4-FFF2-40B4-BE49-F238E27FC236}">
                <a16:creationId xmlns:a16="http://schemas.microsoft.com/office/drawing/2014/main" id="{071C2B35-748C-41FF-B826-F2F94B3B7469}"/>
              </a:ext>
            </a:extLst>
          </p:cNvPr>
          <p:cNvSpPr txBox="1"/>
          <p:nvPr/>
        </p:nvSpPr>
        <p:spPr>
          <a:xfrm>
            <a:off x="670560" y="1787974"/>
            <a:ext cx="11176000" cy="4278094"/>
          </a:xfrm>
          <a:prstGeom prst="rect">
            <a:avLst/>
          </a:prstGeom>
          <a:noFill/>
        </p:spPr>
        <p:txBody>
          <a:bodyPr wrap="square">
            <a:spAutoFit/>
          </a:bodyPr>
          <a:lstStyle/>
          <a:p>
            <a:pPr algn="ctr"/>
            <a:r>
              <a:rPr lang="es-ES" sz="1600" b="0" i="0" dirty="0" err="1">
                <a:solidFill>
                  <a:schemeClr val="bg1"/>
                </a:solidFill>
                <a:effectLst/>
                <a:latin typeface="Verdana" panose="020B0604030504040204" pitchFamily="34" charset="0"/>
              </a:rPr>
              <a:t>Instruccion</a:t>
            </a:r>
            <a:r>
              <a:rPr lang="es-ES" sz="1600" b="0" i="0" dirty="0">
                <a:solidFill>
                  <a:schemeClr val="bg1"/>
                </a:solidFill>
                <a:effectLst/>
                <a:latin typeface="Verdana" panose="020B0604030504040204" pitchFamily="34" charset="0"/>
              </a:rPr>
              <a:t> MUL y DIV: Esta </a:t>
            </a:r>
            <a:r>
              <a:rPr lang="es-ES" sz="1600" b="0" i="0" dirty="0" err="1">
                <a:solidFill>
                  <a:schemeClr val="bg1"/>
                </a:solidFill>
                <a:effectLst/>
                <a:latin typeface="Verdana" panose="020B0604030504040204" pitchFamily="34" charset="0"/>
              </a:rPr>
              <a:t>instruccion</a:t>
            </a:r>
            <a:r>
              <a:rPr lang="es-ES" sz="1600" b="0" i="0" dirty="0">
                <a:solidFill>
                  <a:schemeClr val="bg1"/>
                </a:solidFill>
                <a:effectLst/>
                <a:latin typeface="Verdana" panose="020B0604030504040204" pitchFamily="34" charset="0"/>
              </a:rPr>
              <a:t> nos permite multiplicar o dividir un registro, pero solo contamos con un OPERANDO, debemos almacenar en AL el valor a multiplicar (En caso de querer multiplicar un BYTE) o en AX( En caso de querer multiplicar un WORD)</a:t>
            </a:r>
            <a:br>
              <a:rPr lang="es-ES" sz="1600" dirty="0">
                <a:solidFill>
                  <a:schemeClr val="bg1"/>
                </a:solidFill>
              </a:rPr>
            </a:br>
            <a:br>
              <a:rPr lang="es-ES" sz="1600" dirty="0">
                <a:solidFill>
                  <a:schemeClr val="bg1"/>
                </a:solidFill>
              </a:rPr>
            </a:br>
            <a:br>
              <a:rPr lang="es-ES" sz="1600" dirty="0">
                <a:solidFill>
                  <a:schemeClr val="bg1"/>
                </a:solidFill>
              </a:rPr>
            </a:br>
            <a:r>
              <a:rPr lang="es-ES" sz="1600" b="0" i="0" dirty="0">
                <a:solidFill>
                  <a:schemeClr val="bg1"/>
                </a:solidFill>
                <a:effectLst/>
                <a:latin typeface="Verdana" panose="020B0604030504040204" pitchFamily="34" charset="0"/>
              </a:rPr>
              <a:t>del mismo modo si trabajamos con </a:t>
            </a:r>
            <a:r>
              <a:rPr lang="es-ES" sz="1600" b="0" i="0" dirty="0" err="1">
                <a:solidFill>
                  <a:schemeClr val="bg1"/>
                </a:solidFill>
                <a:effectLst/>
                <a:latin typeface="Verdana" panose="020B0604030504040204" pitchFamily="34" charset="0"/>
              </a:rPr>
              <a:t>div</a:t>
            </a:r>
            <a:br>
              <a:rPr lang="es-ES" sz="1600" dirty="0">
                <a:solidFill>
                  <a:schemeClr val="bg1"/>
                </a:solidFill>
              </a:rPr>
            </a:br>
            <a:r>
              <a:rPr lang="es-ES" sz="1600" b="0" i="0" dirty="0">
                <a:solidFill>
                  <a:schemeClr val="bg1"/>
                </a:solidFill>
                <a:effectLst/>
                <a:latin typeface="Verdana" panose="020B0604030504040204" pitchFamily="34" charset="0"/>
              </a:rPr>
              <a:t>movemos a AL [byte] o AX [</a:t>
            </a:r>
            <a:r>
              <a:rPr lang="es-ES" sz="1600" b="0" i="0" dirty="0" err="1">
                <a:solidFill>
                  <a:schemeClr val="bg1"/>
                </a:solidFill>
                <a:effectLst/>
                <a:latin typeface="Verdana" panose="020B0604030504040204" pitchFamily="34" charset="0"/>
              </a:rPr>
              <a:t>word</a:t>
            </a:r>
            <a:r>
              <a:rPr lang="es-ES" sz="1600" b="0" i="0" dirty="0">
                <a:solidFill>
                  <a:schemeClr val="bg1"/>
                </a:solidFill>
                <a:effectLst/>
                <a:latin typeface="Verdana" panose="020B0604030504040204" pitchFamily="34" charset="0"/>
              </a:rPr>
              <a:t>] el valor que deseamos dividir</a:t>
            </a:r>
            <a:br>
              <a:rPr lang="es-ES" sz="1600" dirty="0">
                <a:solidFill>
                  <a:schemeClr val="bg1"/>
                </a:solidFill>
              </a:rPr>
            </a:br>
            <a:r>
              <a:rPr lang="es-ES" sz="1600" b="0" i="0" dirty="0" err="1">
                <a:solidFill>
                  <a:schemeClr val="bg1"/>
                </a:solidFill>
                <a:effectLst/>
                <a:latin typeface="Verdana" panose="020B0604030504040204" pitchFamily="34" charset="0"/>
              </a:rPr>
              <a:t>Ejemplo:</a:t>
            </a:r>
            <a:r>
              <a:rPr lang="es-ES" sz="1600" b="1" i="0" dirty="0" err="1">
                <a:solidFill>
                  <a:schemeClr val="bg1"/>
                </a:solidFill>
                <a:effectLst/>
                <a:latin typeface="Verdana" panose="020B0604030504040204" pitchFamily="34" charset="0"/>
              </a:rPr>
              <a:t>MOV</a:t>
            </a:r>
            <a:r>
              <a:rPr lang="es-ES" sz="1600" b="1" i="0" dirty="0">
                <a:solidFill>
                  <a:schemeClr val="bg1"/>
                </a:solidFill>
                <a:effectLst/>
                <a:latin typeface="Verdana" panose="020B0604030504040204" pitchFamily="34" charset="0"/>
              </a:rPr>
              <a:t> AL,30  o MOV AX,5010</a:t>
            </a:r>
            <a:br>
              <a:rPr lang="es-ES" sz="1600" b="1" i="0" dirty="0">
                <a:solidFill>
                  <a:schemeClr val="bg1"/>
                </a:solidFill>
                <a:effectLst/>
                <a:latin typeface="Verdana" panose="020B0604030504040204" pitchFamily="34" charset="0"/>
              </a:rPr>
            </a:br>
            <a:r>
              <a:rPr lang="es-ES" sz="1600" b="1" i="0" dirty="0">
                <a:solidFill>
                  <a:schemeClr val="bg1"/>
                </a:solidFill>
                <a:effectLst/>
                <a:latin typeface="Verdana" panose="020B0604030504040204" pitchFamily="34" charset="0"/>
              </a:rPr>
              <a:t>              MOV BL,5    O MOV BX,5</a:t>
            </a:r>
            <a:br>
              <a:rPr lang="es-ES" sz="1600" b="1" i="0" dirty="0">
                <a:solidFill>
                  <a:schemeClr val="bg1"/>
                </a:solidFill>
                <a:effectLst/>
                <a:latin typeface="Verdana" panose="020B0604030504040204" pitchFamily="34" charset="0"/>
              </a:rPr>
            </a:br>
            <a:r>
              <a:rPr lang="es-ES" sz="1600" b="1" i="0" dirty="0">
                <a:solidFill>
                  <a:schemeClr val="bg1"/>
                </a:solidFill>
                <a:effectLst/>
                <a:latin typeface="Verdana" panose="020B0604030504040204" pitchFamily="34" charset="0"/>
              </a:rPr>
              <a:t>              DIV BL o DIV BX</a:t>
            </a:r>
            <a:endParaRPr lang="es-ES" sz="1600" b="0" i="0" dirty="0">
              <a:solidFill>
                <a:schemeClr val="bg1"/>
              </a:solidFill>
              <a:effectLst/>
              <a:latin typeface="Verdana" panose="020B0604030504040204" pitchFamily="34" charset="0"/>
            </a:endParaRPr>
          </a:p>
          <a:p>
            <a:pPr algn="ctr"/>
            <a:br>
              <a:rPr lang="es-ES" sz="1600" dirty="0">
                <a:solidFill>
                  <a:schemeClr val="bg1"/>
                </a:solidFill>
              </a:rPr>
            </a:br>
            <a:r>
              <a:rPr lang="es-ES" sz="1600" b="0" i="0" dirty="0">
                <a:solidFill>
                  <a:schemeClr val="bg1"/>
                </a:solidFill>
                <a:effectLst/>
                <a:latin typeface="Verdana" panose="020B0604030504040204" pitchFamily="34" charset="0"/>
              </a:rPr>
              <a:t>Es como si hiciéramos </a:t>
            </a:r>
            <a:r>
              <a:rPr lang="es-ES" sz="1600" b="1" i="0" dirty="0">
                <a:solidFill>
                  <a:schemeClr val="bg1"/>
                </a:solidFill>
                <a:effectLst/>
                <a:latin typeface="Verdana" panose="020B0604030504040204" pitchFamily="34" charset="0"/>
              </a:rPr>
              <a:t>AL=BL/OPERANDO   o AX= BX/OPERANDO  </a:t>
            </a:r>
          </a:p>
          <a:p>
            <a:pPr algn="ctr"/>
            <a:endParaRPr lang="es-ES" sz="1600" b="1" i="0" dirty="0">
              <a:solidFill>
                <a:schemeClr val="bg1"/>
              </a:solidFill>
              <a:effectLst/>
              <a:latin typeface="Verdana" panose="020B0604030504040204" pitchFamily="34" charset="0"/>
            </a:endParaRPr>
          </a:p>
          <a:p>
            <a:pPr algn="ctr"/>
            <a:r>
              <a:rPr lang="es-ES" sz="1600" b="1" i="0" dirty="0">
                <a:solidFill>
                  <a:schemeClr val="bg1"/>
                </a:solidFill>
                <a:effectLst/>
                <a:latin typeface="Verdana" panose="020B0604030504040204" pitchFamily="34" charset="0"/>
              </a:rPr>
              <a:t>                                el modulo se guarda en AH  o en DX</a:t>
            </a:r>
          </a:p>
          <a:p>
            <a:pPr algn="ctr"/>
            <a:endParaRPr lang="es-ES" sz="1600" b="0" i="0" dirty="0">
              <a:solidFill>
                <a:schemeClr val="bg1"/>
              </a:solidFill>
              <a:effectLst/>
              <a:latin typeface="Verdana" panose="020B0604030504040204" pitchFamily="34" charset="0"/>
            </a:endParaRPr>
          </a:p>
          <a:p>
            <a:r>
              <a:rPr lang="es-ES" sz="1600" b="0" i="0" dirty="0">
                <a:solidFill>
                  <a:schemeClr val="bg1"/>
                </a:solidFill>
                <a:effectLst/>
                <a:latin typeface="Verdana" panose="020B0604030504040204" pitchFamily="34" charset="0"/>
              </a:rPr>
              <a:t>DIV y MUL funcionan </a:t>
            </a:r>
            <a:r>
              <a:rPr lang="es-ES" sz="1600" b="0" i="0" dirty="0" err="1">
                <a:solidFill>
                  <a:schemeClr val="bg1"/>
                </a:solidFill>
                <a:effectLst/>
                <a:latin typeface="Verdana" panose="020B0604030504040204" pitchFamily="34" charset="0"/>
              </a:rPr>
              <a:t>unicamente</a:t>
            </a:r>
            <a:r>
              <a:rPr lang="es-ES" sz="1600" b="0" i="0" dirty="0">
                <a:solidFill>
                  <a:schemeClr val="bg1"/>
                </a:solidFill>
                <a:effectLst/>
                <a:latin typeface="Verdana" panose="020B0604030504040204" pitchFamily="34" charset="0"/>
              </a:rPr>
              <a:t> con [registros] o [memoria]</a:t>
            </a:r>
            <a:br>
              <a:rPr lang="es-ES" sz="1600" dirty="0">
                <a:solidFill>
                  <a:schemeClr val="bg1"/>
                </a:solidFill>
              </a:rPr>
            </a:br>
            <a:endParaRPr lang="es-ES" sz="1600" b="0" i="0" dirty="0">
              <a:solidFill>
                <a:schemeClr val="bg1"/>
              </a:solidFill>
              <a:effectLst/>
              <a:latin typeface="Verdana" panose="020B0604030504040204" pitchFamily="34" charset="0"/>
            </a:endParaRPr>
          </a:p>
        </p:txBody>
      </p:sp>
    </p:spTree>
    <p:extLst>
      <p:ext uri="{BB962C8B-B14F-4D97-AF65-F5344CB8AC3E}">
        <p14:creationId xmlns:p14="http://schemas.microsoft.com/office/powerpoint/2010/main" val="13734003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65F513-DECA-45C3-8F05-56C27E4636D8}"/>
              </a:ext>
            </a:extLst>
          </p:cNvPr>
          <p:cNvSpPr>
            <a:spLocks noGrp="1"/>
          </p:cNvSpPr>
          <p:nvPr>
            <p:ph type="title"/>
          </p:nvPr>
        </p:nvSpPr>
        <p:spPr/>
        <p:txBody>
          <a:bodyPr/>
          <a:lstStyle/>
          <a:p>
            <a:r>
              <a:rPr lang="es-CL" dirty="0">
                <a:solidFill>
                  <a:schemeClr val="bg1"/>
                </a:solidFill>
              </a:rPr>
              <a:t>Registros de propósito general</a:t>
            </a:r>
          </a:p>
        </p:txBody>
      </p:sp>
      <p:pic>
        <p:nvPicPr>
          <p:cNvPr id="5" name="Marcador de contenido 4">
            <a:extLst>
              <a:ext uri="{FF2B5EF4-FFF2-40B4-BE49-F238E27FC236}">
                <a16:creationId xmlns:a16="http://schemas.microsoft.com/office/drawing/2014/main" id="{F5CBCF29-8F51-4E3E-983C-D5E15DD59F7E}"/>
              </a:ext>
            </a:extLst>
          </p:cNvPr>
          <p:cNvPicPr>
            <a:picLocks noGrp="1" noChangeAspect="1"/>
          </p:cNvPicPr>
          <p:nvPr>
            <p:ph idx="1"/>
          </p:nvPr>
        </p:nvPicPr>
        <p:blipFill>
          <a:blip r:embed="rId2"/>
          <a:stretch>
            <a:fillRect/>
          </a:stretch>
        </p:blipFill>
        <p:spPr>
          <a:xfrm>
            <a:off x="913774" y="1776947"/>
            <a:ext cx="5397766" cy="4755469"/>
          </a:xfrm>
        </p:spPr>
      </p:pic>
      <p:pic>
        <p:nvPicPr>
          <p:cNvPr id="4" name="Imagen 3">
            <a:extLst>
              <a:ext uri="{FF2B5EF4-FFF2-40B4-BE49-F238E27FC236}">
                <a16:creationId xmlns:a16="http://schemas.microsoft.com/office/drawing/2014/main" id="{A0ACC419-AD96-458B-BE3A-3391927DBF21}"/>
              </a:ext>
            </a:extLst>
          </p:cNvPr>
          <p:cNvPicPr>
            <a:picLocks noChangeAspect="1"/>
          </p:cNvPicPr>
          <p:nvPr/>
        </p:nvPicPr>
        <p:blipFill>
          <a:blip r:embed="rId3"/>
          <a:stretch>
            <a:fillRect/>
          </a:stretch>
        </p:blipFill>
        <p:spPr>
          <a:xfrm>
            <a:off x="6468796" y="2686142"/>
            <a:ext cx="5144218" cy="2695951"/>
          </a:xfrm>
          <a:prstGeom prst="rect">
            <a:avLst/>
          </a:prstGeom>
        </p:spPr>
      </p:pic>
    </p:spTree>
    <p:extLst>
      <p:ext uri="{BB962C8B-B14F-4D97-AF65-F5344CB8AC3E}">
        <p14:creationId xmlns:p14="http://schemas.microsoft.com/office/powerpoint/2010/main" val="23565612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F0E462-3CA9-4CAA-A72A-690B6463629C}"/>
              </a:ext>
            </a:extLst>
          </p:cNvPr>
          <p:cNvSpPr>
            <a:spLocks noGrp="1"/>
          </p:cNvSpPr>
          <p:nvPr>
            <p:ph type="title"/>
          </p:nvPr>
        </p:nvSpPr>
        <p:spPr>
          <a:xfrm>
            <a:off x="913774" y="311455"/>
            <a:ext cx="10364451" cy="611935"/>
          </a:xfrm>
        </p:spPr>
        <p:txBody>
          <a:bodyPr/>
          <a:lstStyle/>
          <a:p>
            <a:r>
              <a:rPr lang="es-CL" dirty="0">
                <a:solidFill>
                  <a:schemeClr val="bg1"/>
                </a:solidFill>
              </a:rPr>
              <a:t>Registros de propósito general</a:t>
            </a:r>
          </a:p>
        </p:txBody>
      </p:sp>
      <p:pic>
        <p:nvPicPr>
          <p:cNvPr id="6" name="Marcador de contenido 5">
            <a:extLst>
              <a:ext uri="{FF2B5EF4-FFF2-40B4-BE49-F238E27FC236}">
                <a16:creationId xmlns:a16="http://schemas.microsoft.com/office/drawing/2014/main" id="{0AC09C3D-6759-4F27-869A-37C10BFB1EEF}"/>
              </a:ext>
            </a:extLst>
          </p:cNvPr>
          <p:cNvPicPr>
            <a:picLocks noGrp="1" noChangeAspect="1"/>
          </p:cNvPicPr>
          <p:nvPr>
            <p:ph sz="half" idx="1"/>
          </p:nvPr>
        </p:nvPicPr>
        <p:blipFill>
          <a:blip r:embed="rId2"/>
          <a:stretch>
            <a:fillRect/>
          </a:stretch>
        </p:blipFill>
        <p:spPr>
          <a:xfrm>
            <a:off x="553720" y="1240694"/>
            <a:ext cx="7958332" cy="3893529"/>
          </a:xfrm>
        </p:spPr>
      </p:pic>
      <p:pic>
        <p:nvPicPr>
          <p:cNvPr id="8" name="Marcador de contenido 7">
            <a:extLst>
              <a:ext uri="{FF2B5EF4-FFF2-40B4-BE49-F238E27FC236}">
                <a16:creationId xmlns:a16="http://schemas.microsoft.com/office/drawing/2014/main" id="{19871709-5484-463B-BD60-A6B61336DD4C}"/>
              </a:ext>
            </a:extLst>
          </p:cNvPr>
          <p:cNvPicPr>
            <a:picLocks noGrp="1" noChangeAspect="1"/>
          </p:cNvPicPr>
          <p:nvPr>
            <p:ph sz="half" idx="2"/>
          </p:nvPr>
        </p:nvPicPr>
        <p:blipFill>
          <a:blip r:embed="rId3"/>
          <a:stretch>
            <a:fillRect/>
          </a:stretch>
        </p:blipFill>
        <p:spPr>
          <a:xfrm>
            <a:off x="7703876" y="5451527"/>
            <a:ext cx="3743847" cy="1019317"/>
          </a:xfrm>
        </p:spPr>
      </p:pic>
    </p:spTree>
    <p:extLst>
      <p:ext uri="{BB962C8B-B14F-4D97-AF65-F5344CB8AC3E}">
        <p14:creationId xmlns:p14="http://schemas.microsoft.com/office/powerpoint/2010/main" val="6589716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E92007AF-C4B5-4FAE-B6CD-39174BD9FDC1}"/>
              </a:ext>
            </a:extLst>
          </p:cNvPr>
          <p:cNvPicPr>
            <a:picLocks noChangeAspect="1"/>
          </p:cNvPicPr>
          <p:nvPr/>
        </p:nvPicPr>
        <p:blipFill>
          <a:blip r:embed="rId3"/>
          <a:stretch>
            <a:fillRect/>
          </a:stretch>
        </p:blipFill>
        <p:spPr>
          <a:xfrm>
            <a:off x="1250517" y="2530112"/>
            <a:ext cx="9690965" cy="1797775"/>
          </a:xfrm>
          <a:prstGeom prst="rect">
            <a:avLst/>
          </a:prstGeom>
        </p:spPr>
      </p:pic>
    </p:spTree>
    <p:extLst>
      <p:ext uri="{BB962C8B-B14F-4D97-AF65-F5344CB8AC3E}">
        <p14:creationId xmlns:p14="http://schemas.microsoft.com/office/powerpoint/2010/main" val="41364771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21064F-B6C2-434D-9A36-BBCF9C9C88DF}"/>
              </a:ext>
            </a:extLst>
          </p:cNvPr>
          <p:cNvSpPr>
            <a:spLocks noGrp="1"/>
          </p:cNvSpPr>
          <p:nvPr>
            <p:ph type="title"/>
          </p:nvPr>
        </p:nvSpPr>
        <p:spPr/>
        <p:txBody>
          <a:bodyPr/>
          <a:lstStyle/>
          <a:p>
            <a:r>
              <a:rPr lang="es-CL" dirty="0">
                <a:solidFill>
                  <a:schemeClr val="bg1"/>
                </a:solidFill>
              </a:rPr>
              <a:t>Modos de direccionamiento</a:t>
            </a:r>
          </a:p>
        </p:txBody>
      </p:sp>
      <p:sp>
        <p:nvSpPr>
          <p:cNvPr id="3" name="Marcador de contenido 2">
            <a:extLst>
              <a:ext uri="{FF2B5EF4-FFF2-40B4-BE49-F238E27FC236}">
                <a16:creationId xmlns:a16="http://schemas.microsoft.com/office/drawing/2014/main" id="{10514C9B-9AA6-4DCC-A8FA-D691D64E3B18}"/>
              </a:ext>
            </a:extLst>
          </p:cNvPr>
          <p:cNvSpPr>
            <a:spLocks noGrp="1"/>
          </p:cNvSpPr>
          <p:nvPr>
            <p:ph idx="1"/>
          </p:nvPr>
        </p:nvSpPr>
        <p:spPr/>
        <p:txBody>
          <a:bodyPr/>
          <a:lstStyle/>
          <a:p>
            <a:r>
              <a:rPr lang="es-CL" dirty="0">
                <a:solidFill>
                  <a:schemeClr val="bg1"/>
                </a:solidFill>
              </a:rPr>
              <a:t>Direccionamiento de registro</a:t>
            </a:r>
          </a:p>
          <a:p>
            <a:r>
              <a:rPr lang="es-CL" dirty="0">
                <a:solidFill>
                  <a:schemeClr val="bg1"/>
                </a:solidFill>
              </a:rPr>
              <a:t>Direccionamiento inmediato</a:t>
            </a:r>
          </a:p>
          <a:p>
            <a:r>
              <a:rPr lang="es-CL" dirty="0">
                <a:solidFill>
                  <a:schemeClr val="bg1"/>
                </a:solidFill>
              </a:rPr>
              <a:t>Direccionamiento Directo</a:t>
            </a:r>
          </a:p>
          <a:p>
            <a:r>
              <a:rPr lang="es-CL" dirty="0">
                <a:solidFill>
                  <a:schemeClr val="bg1"/>
                </a:solidFill>
              </a:rPr>
              <a:t>Direccionamiento indirecto mediante registro</a:t>
            </a:r>
          </a:p>
          <a:p>
            <a:r>
              <a:rPr lang="es-CL" dirty="0">
                <a:solidFill>
                  <a:schemeClr val="bg1"/>
                </a:solidFill>
              </a:rPr>
              <a:t>Direccionamiento indirecto por registro de base</a:t>
            </a:r>
          </a:p>
          <a:p>
            <a:r>
              <a:rPr lang="es-CL" dirty="0">
                <a:solidFill>
                  <a:schemeClr val="bg1"/>
                </a:solidFill>
              </a:rPr>
              <a:t>Direccionamiento indexado</a:t>
            </a:r>
          </a:p>
          <a:p>
            <a:r>
              <a:rPr lang="es-CL" dirty="0">
                <a:solidFill>
                  <a:schemeClr val="bg1"/>
                </a:solidFill>
              </a:rPr>
              <a:t>Direccionamiento indexado respecto a una base</a:t>
            </a:r>
          </a:p>
        </p:txBody>
      </p:sp>
    </p:spTree>
    <p:extLst>
      <p:ext uri="{BB962C8B-B14F-4D97-AF65-F5344CB8AC3E}">
        <p14:creationId xmlns:p14="http://schemas.microsoft.com/office/powerpoint/2010/main" val="23355820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8E65417-212C-43BA-90E8-F8E1B269FB13}"/>
              </a:ext>
            </a:extLst>
          </p:cNvPr>
          <p:cNvSpPr>
            <a:spLocks noGrp="1"/>
          </p:cNvSpPr>
          <p:nvPr>
            <p:ph type="title"/>
          </p:nvPr>
        </p:nvSpPr>
        <p:spPr/>
        <p:txBody>
          <a:bodyPr/>
          <a:lstStyle/>
          <a:p>
            <a:r>
              <a:rPr lang="es-CL" dirty="0">
                <a:solidFill>
                  <a:schemeClr val="bg1"/>
                </a:solidFill>
              </a:rPr>
              <a:t>Direccionamiento de registro</a:t>
            </a:r>
          </a:p>
        </p:txBody>
      </p:sp>
      <p:sp>
        <p:nvSpPr>
          <p:cNvPr id="3" name="Marcador de contenido 2">
            <a:extLst>
              <a:ext uri="{FF2B5EF4-FFF2-40B4-BE49-F238E27FC236}">
                <a16:creationId xmlns:a16="http://schemas.microsoft.com/office/drawing/2014/main" id="{A8F88E65-8966-4A87-935F-0E96439CCAF5}"/>
              </a:ext>
            </a:extLst>
          </p:cNvPr>
          <p:cNvSpPr>
            <a:spLocks noGrp="1"/>
          </p:cNvSpPr>
          <p:nvPr>
            <p:ph idx="1"/>
          </p:nvPr>
        </p:nvSpPr>
        <p:spPr/>
        <p:txBody>
          <a:bodyPr>
            <a:normAutofit fontScale="92500" lnSpcReduction="10000"/>
          </a:bodyPr>
          <a:lstStyle/>
          <a:p>
            <a:r>
              <a:rPr lang="es-CL" dirty="0">
                <a:solidFill>
                  <a:schemeClr val="bg1"/>
                </a:solidFill>
              </a:rPr>
              <a:t>La instrucción MOV realiza transferencia de datos desde un operando origen a un operando destino</a:t>
            </a:r>
          </a:p>
          <a:p>
            <a:endParaRPr lang="es-CL" dirty="0">
              <a:solidFill>
                <a:schemeClr val="bg1"/>
              </a:solidFill>
            </a:endParaRPr>
          </a:p>
          <a:p>
            <a:pPr marL="0" indent="0">
              <a:buNone/>
            </a:pPr>
            <a:r>
              <a:rPr lang="es-CL" dirty="0">
                <a:solidFill>
                  <a:schemeClr val="bg1"/>
                </a:solidFill>
              </a:rPr>
              <a:t>MOV </a:t>
            </a:r>
            <a:r>
              <a:rPr lang="es-CL" dirty="0" err="1">
                <a:solidFill>
                  <a:schemeClr val="bg1"/>
                </a:solidFill>
              </a:rPr>
              <a:t>destino,origen</a:t>
            </a:r>
            <a:endParaRPr lang="es-CL" dirty="0">
              <a:solidFill>
                <a:schemeClr val="bg1"/>
              </a:solidFill>
            </a:endParaRPr>
          </a:p>
          <a:p>
            <a:pPr marL="0" indent="0">
              <a:buNone/>
            </a:pPr>
            <a:endParaRPr lang="es-CL" dirty="0">
              <a:solidFill>
                <a:schemeClr val="bg1"/>
              </a:solidFill>
            </a:endParaRPr>
          </a:p>
          <a:p>
            <a:pPr marL="0" indent="0">
              <a:buNone/>
            </a:pPr>
            <a:r>
              <a:rPr lang="es-CL" dirty="0">
                <a:solidFill>
                  <a:schemeClr val="bg1"/>
                </a:solidFill>
              </a:rPr>
              <a:t>MOV AX,BX;</a:t>
            </a:r>
          </a:p>
          <a:p>
            <a:pPr marL="0" indent="0">
              <a:buNone/>
            </a:pPr>
            <a:r>
              <a:rPr lang="es-CL" dirty="0">
                <a:solidFill>
                  <a:schemeClr val="bg1"/>
                </a:solidFill>
              </a:rPr>
              <a:t>MOV AH,AL;</a:t>
            </a:r>
          </a:p>
          <a:p>
            <a:pPr marL="0" indent="0">
              <a:buNone/>
            </a:pPr>
            <a:r>
              <a:rPr lang="es-CL" dirty="0">
                <a:solidFill>
                  <a:schemeClr val="bg1"/>
                </a:solidFill>
              </a:rPr>
              <a:t>MOV AX,CS;</a:t>
            </a:r>
          </a:p>
        </p:txBody>
      </p:sp>
    </p:spTree>
    <p:extLst>
      <p:ext uri="{BB962C8B-B14F-4D97-AF65-F5344CB8AC3E}">
        <p14:creationId xmlns:p14="http://schemas.microsoft.com/office/powerpoint/2010/main" val="24585059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665F0354-5D99-4932-8216-32652D6A51DB}"/>
              </a:ext>
            </a:extLst>
          </p:cNvPr>
          <p:cNvSpPr>
            <a:spLocks noGrp="1"/>
          </p:cNvSpPr>
          <p:nvPr>
            <p:ph type="title"/>
          </p:nvPr>
        </p:nvSpPr>
        <p:spPr/>
        <p:txBody>
          <a:bodyPr/>
          <a:lstStyle/>
          <a:p>
            <a:r>
              <a:rPr lang="es-CL" dirty="0">
                <a:solidFill>
                  <a:schemeClr val="bg1"/>
                </a:solidFill>
              </a:rPr>
              <a:t>Direccionamiento Inmediato</a:t>
            </a:r>
          </a:p>
        </p:txBody>
      </p:sp>
      <p:sp>
        <p:nvSpPr>
          <p:cNvPr id="6" name="Marcador de contenido 5">
            <a:extLst>
              <a:ext uri="{FF2B5EF4-FFF2-40B4-BE49-F238E27FC236}">
                <a16:creationId xmlns:a16="http://schemas.microsoft.com/office/drawing/2014/main" id="{AB12601E-36D6-4396-8206-830ADC837157}"/>
              </a:ext>
            </a:extLst>
          </p:cNvPr>
          <p:cNvSpPr>
            <a:spLocks noGrp="1"/>
          </p:cNvSpPr>
          <p:nvPr>
            <p:ph idx="1"/>
          </p:nvPr>
        </p:nvSpPr>
        <p:spPr/>
        <p:txBody>
          <a:bodyPr>
            <a:normAutofit fontScale="92500" lnSpcReduction="20000"/>
          </a:bodyPr>
          <a:lstStyle/>
          <a:p>
            <a:r>
              <a:rPr lang="es-CL" dirty="0">
                <a:solidFill>
                  <a:schemeClr val="bg1"/>
                </a:solidFill>
              </a:rPr>
              <a:t>Cuando el operando origen es una constante</a:t>
            </a:r>
          </a:p>
          <a:p>
            <a:r>
              <a:rPr lang="es-CL" dirty="0">
                <a:solidFill>
                  <a:schemeClr val="bg1"/>
                </a:solidFill>
              </a:rPr>
              <a:t>MOV AX,500; carga en AX el valor 500</a:t>
            </a:r>
          </a:p>
          <a:p>
            <a:endParaRPr lang="es-CL" dirty="0">
              <a:solidFill>
                <a:schemeClr val="bg1"/>
              </a:solidFill>
            </a:endParaRPr>
          </a:p>
          <a:p>
            <a:r>
              <a:rPr lang="es-CL" dirty="0">
                <a:solidFill>
                  <a:schemeClr val="bg1"/>
                </a:solidFill>
              </a:rPr>
              <a:t>Dato EQU 0fffh;   símbolo constante</a:t>
            </a:r>
          </a:p>
          <a:p>
            <a:r>
              <a:rPr lang="es-CL" dirty="0">
                <a:solidFill>
                  <a:schemeClr val="bg1"/>
                </a:solidFill>
              </a:rPr>
              <a:t>MOV </a:t>
            </a:r>
            <a:r>
              <a:rPr lang="es-CL" dirty="0" err="1">
                <a:solidFill>
                  <a:schemeClr val="bg1"/>
                </a:solidFill>
              </a:rPr>
              <a:t>AX,Dato</a:t>
            </a:r>
            <a:endParaRPr lang="es-CL" dirty="0">
              <a:solidFill>
                <a:schemeClr val="bg1"/>
              </a:solidFill>
            </a:endParaRPr>
          </a:p>
          <a:p>
            <a:endParaRPr lang="es-CL" dirty="0">
              <a:solidFill>
                <a:schemeClr val="bg1"/>
              </a:solidFill>
            </a:endParaRPr>
          </a:p>
          <a:p>
            <a:r>
              <a:rPr lang="es-CL" dirty="0">
                <a:solidFill>
                  <a:schemeClr val="bg1"/>
                </a:solidFill>
              </a:rPr>
              <a:t>Dato DW 0fffh;  ahora es una variable</a:t>
            </a:r>
          </a:p>
          <a:p>
            <a:r>
              <a:rPr lang="es-CL" dirty="0">
                <a:solidFill>
                  <a:schemeClr val="bg1"/>
                </a:solidFill>
              </a:rPr>
              <a:t>MOV AX, OFFSET dato; AX= “dirección de memoria” de dato</a:t>
            </a:r>
          </a:p>
        </p:txBody>
      </p:sp>
    </p:spTree>
    <p:extLst>
      <p:ext uri="{BB962C8B-B14F-4D97-AF65-F5344CB8AC3E}">
        <p14:creationId xmlns:p14="http://schemas.microsoft.com/office/powerpoint/2010/main" val="6370035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BFA6D6-D5DE-42BE-9B46-652B1A02296F}"/>
              </a:ext>
            </a:extLst>
          </p:cNvPr>
          <p:cNvSpPr>
            <a:spLocks noGrp="1"/>
          </p:cNvSpPr>
          <p:nvPr>
            <p:ph type="title"/>
          </p:nvPr>
        </p:nvSpPr>
        <p:spPr>
          <a:xfrm>
            <a:off x="838200" y="365125"/>
            <a:ext cx="10515600" cy="1325563"/>
          </a:xfrm>
        </p:spPr>
        <p:txBody>
          <a:bodyPr anchor="b">
            <a:normAutofit/>
          </a:bodyPr>
          <a:lstStyle/>
          <a:p>
            <a:r>
              <a:rPr lang="es-CL"/>
              <a:t>Intel 8086</a:t>
            </a:r>
          </a:p>
        </p:txBody>
      </p:sp>
      <p:sp>
        <p:nvSpPr>
          <p:cNvPr id="3" name="Marcador de contenido 2">
            <a:extLst>
              <a:ext uri="{FF2B5EF4-FFF2-40B4-BE49-F238E27FC236}">
                <a16:creationId xmlns:a16="http://schemas.microsoft.com/office/drawing/2014/main" id="{B938E297-600E-4EB1-8433-0C01F29DCBDD}"/>
              </a:ext>
            </a:extLst>
          </p:cNvPr>
          <p:cNvSpPr>
            <a:spLocks noGrp="1"/>
          </p:cNvSpPr>
          <p:nvPr>
            <p:ph idx="1"/>
          </p:nvPr>
        </p:nvSpPr>
        <p:spPr>
          <a:xfrm>
            <a:off x="838200" y="1825625"/>
            <a:ext cx="10515600" cy="4351338"/>
          </a:xfrm>
        </p:spPr>
        <p:txBody>
          <a:bodyPr>
            <a:normAutofit/>
          </a:bodyPr>
          <a:lstStyle/>
          <a:p>
            <a:r>
              <a:rPr lang="es-CL" dirty="0"/>
              <a:t>Bus de datos interno: 16 bits</a:t>
            </a:r>
          </a:p>
          <a:p>
            <a:r>
              <a:rPr lang="es-CL" dirty="0"/>
              <a:t>Bus de datos externos: 16 bits.</a:t>
            </a:r>
          </a:p>
          <a:p>
            <a:r>
              <a:rPr lang="es-CL" dirty="0"/>
              <a:t>Velocidad: 5 -8 </a:t>
            </a:r>
            <a:r>
              <a:rPr lang="es-CL" dirty="0" err="1"/>
              <a:t>Mhz</a:t>
            </a:r>
            <a:endParaRPr lang="es-CL" dirty="0"/>
          </a:p>
          <a:p>
            <a:r>
              <a:rPr lang="es-CL" dirty="0"/>
              <a:t>Bus de direcciones: 20 bits</a:t>
            </a:r>
          </a:p>
          <a:p>
            <a:r>
              <a:rPr lang="es-CL" dirty="0"/>
              <a:t>Tamaño de memoria: 1 Mb</a:t>
            </a:r>
          </a:p>
          <a:p>
            <a:r>
              <a:rPr lang="es-CL" dirty="0"/>
              <a:t>Cantidad de transistores: 29000</a:t>
            </a:r>
          </a:p>
          <a:p>
            <a:r>
              <a:rPr lang="es-CL" dirty="0"/>
              <a:t>Original de IBM PC/XT</a:t>
            </a:r>
          </a:p>
          <a:p>
            <a:r>
              <a:rPr lang="es-CL" dirty="0"/>
              <a:t>89 instrucciones.</a:t>
            </a:r>
          </a:p>
          <a:p>
            <a:endParaRPr lang="es-CL" dirty="0"/>
          </a:p>
        </p:txBody>
      </p:sp>
      <p:pic>
        <p:nvPicPr>
          <p:cNvPr id="8" name="Picture 2" descr="Intel 8086">
            <a:extLst>
              <a:ext uri="{FF2B5EF4-FFF2-40B4-BE49-F238E27FC236}">
                <a16:creationId xmlns:a16="http://schemas.microsoft.com/office/drawing/2014/main" id="{FC602090-2996-4792-BF85-757D198BC2A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615297" y="2737606"/>
            <a:ext cx="2071591" cy="1382787"/>
          </a:xfrm>
          <a:prstGeom prst="rect">
            <a:avLst/>
          </a:prstGeom>
          <a:noFill/>
          <a:extLst>
            <a:ext uri="{909E8E84-426E-40DD-AFC4-6F175D3DCCD1}">
              <a14:hiddenFill xmlns:a14="http://schemas.microsoft.com/office/drawing/2010/main">
                <a:solidFill>
                  <a:srgbClr val="FFFFFF"/>
                </a:solidFill>
              </a14:hiddenFill>
            </a:ext>
          </a:extLst>
        </p:spPr>
      </p:pic>
      <p:pic>
        <p:nvPicPr>
          <p:cNvPr id="12" name="Imagen 11">
            <a:extLst>
              <a:ext uri="{FF2B5EF4-FFF2-40B4-BE49-F238E27FC236}">
                <a16:creationId xmlns:a16="http://schemas.microsoft.com/office/drawing/2014/main" id="{8BA7680A-7D48-4BC3-AB2D-03C61BB32149}"/>
              </a:ext>
            </a:extLst>
          </p:cNvPr>
          <p:cNvPicPr>
            <a:picLocks noChangeAspect="1"/>
          </p:cNvPicPr>
          <p:nvPr/>
        </p:nvPicPr>
        <p:blipFill>
          <a:blip r:embed="rId4"/>
          <a:stretch>
            <a:fillRect/>
          </a:stretch>
        </p:blipFill>
        <p:spPr>
          <a:xfrm>
            <a:off x="8158293" y="909286"/>
            <a:ext cx="2819794" cy="5039428"/>
          </a:xfrm>
          <a:prstGeom prst="rect">
            <a:avLst/>
          </a:prstGeom>
        </p:spPr>
      </p:pic>
    </p:spTree>
    <p:extLst>
      <p:ext uri="{BB962C8B-B14F-4D97-AF65-F5344CB8AC3E}">
        <p14:creationId xmlns:p14="http://schemas.microsoft.com/office/powerpoint/2010/main" val="36685212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6A3941-7645-426B-B632-5F160FC683AE}"/>
              </a:ext>
            </a:extLst>
          </p:cNvPr>
          <p:cNvSpPr>
            <a:spLocks noGrp="1"/>
          </p:cNvSpPr>
          <p:nvPr>
            <p:ph type="title"/>
          </p:nvPr>
        </p:nvSpPr>
        <p:spPr/>
        <p:txBody>
          <a:bodyPr/>
          <a:lstStyle/>
          <a:p>
            <a:r>
              <a:rPr lang="es-CL" dirty="0">
                <a:solidFill>
                  <a:schemeClr val="bg1"/>
                </a:solidFill>
              </a:rPr>
              <a:t>Direccionamiento directo</a:t>
            </a:r>
          </a:p>
        </p:txBody>
      </p:sp>
      <p:sp>
        <p:nvSpPr>
          <p:cNvPr id="3" name="Marcador de contenido 2">
            <a:extLst>
              <a:ext uri="{FF2B5EF4-FFF2-40B4-BE49-F238E27FC236}">
                <a16:creationId xmlns:a16="http://schemas.microsoft.com/office/drawing/2014/main" id="{A70C2E75-8C80-41D2-A4F3-DDE2E014F1E7}"/>
              </a:ext>
            </a:extLst>
          </p:cNvPr>
          <p:cNvSpPr>
            <a:spLocks noGrp="1"/>
          </p:cNvSpPr>
          <p:nvPr>
            <p:ph sz="half" idx="1"/>
          </p:nvPr>
        </p:nvSpPr>
        <p:spPr/>
        <p:txBody>
          <a:bodyPr/>
          <a:lstStyle/>
          <a:p>
            <a:r>
              <a:rPr lang="es-CL" dirty="0">
                <a:solidFill>
                  <a:schemeClr val="bg1"/>
                </a:solidFill>
              </a:rPr>
              <a:t>El operando es una dirección de memoria</a:t>
            </a:r>
          </a:p>
          <a:p>
            <a:r>
              <a:rPr lang="es-CL" dirty="0">
                <a:solidFill>
                  <a:schemeClr val="bg1"/>
                </a:solidFill>
              </a:rPr>
              <a:t>Esta puede se especificada con su valor entre [ ], o bien mediante una variable definida previamente</a:t>
            </a:r>
          </a:p>
          <a:p>
            <a:pPr marL="0" indent="0">
              <a:buNone/>
            </a:pPr>
            <a:r>
              <a:rPr lang="es-CL" dirty="0">
                <a:solidFill>
                  <a:schemeClr val="bg1"/>
                </a:solidFill>
              </a:rPr>
              <a:t>MOV AX,[57D1h]</a:t>
            </a:r>
          </a:p>
          <a:p>
            <a:pPr marL="0" indent="0">
              <a:buNone/>
            </a:pPr>
            <a:r>
              <a:rPr lang="es-CL" dirty="0">
                <a:solidFill>
                  <a:schemeClr val="bg1"/>
                </a:solidFill>
              </a:rPr>
              <a:t>MOV AX,ES:[429Ch]</a:t>
            </a:r>
          </a:p>
          <a:p>
            <a:pPr marL="0" indent="0">
              <a:buNone/>
            </a:pPr>
            <a:r>
              <a:rPr lang="es-CL" dirty="0">
                <a:solidFill>
                  <a:schemeClr val="bg1"/>
                </a:solidFill>
              </a:rPr>
              <a:t>MOV AX,TABLA</a:t>
            </a:r>
          </a:p>
        </p:txBody>
      </p:sp>
      <p:pic>
        <p:nvPicPr>
          <p:cNvPr id="6" name="Marcador de contenido 5">
            <a:extLst>
              <a:ext uri="{FF2B5EF4-FFF2-40B4-BE49-F238E27FC236}">
                <a16:creationId xmlns:a16="http://schemas.microsoft.com/office/drawing/2014/main" id="{D3489125-9E2F-49FE-A5D9-693B10FEB539}"/>
              </a:ext>
            </a:extLst>
          </p:cNvPr>
          <p:cNvPicPr>
            <a:picLocks noGrp="1" noChangeAspect="1"/>
          </p:cNvPicPr>
          <p:nvPr>
            <p:ph sz="half" idx="2"/>
          </p:nvPr>
        </p:nvPicPr>
        <p:blipFill>
          <a:blip r:embed="rId3"/>
          <a:stretch>
            <a:fillRect/>
          </a:stretch>
        </p:blipFill>
        <p:spPr>
          <a:xfrm>
            <a:off x="6556077" y="2652320"/>
            <a:ext cx="4441248" cy="2297789"/>
          </a:xfrm>
        </p:spPr>
      </p:pic>
    </p:spTree>
    <p:extLst>
      <p:ext uri="{BB962C8B-B14F-4D97-AF65-F5344CB8AC3E}">
        <p14:creationId xmlns:p14="http://schemas.microsoft.com/office/powerpoint/2010/main" val="11721428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1AAFD3A-DD0D-4B1C-ABF8-BF9928401800}"/>
              </a:ext>
            </a:extLst>
          </p:cNvPr>
          <p:cNvSpPr>
            <a:spLocks noGrp="1"/>
          </p:cNvSpPr>
          <p:nvPr>
            <p:ph type="title"/>
          </p:nvPr>
        </p:nvSpPr>
        <p:spPr/>
        <p:txBody>
          <a:bodyPr/>
          <a:lstStyle/>
          <a:p>
            <a:r>
              <a:rPr lang="es-CL" dirty="0">
                <a:solidFill>
                  <a:schemeClr val="bg1"/>
                </a:solidFill>
              </a:rPr>
              <a:t>Direccionamiento indirecto mediante registro</a:t>
            </a:r>
          </a:p>
        </p:txBody>
      </p:sp>
      <p:sp>
        <p:nvSpPr>
          <p:cNvPr id="3" name="Marcador de contenido 2">
            <a:extLst>
              <a:ext uri="{FF2B5EF4-FFF2-40B4-BE49-F238E27FC236}">
                <a16:creationId xmlns:a16="http://schemas.microsoft.com/office/drawing/2014/main" id="{93B6AAED-A02D-40C1-8F21-C11641EFFB0D}"/>
              </a:ext>
            </a:extLst>
          </p:cNvPr>
          <p:cNvSpPr>
            <a:spLocks noGrp="1"/>
          </p:cNvSpPr>
          <p:nvPr>
            <p:ph sz="half" idx="1"/>
          </p:nvPr>
        </p:nvSpPr>
        <p:spPr>
          <a:xfrm>
            <a:off x="913775" y="2881339"/>
            <a:ext cx="3908611" cy="1181046"/>
          </a:xfrm>
        </p:spPr>
        <p:txBody>
          <a:bodyPr/>
          <a:lstStyle/>
          <a:p>
            <a:pPr marL="0" indent="0">
              <a:buNone/>
            </a:pPr>
            <a:r>
              <a:rPr lang="es-CL" dirty="0">
                <a:solidFill>
                  <a:schemeClr val="bg1"/>
                </a:solidFill>
              </a:rPr>
              <a:t>MOV AX,[BP]; AX=[SS*16+BP]</a:t>
            </a:r>
          </a:p>
          <a:p>
            <a:pPr marL="0" indent="0">
              <a:buNone/>
            </a:pPr>
            <a:r>
              <a:rPr lang="es-CL" dirty="0">
                <a:solidFill>
                  <a:schemeClr val="bg1"/>
                </a:solidFill>
              </a:rPr>
              <a:t>MOV ES:[DI],AX; [ES*16+DI]=AX</a:t>
            </a:r>
          </a:p>
        </p:txBody>
      </p:sp>
      <p:pic>
        <p:nvPicPr>
          <p:cNvPr id="6" name="Marcador de contenido 5">
            <a:extLst>
              <a:ext uri="{FF2B5EF4-FFF2-40B4-BE49-F238E27FC236}">
                <a16:creationId xmlns:a16="http://schemas.microsoft.com/office/drawing/2014/main" id="{2D759942-8DB9-42F4-B497-680913818972}"/>
              </a:ext>
            </a:extLst>
          </p:cNvPr>
          <p:cNvPicPr>
            <a:picLocks noGrp="1" noChangeAspect="1"/>
          </p:cNvPicPr>
          <p:nvPr>
            <p:ph sz="half" idx="2"/>
          </p:nvPr>
        </p:nvPicPr>
        <p:blipFill>
          <a:blip r:embed="rId2"/>
          <a:stretch>
            <a:fillRect/>
          </a:stretch>
        </p:blipFill>
        <p:spPr>
          <a:xfrm>
            <a:off x="5190564" y="2231080"/>
            <a:ext cx="6476957" cy="3662611"/>
          </a:xfrm>
        </p:spPr>
      </p:pic>
    </p:spTree>
    <p:extLst>
      <p:ext uri="{BB962C8B-B14F-4D97-AF65-F5344CB8AC3E}">
        <p14:creationId xmlns:p14="http://schemas.microsoft.com/office/powerpoint/2010/main" val="38512504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B54B39-5D94-4AB8-B52F-077417882700}"/>
              </a:ext>
            </a:extLst>
          </p:cNvPr>
          <p:cNvSpPr>
            <a:spLocks noGrp="1"/>
          </p:cNvSpPr>
          <p:nvPr>
            <p:ph type="title"/>
          </p:nvPr>
        </p:nvSpPr>
        <p:spPr/>
        <p:txBody>
          <a:bodyPr/>
          <a:lstStyle/>
          <a:p>
            <a:r>
              <a:rPr lang="es-CL" dirty="0">
                <a:solidFill>
                  <a:schemeClr val="bg1"/>
                </a:solidFill>
              </a:rPr>
              <a:t>Direccionamiento indirecto por </a:t>
            </a:r>
            <a:r>
              <a:rPr lang="es-CL" dirty="0" err="1">
                <a:solidFill>
                  <a:schemeClr val="bg1"/>
                </a:solidFill>
              </a:rPr>
              <a:t>registr</a:t>
            </a:r>
            <a:r>
              <a:rPr lang="es-CL" dirty="0">
                <a:solidFill>
                  <a:schemeClr val="bg1"/>
                </a:solidFill>
              </a:rPr>
              <a:t> base</a:t>
            </a:r>
          </a:p>
        </p:txBody>
      </p:sp>
      <p:sp>
        <p:nvSpPr>
          <p:cNvPr id="3" name="Marcador de contenido 2">
            <a:extLst>
              <a:ext uri="{FF2B5EF4-FFF2-40B4-BE49-F238E27FC236}">
                <a16:creationId xmlns:a16="http://schemas.microsoft.com/office/drawing/2014/main" id="{9CA5B990-9184-442E-94AD-5F16FCC996F6}"/>
              </a:ext>
            </a:extLst>
          </p:cNvPr>
          <p:cNvSpPr>
            <a:spLocks noGrp="1"/>
          </p:cNvSpPr>
          <p:nvPr>
            <p:ph sz="half" idx="1"/>
          </p:nvPr>
        </p:nvSpPr>
        <p:spPr/>
        <p:txBody>
          <a:bodyPr/>
          <a:lstStyle/>
          <a:p>
            <a:r>
              <a:rPr lang="es-CL" dirty="0">
                <a:solidFill>
                  <a:schemeClr val="bg1"/>
                </a:solidFill>
              </a:rPr>
              <a:t>El operando esta en memoria en una posición apuntada por el registro BX o BP mas un desplazamiento</a:t>
            </a:r>
          </a:p>
          <a:p>
            <a:r>
              <a:rPr lang="es-CL" dirty="0">
                <a:solidFill>
                  <a:schemeClr val="bg1"/>
                </a:solidFill>
              </a:rPr>
              <a:t>Ejemplo:</a:t>
            </a:r>
          </a:p>
          <a:p>
            <a:pPr marL="0" indent="0">
              <a:buNone/>
            </a:pPr>
            <a:r>
              <a:rPr lang="es-CL" dirty="0">
                <a:solidFill>
                  <a:schemeClr val="bg1"/>
                </a:solidFill>
              </a:rPr>
              <a:t>MOV AX,[BP]+2; MOV AX,[BP+2]</a:t>
            </a:r>
          </a:p>
        </p:txBody>
      </p:sp>
      <p:pic>
        <p:nvPicPr>
          <p:cNvPr id="6" name="Marcador de contenido 5">
            <a:extLst>
              <a:ext uri="{FF2B5EF4-FFF2-40B4-BE49-F238E27FC236}">
                <a16:creationId xmlns:a16="http://schemas.microsoft.com/office/drawing/2014/main" id="{157464F2-61DB-481C-A9CE-0EBD0F5B9FE3}"/>
              </a:ext>
            </a:extLst>
          </p:cNvPr>
          <p:cNvPicPr>
            <a:picLocks noGrp="1" noChangeAspect="1"/>
          </p:cNvPicPr>
          <p:nvPr>
            <p:ph sz="half" idx="2"/>
          </p:nvPr>
        </p:nvPicPr>
        <p:blipFill>
          <a:blip r:embed="rId2"/>
          <a:stretch>
            <a:fillRect/>
          </a:stretch>
        </p:blipFill>
        <p:spPr>
          <a:xfrm>
            <a:off x="6991656" y="2433234"/>
            <a:ext cx="4362144" cy="2630606"/>
          </a:xfrm>
        </p:spPr>
      </p:pic>
    </p:spTree>
    <p:extLst>
      <p:ext uri="{BB962C8B-B14F-4D97-AF65-F5344CB8AC3E}">
        <p14:creationId xmlns:p14="http://schemas.microsoft.com/office/powerpoint/2010/main" val="28670550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1EDA491-ECFB-45B1-AF41-159478BECDB0}"/>
              </a:ext>
            </a:extLst>
          </p:cNvPr>
          <p:cNvSpPr>
            <a:spLocks noGrp="1"/>
          </p:cNvSpPr>
          <p:nvPr>
            <p:ph type="title"/>
          </p:nvPr>
        </p:nvSpPr>
        <p:spPr/>
        <p:txBody>
          <a:bodyPr/>
          <a:lstStyle/>
          <a:p>
            <a:r>
              <a:rPr lang="es-CL" dirty="0">
                <a:solidFill>
                  <a:schemeClr val="bg1"/>
                </a:solidFill>
              </a:rPr>
              <a:t>Direccionamiento indexado</a:t>
            </a:r>
          </a:p>
        </p:txBody>
      </p:sp>
      <p:sp>
        <p:nvSpPr>
          <p:cNvPr id="3" name="Marcador de contenido 2">
            <a:extLst>
              <a:ext uri="{FF2B5EF4-FFF2-40B4-BE49-F238E27FC236}">
                <a16:creationId xmlns:a16="http://schemas.microsoft.com/office/drawing/2014/main" id="{C8CF40ED-0211-4FDB-B53B-5A89FAB309AA}"/>
              </a:ext>
            </a:extLst>
          </p:cNvPr>
          <p:cNvSpPr>
            <a:spLocks noGrp="1"/>
          </p:cNvSpPr>
          <p:nvPr>
            <p:ph sz="half" idx="1"/>
          </p:nvPr>
        </p:nvSpPr>
        <p:spPr/>
        <p:txBody>
          <a:bodyPr>
            <a:normAutofit fontScale="92500" lnSpcReduction="20000"/>
          </a:bodyPr>
          <a:lstStyle/>
          <a:p>
            <a:r>
              <a:rPr lang="es-CL" dirty="0">
                <a:solidFill>
                  <a:schemeClr val="bg1"/>
                </a:solidFill>
              </a:rPr>
              <a:t>Cuando la dirección del operando es obtenida como la suma de un desplazamiento más un índice (DI,SI)</a:t>
            </a:r>
          </a:p>
          <a:p>
            <a:endParaRPr lang="es-CL" dirty="0">
              <a:solidFill>
                <a:schemeClr val="bg1"/>
              </a:solidFill>
            </a:endParaRPr>
          </a:p>
          <a:p>
            <a:pPr marL="0" indent="0">
              <a:buNone/>
            </a:pPr>
            <a:r>
              <a:rPr lang="es-CL" dirty="0">
                <a:solidFill>
                  <a:schemeClr val="bg1"/>
                </a:solidFill>
              </a:rPr>
              <a:t>MOV AX,[DI+DESP]</a:t>
            </a:r>
          </a:p>
          <a:p>
            <a:pPr marL="0" indent="0">
              <a:buNone/>
            </a:pPr>
            <a:r>
              <a:rPr lang="es-CL" dirty="0">
                <a:solidFill>
                  <a:schemeClr val="bg1"/>
                </a:solidFill>
              </a:rPr>
              <a:t>MOV AX,DESP[DI]</a:t>
            </a:r>
          </a:p>
          <a:p>
            <a:endParaRPr lang="es-CL" dirty="0">
              <a:solidFill>
                <a:schemeClr val="bg1"/>
              </a:solidFill>
            </a:endParaRPr>
          </a:p>
          <a:p>
            <a:pPr marL="0" indent="0">
              <a:buNone/>
            </a:pPr>
            <a:r>
              <a:rPr lang="es-CL" dirty="0">
                <a:solidFill>
                  <a:schemeClr val="bg1"/>
                </a:solidFill>
              </a:rPr>
              <a:t>ADD [SI+DESP],BX</a:t>
            </a:r>
          </a:p>
          <a:p>
            <a:pPr marL="0" indent="0">
              <a:buNone/>
            </a:pPr>
            <a:r>
              <a:rPr lang="es-CL" dirty="0">
                <a:solidFill>
                  <a:schemeClr val="bg1"/>
                </a:solidFill>
              </a:rPr>
              <a:t>ADD DESP[SI],BX</a:t>
            </a:r>
          </a:p>
          <a:p>
            <a:pPr marL="0" indent="0">
              <a:buNone/>
            </a:pPr>
            <a:endParaRPr lang="es-CL" dirty="0">
              <a:solidFill>
                <a:schemeClr val="bg1"/>
              </a:solidFill>
            </a:endParaRPr>
          </a:p>
          <a:p>
            <a:pPr marL="0" indent="0">
              <a:buNone/>
            </a:pPr>
            <a:r>
              <a:rPr lang="es-CL" dirty="0">
                <a:solidFill>
                  <a:schemeClr val="bg1"/>
                </a:solidFill>
              </a:rPr>
              <a:t>MOV AX,TABLA[DI]</a:t>
            </a:r>
          </a:p>
        </p:txBody>
      </p:sp>
      <p:pic>
        <p:nvPicPr>
          <p:cNvPr id="6" name="Marcador de contenido 5">
            <a:extLst>
              <a:ext uri="{FF2B5EF4-FFF2-40B4-BE49-F238E27FC236}">
                <a16:creationId xmlns:a16="http://schemas.microsoft.com/office/drawing/2014/main" id="{C044320D-4A16-434E-840A-2C47F791B5BE}"/>
              </a:ext>
            </a:extLst>
          </p:cNvPr>
          <p:cNvPicPr>
            <a:picLocks noGrp="1" noChangeAspect="1"/>
          </p:cNvPicPr>
          <p:nvPr>
            <p:ph sz="half" idx="2"/>
          </p:nvPr>
        </p:nvPicPr>
        <p:blipFill>
          <a:blip r:embed="rId2"/>
          <a:stretch>
            <a:fillRect/>
          </a:stretch>
        </p:blipFill>
        <p:spPr>
          <a:xfrm>
            <a:off x="6341063" y="2603838"/>
            <a:ext cx="5012737" cy="2445568"/>
          </a:xfrm>
        </p:spPr>
      </p:pic>
    </p:spTree>
    <p:extLst>
      <p:ext uri="{BB962C8B-B14F-4D97-AF65-F5344CB8AC3E}">
        <p14:creationId xmlns:p14="http://schemas.microsoft.com/office/powerpoint/2010/main" val="36313815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5AC2301-FCAC-45BB-A37F-B557466EE01B}"/>
              </a:ext>
            </a:extLst>
          </p:cNvPr>
          <p:cNvSpPr>
            <a:spLocks noGrp="1"/>
          </p:cNvSpPr>
          <p:nvPr>
            <p:ph type="title"/>
          </p:nvPr>
        </p:nvSpPr>
        <p:spPr/>
        <p:txBody>
          <a:bodyPr/>
          <a:lstStyle/>
          <a:p>
            <a:r>
              <a:rPr lang="es-CL" dirty="0">
                <a:solidFill>
                  <a:schemeClr val="bg1"/>
                </a:solidFill>
              </a:rPr>
              <a:t>Direccionamiento indexado base</a:t>
            </a:r>
          </a:p>
        </p:txBody>
      </p:sp>
      <p:sp>
        <p:nvSpPr>
          <p:cNvPr id="3" name="Marcador de contenido 2">
            <a:extLst>
              <a:ext uri="{FF2B5EF4-FFF2-40B4-BE49-F238E27FC236}">
                <a16:creationId xmlns:a16="http://schemas.microsoft.com/office/drawing/2014/main" id="{C59DCBED-4E3F-48C2-A8E5-A46CB83039E5}"/>
              </a:ext>
            </a:extLst>
          </p:cNvPr>
          <p:cNvSpPr>
            <a:spLocks noGrp="1"/>
          </p:cNvSpPr>
          <p:nvPr>
            <p:ph idx="1"/>
          </p:nvPr>
        </p:nvSpPr>
        <p:spPr/>
        <p:txBody>
          <a:bodyPr/>
          <a:lstStyle/>
          <a:p>
            <a:r>
              <a:rPr lang="es-CL" dirty="0">
                <a:solidFill>
                  <a:schemeClr val="bg1"/>
                </a:solidFill>
              </a:rPr>
              <a:t>La dirección del operando se obtiene de la suma de un registro base (BP o BX), de un índice (DI,SI) y opcionalmente un desplazamiento.</a:t>
            </a:r>
          </a:p>
          <a:p>
            <a:endParaRPr lang="es-CL" dirty="0">
              <a:solidFill>
                <a:schemeClr val="bg1"/>
              </a:solidFill>
            </a:endParaRPr>
          </a:p>
          <a:p>
            <a:pPr marL="0" indent="0">
              <a:buNone/>
            </a:pPr>
            <a:r>
              <a:rPr lang="es-CL" dirty="0">
                <a:solidFill>
                  <a:schemeClr val="bg1"/>
                </a:solidFill>
              </a:rPr>
              <a:t>MOV AX,TABLA[BX][DI];</a:t>
            </a:r>
          </a:p>
          <a:p>
            <a:pPr marL="0" indent="0">
              <a:buNone/>
            </a:pPr>
            <a:r>
              <a:rPr lang="es-CL" dirty="0">
                <a:solidFill>
                  <a:schemeClr val="bg1"/>
                </a:solidFill>
              </a:rPr>
              <a:t>MOV AX,[BX+DI+TABLA]</a:t>
            </a:r>
          </a:p>
          <a:p>
            <a:endParaRPr lang="es-CL" dirty="0"/>
          </a:p>
        </p:txBody>
      </p:sp>
    </p:spTree>
    <p:extLst>
      <p:ext uri="{BB962C8B-B14F-4D97-AF65-F5344CB8AC3E}">
        <p14:creationId xmlns:p14="http://schemas.microsoft.com/office/powerpoint/2010/main" val="4531061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879097-51A6-425A-ADB4-6BDA4D034DCA}"/>
              </a:ext>
            </a:extLst>
          </p:cNvPr>
          <p:cNvSpPr>
            <a:spLocks noGrp="1"/>
          </p:cNvSpPr>
          <p:nvPr>
            <p:ph type="title"/>
          </p:nvPr>
        </p:nvSpPr>
        <p:spPr/>
        <p:txBody>
          <a:bodyPr/>
          <a:lstStyle/>
          <a:p>
            <a:r>
              <a:rPr lang="es-CL" dirty="0"/>
              <a:t>Almacenamiento de Datos</a:t>
            </a:r>
          </a:p>
        </p:txBody>
      </p:sp>
      <p:sp>
        <p:nvSpPr>
          <p:cNvPr id="3" name="Marcador de contenido 2">
            <a:extLst>
              <a:ext uri="{FF2B5EF4-FFF2-40B4-BE49-F238E27FC236}">
                <a16:creationId xmlns:a16="http://schemas.microsoft.com/office/drawing/2014/main" id="{C113BBEB-8319-4195-9756-DB00AC00908F}"/>
              </a:ext>
            </a:extLst>
          </p:cNvPr>
          <p:cNvSpPr>
            <a:spLocks noGrp="1"/>
          </p:cNvSpPr>
          <p:nvPr>
            <p:ph idx="1"/>
          </p:nvPr>
        </p:nvSpPr>
        <p:spPr/>
        <p:txBody>
          <a:bodyPr/>
          <a:lstStyle/>
          <a:p>
            <a:pPr algn="l"/>
            <a:r>
              <a:rPr lang="es-ES" b="0" i="0" dirty="0">
                <a:solidFill>
                  <a:srgbClr val="5D4B26"/>
                </a:solidFill>
                <a:effectLst/>
                <a:latin typeface="Open Sans" panose="020B0606030504020204" pitchFamily="34" charset="0"/>
              </a:rPr>
              <a:t>Big </a:t>
            </a:r>
            <a:r>
              <a:rPr lang="es-ES" b="0" i="0" dirty="0" err="1">
                <a:solidFill>
                  <a:srgbClr val="5D4B26"/>
                </a:solidFill>
                <a:effectLst/>
                <a:latin typeface="Open Sans" panose="020B0606030504020204" pitchFamily="34" charset="0"/>
              </a:rPr>
              <a:t>Endian</a:t>
            </a:r>
            <a:endParaRPr lang="es-ES" b="0" i="0" dirty="0">
              <a:solidFill>
                <a:srgbClr val="5D4B26"/>
              </a:solidFill>
              <a:effectLst/>
              <a:latin typeface="Open Sans" panose="020B0606030504020204" pitchFamily="34" charset="0"/>
            </a:endParaRPr>
          </a:p>
          <a:p>
            <a:pPr marL="0" indent="0" algn="l">
              <a:buNone/>
            </a:pPr>
            <a:r>
              <a:rPr lang="es-ES" b="0" i="0" dirty="0">
                <a:solidFill>
                  <a:srgbClr val="212529"/>
                </a:solidFill>
                <a:effectLst/>
                <a:latin typeface="Open Sans" panose="020B0606030504020204" pitchFamily="34" charset="0"/>
              </a:rPr>
              <a:t>	Este formato que puede parecer una forma más "natural" de 	escritura es utilizado por procesadores usados en 	máquinas Apple entre otras.</a:t>
            </a:r>
          </a:p>
          <a:p>
            <a:pPr algn="l"/>
            <a:r>
              <a:rPr lang="es-ES" b="0" i="0" dirty="0">
                <a:solidFill>
                  <a:srgbClr val="5D4B26"/>
                </a:solidFill>
                <a:effectLst/>
                <a:latin typeface="Open Sans" panose="020B0606030504020204" pitchFamily="34" charset="0"/>
              </a:rPr>
              <a:t>Little </a:t>
            </a:r>
            <a:r>
              <a:rPr lang="es-ES" b="0" i="0" dirty="0" err="1">
                <a:solidFill>
                  <a:srgbClr val="5D4B26"/>
                </a:solidFill>
                <a:effectLst/>
                <a:latin typeface="Open Sans" panose="020B0606030504020204" pitchFamily="34" charset="0"/>
              </a:rPr>
              <a:t>Endian</a:t>
            </a:r>
            <a:endParaRPr lang="es-ES" b="0" i="0" dirty="0">
              <a:solidFill>
                <a:srgbClr val="5D4B26"/>
              </a:solidFill>
              <a:effectLst/>
              <a:latin typeface="Open Sans" panose="020B0606030504020204" pitchFamily="34" charset="0"/>
            </a:endParaRPr>
          </a:p>
          <a:p>
            <a:pPr marL="0" indent="0" algn="l">
              <a:buNone/>
            </a:pPr>
            <a:r>
              <a:rPr lang="es-ES" b="0" i="0" dirty="0">
                <a:solidFill>
                  <a:srgbClr val="212529"/>
                </a:solidFill>
                <a:effectLst/>
                <a:latin typeface="Open Sans" panose="020B0606030504020204" pitchFamily="34" charset="0"/>
              </a:rPr>
              <a:t>	Este formato es adoptado por la mayoría de procesadores Intel.</a:t>
            </a:r>
          </a:p>
          <a:p>
            <a:endParaRPr lang="es-CL" dirty="0"/>
          </a:p>
        </p:txBody>
      </p:sp>
    </p:spTree>
    <p:extLst>
      <p:ext uri="{BB962C8B-B14F-4D97-AF65-F5344CB8AC3E}">
        <p14:creationId xmlns:p14="http://schemas.microsoft.com/office/powerpoint/2010/main" val="38343396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Little-Endian vs Big-Endian in Embedded Systems - Open4Tech">
            <a:extLst>
              <a:ext uri="{FF2B5EF4-FFF2-40B4-BE49-F238E27FC236}">
                <a16:creationId xmlns:a16="http://schemas.microsoft.com/office/drawing/2014/main" id="{FF20FF5A-2250-4ADE-B999-E6BFB5A4740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66870" y="1062580"/>
            <a:ext cx="10258260" cy="47328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30031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DDCDA9-1E2B-4A51-B8B5-5AD9010F8FE4}"/>
              </a:ext>
            </a:extLst>
          </p:cNvPr>
          <p:cNvSpPr>
            <a:spLocks noGrp="1"/>
          </p:cNvSpPr>
          <p:nvPr>
            <p:ph type="title" idx="4294967295"/>
          </p:nvPr>
        </p:nvSpPr>
        <p:spPr>
          <a:xfrm>
            <a:off x="0" y="365125"/>
            <a:ext cx="10515600" cy="1325563"/>
          </a:xfrm>
        </p:spPr>
        <p:txBody>
          <a:bodyPr/>
          <a:lstStyle/>
          <a:p>
            <a:r>
              <a:rPr lang="es-CL" dirty="0"/>
              <a:t>Modelo de programación del 8086</a:t>
            </a:r>
          </a:p>
        </p:txBody>
      </p:sp>
      <p:pic>
        <p:nvPicPr>
          <p:cNvPr id="4098" name="Picture 2" descr="Monografias.com">
            <a:extLst>
              <a:ext uri="{FF2B5EF4-FFF2-40B4-BE49-F238E27FC236}">
                <a16:creationId xmlns:a16="http://schemas.microsoft.com/office/drawing/2014/main" id="{D74C4F85-972F-4A7C-89A2-A1746F63851C}"/>
              </a:ext>
            </a:extLst>
          </p:cNvPr>
          <p:cNvPicPr>
            <a:picLocks noGrp="1" noChangeAspect="1" noChangeArrowheads="1"/>
          </p:cNvPicPr>
          <p:nvPr>
            <p:ph idx="4294967295"/>
          </p:nvPr>
        </p:nvPicPr>
        <p:blipFill rotWithShape="1">
          <a:blip r:embed="rId3">
            <a:extLst>
              <a:ext uri="{28A0092B-C50C-407E-A947-70E740481C1C}">
                <a14:useLocalDpi xmlns:a14="http://schemas.microsoft.com/office/drawing/2010/main" val="0"/>
              </a:ext>
            </a:extLst>
          </a:blip>
          <a:srcRect l="16726" t="24129" r="16027" b="5630"/>
          <a:stretch/>
        </p:blipFill>
        <p:spPr bwMode="auto">
          <a:xfrm>
            <a:off x="2981863" y="1613656"/>
            <a:ext cx="6228273" cy="48792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15061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n 8">
            <a:extLst>
              <a:ext uri="{FF2B5EF4-FFF2-40B4-BE49-F238E27FC236}">
                <a16:creationId xmlns:a16="http://schemas.microsoft.com/office/drawing/2014/main" id="{1F0FE29F-F1A4-4C60-ABCE-DF5408448D2A}"/>
              </a:ext>
            </a:extLst>
          </p:cNvPr>
          <p:cNvPicPr>
            <a:picLocks noChangeAspect="1"/>
          </p:cNvPicPr>
          <p:nvPr/>
        </p:nvPicPr>
        <p:blipFill>
          <a:blip r:embed="rId3"/>
          <a:stretch>
            <a:fillRect/>
          </a:stretch>
        </p:blipFill>
        <p:spPr>
          <a:xfrm>
            <a:off x="2473961" y="438665"/>
            <a:ext cx="7244077" cy="5980670"/>
          </a:xfrm>
          <a:prstGeom prst="rect">
            <a:avLst/>
          </a:prstGeom>
          <a:ln w="635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8686317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n 7">
            <a:extLst>
              <a:ext uri="{FF2B5EF4-FFF2-40B4-BE49-F238E27FC236}">
                <a16:creationId xmlns:a16="http://schemas.microsoft.com/office/drawing/2014/main" id="{7514FA14-F2F3-4AA2-916A-54F48A4368F6}"/>
              </a:ext>
            </a:extLst>
          </p:cNvPr>
          <p:cNvPicPr>
            <a:picLocks noChangeAspect="1"/>
          </p:cNvPicPr>
          <p:nvPr/>
        </p:nvPicPr>
        <p:blipFill>
          <a:blip r:embed="rId2"/>
          <a:stretch>
            <a:fillRect/>
          </a:stretch>
        </p:blipFill>
        <p:spPr>
          <a:xfrm>
            <a:off x="3488235" y="443051"/>
            <a:ext cx="5215530" cy="4305913"/>
          </a:xfrm>
          <a:prstGeom prst="rect">
            <a:avLst/>
          </a:prstGeom>
          <a:ln w="63500" cap="sq">
            <a:solidFill>
              <a:srgbClr val="000000"/>
            </a:solidFill>
            <a:miter lim="800000"/>
          </a:ln>
          <a:effectLst>
            <a:outerShdw blurRad="57150" dist="50800" dir="2700000" algn="tl" rotWithShape="0">
              <a:srgbClr val="000000">
                <a:alpha val="40000"/>
              </a:srgbClr>
            </a:outerShdw>
          </a:effectLst>
        </p:spPr>
      </p:pic>
      <p:sp>
        <p:nvSpPr>
          <p:cNvPr id="4" name="Bocadillo: rectángulo 3">
            <a:extLst>
              <a:ext uri="{FF2B5EF4-FFF2-40B4-BE49-F238E27FC236}">
                <a16:creationId xmlns:a16="http://schemas.microsoft.com/office/drawing/2014/main" id="{7B544BE8-EA7F-4968-BF85-739E963F6ABC}"/>
              </a:ext>
            </a:extLst>
          </p:cNvPr>
          <p:cNvSpPr/>
          <p:nvPr/>
        </p:nvSpPr>
        <p:spPr>
          <a:xfrm>
            <a:off x="489097" y="2698754"/>
            <a:ext cx="2595781" cy="1626494"/>
          </a:xfrm>
          <a:prstGeom prst="wedgeRectCallout">
            <a:avLst>
              <a:gd name="adj1" fmla="val 106508"/>
              <a:gd name="adj2" fmla="val -50001"/>
            </a:avLst>
          </a:prstGeom>
          <a:solidFill>
            <a:schemeClr val="bg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CL" b="1" dirty="0">
                <a:solidFill>
                  <a:schemeClr val="bg1"/>
                </a:solidFill>
              </a:rPr>
              <a:t>New</a:t>
            </a:r>
            <a:r>
              <a:rPr lang="es-CL" dirty="0">
                <a:solidFill>
                  <a:schemeClr val="bg1"/>
                </a:solidFill>
              </a:rPr>
              <a:t>: permite escribir un nuevo código en lenguaje ensamblador (“Código Fuente”, con extensión .ASM)</a:t>
            </a:r>
          </a:p>
        </p:txBody>
      </p:sp>
      <p:sp>
        <p:nvSpPr>
          <p:cNvPr id="5" name="Bocadillo: rectángulo 4">
            <a:extLst>
              <a:ext uri="{FF2B5EF4-FFF2-40B4-BE49-F238E27FC236}">
                <a16:creationId xmlns:a16="http://schemas.microsoft.com/office/drawing/2014/main" id="{5394270E-E69D-4FBC-B2D9-09CD1AB5EC01}"/>
              </a:ext>
            </a:extLst>
          </p:cNvPr>
          <p:cNvSpPr/>
          <p:nvPr/>
        </p:nvSpPr>
        <p:spPr>
          <a:xfrm>
            <a:off x="1314557" y="5065697"/>
            <a:ext cx="3540642" cy="1534604"/>
          </a:xfrm>
          <a:prstGeom prst="wedgeRectCallout">
            <a:avLst>
              <a:gd name="adj1" fmla="val 63017"/>
              <a:gd name="adj2" fmla="val -205160"/>
            </a:avLst>
          </a:prstGeom>
          <a:solidFill>
            <a:schemeClr val="bg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b="1" dirty="0" err="1">
                <a:solidFill>
                  <a:schemeClr val="bg1"/>
                </a:solidFill>
              </a:rPr>
              <a:t>Code</a:t>
            </a:r>
            <a:r>
              <a:rPr lang="es-CL" b="1" dirty="0">
                <a:solidFill>
                  <a:schemeClr val="bg1"/>
                </a:solidFill>
              </a:rPr>
              <a:t> </a:t>
            </a:r>
            <a:r>
              <a:rPr lang="es-CL" b="1" dirty="0" err="1">
                <a:solidFill>
                  <a:schemeClr val="bg1"/>
                </a:solidFill>
              </a:rPr>
              <a:t>examples</a:t>
            </a:r>
            <a:r>
              <a:rPr lang="es-CL" dirty="0">
                <a:solidFill>
                  <a:schemeClr val="bg1"/>
                </a:solidFill>
              </a:rPr>
              <a:t>: permite acceder a una serie de programas ejemplos muy útiles al momento de aprender a utilizar un entorno y la programación en </a:t>
            </a:r>
            <a:r>
              <a:rPr lang="es-CL" dirty="0" err="1">
                <a:solidFill>
                  <a:schemeClr val="bg1"/>
                </a:solidFill>
              </a:rPr>
              <a:t>assembler</a:t>
            </a:r>
            <a:endParaRPr lang="es-CL" dirty="0">
              <a:solidFill>
                <a:schemeClr val="bg1"/>
              </a:solidFill>
            </a:endParaRPr>
          </a:p>
        </p:txBody>
      </p:sp>
      <p:sp>
        <p:nvSpPr>
          <p:cNvPr id="6" name="Bocadillo: rectángulo 5">
            <a:extLst>
              <a:ext uri="{FF2B5EF4-FFF2-40B4-BE49-F238E27FC236}">
                <a16:creationId xmlns:a16="http://schemas.microsoft.com/office/drawing/2014/main" id="{2FD8642D-29CD-4BF4-AA71-87522563D0C8}"/>
              </a:ext>
            </a:extLst>
          </p:cNvPr>
          <p:cNvSpPr/>
          <p:nvPr/>
        </p:nvSpPr>
        <p:spPr>
          <a:xfrm>
            <a:off x="7336803" y="5065697"/>
            <a:ext cx="3540642" cy="1534604"/>
          </a:xfrm>
          <a:prstGeom prst="wedgeRectCallout">
            <a:avLst>
              <a:gd name="adj1" fmla="val -63994"/>
              <a:gd name="adj2" fmla="val -208380"/>
            </a:avLst>
          </a:prstGeom>
          <a:solidFill>
            <a:schemeClr val="bg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b="1" dirty="0">
                <a:solidFill>
                  <a:schemeClr val="bg1"/>
                </a:solidFill>
              </a:rPr>
              <a:t>Quick </a:t>
            </a:r>
            <a:r>
              <a:rPr lang="es-CL" b="1" dirty="0" err="1">
                <a:solidFill>
                  <a:schemeClr val="bg1"/>
                </a:solidFill>
              </a:rPr>
              <a:t>start</a:t>
            </a:r>
            <a:r>
              <a:rPr lang="es-CL" b="1" dirty="0">
                <a:solidFill>
                  <a:schemeClr val="bg1"/>
                </a:solidFill>
              </a:rPr>
              <a:t> tutor</a:t>
            </a:r>
            <a:r>
              <a:rPr lang="es-CL" dirty="0">
                <a:solidFill>
                  <a:schemeClr val="bg1"/>
                </a:solidFill>
              </a:rPr>
              <a:t>: llama al browser y permite explorar gran variedad de documentos de ayuda.</a:t>
            </a:r>
          </a:p>
        </p:txBody>
      </p:sp>
      <p:sp>
        <p:nvSpPr>
          <p:cNvPr id="7" name="Bocadillo: rectángulo 6">
            <a:extLst>
              <a:ext uri="{FF2B5EF4-FFF2-40B4-BE49-F238E27FC236}">
                <a16:creationId xmlns:a16="http://schemas.microsoft.com/office/drawing/2014/main" id="{6A4EEDE9-808D-403C-8274-C793CA4F6637}"/>
              </a:ext>
            </a:extLst>
          </p:cNvPr>
          <p:cNvSpPr/>
          <p:nvPr/>
        </p:nvSpPr>
        <p:spPr>
          <a:xfrm>
            <a:off x="9107122" y="2615753"/>
            <a:ext cx="2595781" cy="1626494"/>
          </a:xfrm>
          <a:prstGeom prst="wedgeRectCallout">
            <a:avLst>
              <a:gd name="adj1" fmla="val -102604"/>
              <a:gd name="adj2" fmla="val -49983"/>
            </a:avLst>
          </a:prstGeom>
          <a:solidFill>
            <a:schemeClr val="bg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CL" b="1" dirty="0" err="1">
                <a:solidFill>
                  <a:schemeClr val="bg1"/>
                </a:solidFill>
              </a:rPr>
              <a:t>Recent</a:t>
            </a:r>
            <a:r>
              <a:rPr lang="es-CL" b="1" dirty="0">
                <a:solidFill>
                  <a:schemeClr val="bg1"/>
                </a:solidFill>
              </a:rPr>
              <a:t> files</a:t>
            </a:r>
            <a:r>
              <a:rPr lang="es-CL" dirty="0">
                <a:solidFill>
                  <a:schemeClr val="bg1"/>
                </a:solidFill>
              </a:rPr>
              <a:t>: muestra los últimos archivos con los cuales se estuvo trabajando</a:t>
            </a:r>
          </a:p>
        </p:txBody>
      </p:sp>
    </p:spTree>
    <p:extLst>
      <p:ext uri="{BB962C8B-B14F-4D97-AF65-F5344CB8AC3E}">
        <p14:creationId xmlns:p14="http://schemas.microsoft.com/office/powerpoint/2010/main" val="637635292"/>
      </p:ext>
    </p:extLst>
  </p:cSld>
  <p:clrMapOvr>
    <a:masterClrMapping/>
  </p:clrMapOvr>
  <mc:AlternateContent xmlns:mc="http://schemas.openxmlformats.org/markup-compatibility/2006" xmlns:p14="http://schemas.microsoft.com/office/powerpoint/2010/main">
    <mc:Choice Requires="p14">
      <p:transition spd="slow" p14:dur="17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n 8">
            <a:extLst>
              <a:ext uri="{FF2B5EF4-FFF2-40B4-BE49-F238E27FC236}">
                <a16:creationId xmlns:a16="http://schemas.microsoft.com/office/drawing/2014/main" id="{1F0FE29F-F1A4-4C60-ABCE-DF5408448D2A}"/>
              </a:ext>
            </a:extLst>
          </p:cNvPr>
          <p:cNvPicPr>
            <a:picLocks noChangeAspect="1"/>
          </p:cNvPicPr>
          <p:nvPr/>
        </p:nvPicPr>
        <p:blipFill>
          <a:blip r:embed="rId2"/>
          <a:stretch>
            <a:fillRect/>
          </a:stretch>
        </p:blipFill>
        <p:spPr>
          <a:xfrm>
            <a:off x="2473961" y="438663"/>
            <a:ext cx="7244077" cy="5980670"/>
          </a:xfrm>
          <a:prstGeom prst="rect">
            <a:avLst/>
          </a:prstGeom>
          <a:ln w="381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3823425961"/>
      </p:ext>
    </p:extLst>
  </p:cSld>
  <p:clrMapOvr>
    <a:masterClrMapping/>
  </p:clrMapOvr>
</p:sld>
</file>

<file path=ppt/theme/theme1.xml><?xml version="1.0" encoding="utf-8"?>
<a:theme xmlns:a="http://schemas.openxmlformats.org/drawingml/2006/main" name="Gota">
  <a:themeElements>
    <a:clrScheme name="Gota">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fontScheme name="Gota">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ota">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DEB094D4-7FD8-4F86-93D5-B0F1341EF586}"/>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Gota</Template>
  <TotalTime>2240</TotalTime>
  <Words>1286</Words>
  <Application>Microsoft Office PowerPoint</Application>
  <PresentationFormat>Widescreen</PresentationFormat>
  <Paragraphs>146</Paragraphs>
  <Slides>34</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Arial</vt:lpstr>
      <vt:lpstr>Calibri</vt:lpstr>
      <vt:lpstr>Open Sans</vt:lpstr>
      <vt:lpstr>Tw Cen MT</vt:lpstr>
      <vt:lpstr>Verdana</vt:lpstr>
      <vt:lpstr>Gota</vt:lpstr>
      <vt:lpstr>EMU8086  Assembler</vt:lpstr>
      <vt:lpstr>Intel 8086</vt:lpstr>
      <vt:lpstr>Intel 8086</vt:lpstr>
      <vt:lpstr>Almacenamiento de Datos</vt:lpstr>
      <vt:lpstr>PowerPoint Presentation</vt:lpstr>
      <vt:lpstr>Modelo de programación del 8086</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El Emulador</vt:lpstr>
      <vt:lpstr>Instrucciones</vt:lpstr>
      <vt:lpstr>Interrupciones</vt:lpstr>
      <vt:lpstr>Instrucciones básicas</vt:lpstr>
      <vt:lpstr>Instrucciones básicas</vt:lpstr>
      <vt:lpstr>Instrucciones básicas</vt:lpstr>
      <vt:lpstr>Instrucciones básicas</vt:lpstr>
      <vt:lpstr>Registros de propósito general</vt:lpstr>
      <vt:lpstr>Registros de propósito general</vt:lpstr>
      <vt:lpstr>PowerPoint Presentation</vt:lpstr>
      <vt:lpstr>Modos de direccionamiento</vt:lpstr>
      <vt:lpstr>Direccionamiento de registro</vt:lpstr>
      <vt:lpstr>Direccionamiento Inmediato</vt:lpstr>
      <vt:lpstr>Direccionamiento directo</vt:lpstr>
      <vt:lpstr>Direccionamiento indirecto mediante registro</vt:lpstr>
      <vt:lpstr>Direccionamiento indirecto por registr base</vt:lpstr>
      <vt:lpstr>Direccionamiento indexado</vt:lpstr>
      <vt:lpstr>Direccionamiento indexado base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Claudia Contreras</dc:creator>
  <cp:lastModifiedBy>deriaaa</cp:lastModifiedBy>
  <cp:revision>31</cp:revision>
  <dcterms:created xsi:type="dcterms:W3CDTF">2020-12-13T15:43:19Z</dcterms:created>
  <dcterms:modified xsi:type="dcterms:W3CDTF">2022-12-06T22:21:53Z</dcterms:modified>
</cp:coreProperties>
</file>