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4" r:id="rId2"/>
    <p:sldId id="317" r:id="rId3"/>
    <p:sldId id="257" r:id="rId4"/>
    <p:sldId id="258" r:id="rId5"/>
    <p:sldId id="259" r:id="rId6"/>
    <p:sldId id="260" r:id="rId7"/>
    <p:sldId id="261" r:id="rId8"/>
    <p:sldId id="262" r:id="rId9"/>
    <p:sldId id="268" r:id="rId10"/>
    <p:sldId id="263" r:id="rId11"/>
    <p:sldId id="264" r:id="rId12"/>
    <p:sldId id="313" r:id="rId13"/>
    <p:sldId id="314" r:id="rId14"/>
    <p:sldId id="315" r:id="rId15"/>
    <p:sldId id="318" r:id="rId16"/>
    <p:sldId id="265" r:id="rId17"/>
    <p:sldId id="266" r:id="rId18"/>
    <p:sldId id="267" r:id="rId19"/>
    <p:sldId id="274" r:id="rId20"/>
    <p:sldId id="275" r:id="rId21"/>
    <p:sldId id="307" r:id="rId22"/>
    <p:sldId id="308" r:id="rId23"/>
    <p:sldId id="309" r:id="rId24"/>
    <p:sldId id="310" r:id="rId25"/>
    <p:sldId id="295" r:id="rId26"/>
    <p:sldId id="312" r:id="rId2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64116" autoAdjust="0"/>
  </p:normalViewPr>
  <p:slideViewPr>
    <p:cSldViewPr>
      <p:cViewPr varScale="1">
        <p:scale>
          <a:sx n="70" d="100"/>
          <a:sy n="70" d="100"/>
        </p:scale>
        <p:origin x="132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05ED5-7E85-4DDB-844E-F0ABD5648DEF}" type="datetimeFigureOut">
              <a:rPr lang="es-CL" smtClean="0"/>
              <a:t>07-09-2022</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783B41-837F-47F8-BAB8-CD92D8EE0DC5}" type="slidenum">
              <a:rPr lang="es-CL" smtClean="0"/>
              <a:t>‹Nº›</a:t>
            </a:fld>
            <a:endParaRPr lang="es-CL"/>
          </a:p>
        </p:txBody>
      </p:sp>
    </p:spTree>
    <p:extLst>
      <p:ext uri="{BB962C8B-B14F-4D97-AF65-F5344CB8AC3E}">
        <p14:creationId xmlns:p14="http://schemas.microsoft.com/office/powerpoint/2010/main" val="409895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s.wikipedia.org/wiki/Exabyt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s.wikipedia.org/wiki/64_bits#cite_note-www.informatica-hoy.com.ar-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ring-functions.com/string-hex.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p:cNvSpPr>
            <a:spLocks noGrp="1" noRot="1" noChangeAspect="1" noTextEdit="1"/>
          </p:cNvSpPr>
          <p:nvPr>
            <p:ph type="sldImg"/>
          </p:nvPr>
        </p:nvSpPr>
        <p:spPr>
          <a:ln/>
        </p:spPr>
      </p:sp>
      <p:sp>
        <p:nvSpPr>
          <p:cNvPr id="122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L" dirty="0">
              <a:latin typeface="Arial" panose="020B0604020202020204" pitchFamily="34" charset="0"/>
              <a:ea typeface="ＭＳ Ｐゴシック" panose="020B0600070205080204" pitchFamily="34" charset="-128"/>
            </a:endParaRPr>
          </a:p>
        </p:txBody>
      </p:sp>
      <p:sp>
        <p:nvSpPr>
          <p:cNvPr id="122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C3C39A3-11E4-453F-9F9A-ED0639F126A4}" type="slidenum">
              <a:rPr lang="en-US" altLang="es-CL"/>
              <a:pPr>
                <a:spcBef>
                  <a:spcPct val="0"/>
                </a:spcBef>
              </a:pPr>
              <a:t>1</a:t>
            </a:fld>
            <a:endParaRPr lang="en-US" altLang="es-CL"/>
          </a:p>
        </p:txBody>
      </p:sp>
    </p:spTree>
    <p:extLst>
      <p:ext uri="{BB962C8B-B14F-4D97-AF65-F5344CB8AC3E}">
        <p14:creationId xmlns:p14="http://schemas.microsoft.com/office/powerpoint/2010/main" val="135991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Memoria dato registro    -  memoria dirección registro   </a:t>
            </a:r>
            <a:r>
              <a:rPr lang="es-MX" dirty="0" err="1"/>
              <a:t>stack</a:t>
            </a:r>
            <a:r>
              <a:rPr lang="es-MX" dirty="0"/>
              <a:t> pointer      </a:t>
            </a:r>
            <a:r>
              <a:rPr lang="es-MX" dirty="0" err="1"/>
              <a:t>intruction</a:t>
            </a:r>
            <a:r>
              <a:rPr lang="es-MX" dirty="0"/>
              <a:t> </a:t>
            </a:r>
            <a:r>
              <a:rPr lang="es-MX" dirty="0" err="1"/>
              <a:t>register</a:t>
            </a:r>
            <a:endParaRPr lang="es-CL" dirty="0"/>
          </a:p>
        </p:txBody>
      </p:sp>
      <p:sp>
        <p:nvSpPr>
          <p:cNvPr id="4" name="Marcador de número de diapositiva 3"/>
          <p:cNvSpPr>
            <a:spLocks noGrp="1"/>
          </p:cNvSpPr>
          <p:nvPr>
            <p:ph type="sldNum" sz="quarter" idx="5"/>
          </p:nvPr>
        </p:nvSpPr>
        <p:spPr/>
        <p:txBody>
          <a:bodyPr/>
          <a:lstStyle/>
          <a:p>
            <a:fld id="{D8783B41-837F-47F8-BAB8-CD92D8EE0DC5}" type="slidenum">
              <a:rPr lang="es-CL" smtClean="0"/>
              <a:t>2</a:t>
            </a:fld>
            <a:endParaRPr lang="es-CL"/>
          </a:p>
        </p:txBody>
      </p:sp>
    </p:spTree>
    <p:extLst>
      <p:ext uri="{BB962C8B-B14F-4D97-AF65-F5344CB8AC3E}">
        <p14:creationId xmlns:p14="http://schemas.microsoft.com/office/powerpoint/2010/main" val="122534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Seudo=indica una imitación, parecido engañoso o falsedad</a:t>
            </a:r>
            <a:endParaRPr lang="es-CL" dirty="0"/>
          </a:p>
        </p:txBody>
      </p:sp>
      <p:sp>
        <p:nvSpPr>
          <p:cNvPr id="4" name="Marcador de número de diapositiva 3"/>
          <p:cNvSpPr>
            <a:spLocks noGrp="1"/>
          </p:cNvSpPr>
          <p:nvPr>
            <p:ph type="sldNum" sz="quarter" idx="5"/>
          </p:nvPr>
        </p:nvSpPr>
        <p:spPr/>
        <p:txBody>
          <a:bodyPr/>
          <a:lstStyle/>
          <a:p>
            <a:fld id="{D8783B41-837F-47F8-BAB8-CD92D8EE0DC5}" type="slidenum">
              <a:rPr lang="es-CL" smtClean="0"/>
              <a:t>4</a:t>
            </a:fld>
            <a:endParaRPr lang="es-CL"/>
          </a:p>
        </p:txBody>
      </p:sp>
    </p:spTree>
    <p:extLst>
      <p:ext uri="{BB962C8B-B14F-4D97-AF65-F5344CB8AC3E}">
        <p14:creationId xmlns:p14="http://schemas.microsoft.com/office/powerpoint/2010/main" val="183160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periódico</a:t>
            </a:r>
            <a:endParaRPr lang="es-CL" dirty="0"/>
          </a:p>
        </p:txBody>
      </p:sp>
      <p:sp>
        <p:nvSpPr>
          <p:cNvPr id="4" name="Marcador de número de diapositiva 3"/>
          <p:cNvSpPr>
            <a:spLocks noGrp="1"/>
          </p:cNvSpPr>
          <p:nvPr>
            <p:ph type="sldNum" sz="quarter" idx="5"/>
          </p:nvPr>
        </p:nvSpPr>
        <p:spPr/>
        <p:txBody>
          <a:bodyPr/>
          <a:lstStyle/>
          <a:p>
            <a:fld id="{D8783B41-837F-47F8-BAB8-CD92D8EE0DC5}" type="slidenum">
              <a:rPr lang="es-CL" smtClean="0"/>
              <a:t>6</a:t>
            </a:fld>
            <a:endParaRPr lang="es-CL"/>
          </a:p>
        </p:txBody>
      </p:sp>
    </p:spTree>
    <p:extLst>
      <p:ext uri="{BB962C8B-B14F-4D97-AF65-F5344CB8AC3E}">
        <p14:creationId xmlns:p14="http://schemas.microsoft.com/office/powerpoint/2010/main" val="207596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D8783B41-837F-47F8-BAB8-CD92D8EE0DC5}" type="slidenum">
              <a:rPr lang="es-CL" smtClean="0"/>
              <a:t>12</a:t>
            </a:fld>
            <a:endParaRPr lang="es-CL"/>
          </a:p>
        </p:txBody>
      </p:sp>
    </p:spTree>
    <p:extLst>
      <p:ext uri="{BB962C8B-B14F-4D97-AF65-F5344CB8AC3E}">
        <p14:creationId xmlns:p14="http://schemas.microsoft.com/office/powerpoint/2010/main" val="341860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https://es.wikipedia.org/wiki/Palabra_(inform%C3%A1tica)</a:t>
            </a:r>
          </a:p>
          <a:p>
            <a:r>
              <a:rPr lang="es-MX" sz="1200" b="0" i="0" kern="1200" dirty="0">
                <a:solidFill>
                  <a:schemeClr val="tx1"/>
                </a:solidFill>
                <a:effectLst/>
                <a:latin typeface="+mn-lt"/>
                <a:ea typeface="+mn-ea"/>
                <a:cs typeface="+mn-cs"/>
              </a:rPr>
              <a:t>Los procesadores de 64 bits pueden direccionar teóricamente hasta 16 </a:t>
            </a:r>
            <a:r>
              <a:rPr lang="es-MX" sz="1200" b="0" i="0" u="none" strike="noStrike" kern="1200" dirty="0">
                <a:solidFill>
                  <a:schemeClr val="tx1"/>
                </a:solidFill>
                <a:effectLst/>
                <a:latin typeface="+mn-lt"/>
                <a:ea typeface="+mn-ea"/>
                <a:cs typeface="+mn-cs"/>
                <a:hlinkClick r:id="rId3" tooltip="Exabyte"/>
              </a:rPr>
              <a:t>exabytes</a:t>
            </a:r>
            <a:r>
              <a:rPr lang="es-MX" sz="1200" b="0" i="0" kern="1200" dirty="0">
                <a:solidFill>
                  <a:schemeClr val="tx1"/>
                </a:solidFill>
                <a:effectLst/>
                <a:latin typeface="+mn-lt"/>
                <a:ea typeface="+mn-ea"/>
                <a:cs typeface="+mn-cs"/>
              </a:rPr>
              <a:t> de memoria, mientras que los procesadores de 32 bits sólo pueden direccionar 4 Gb de memoria RAM.</a:t>
            </a:r>
            <a:r>
              <a:rPr lang="es-MX" sz="1200" b="0" i="0" u="none" strike="noStrike" kern="1200" baseline="30000" dirty="0">
                <a:solidFill>
                  <a:schemeClr val="tx1"/>
                </a:solidFill>
                <a:effectLst/>
                <a:latin typeface="+mn-lt"/>
                <a:ea typeface="+mn-ea"/>
                <a:cs typeface="+mn-cs"/>
                <a:hlinkClick r:id="rId4"/>
              </a:rPr>
              <a:t>1</a:t>
            </a:r>
            <a:r>
              <a:rPr lang="es-MX" sz="1200" b="0" i="0" kern="1200" dirty="0">
                <a:solidFill>
                  <a:schemeClr val="tx1"/>
                </a:solidFill>
                <a:effectLst/>
                <a:latin typeface="+mn-lt"/>
                <a:ea typeface="+mn-ea"/>
                <a:cs typeface="+mn-cs"/>
              </a:rPr>
              <a:t>​</a:t>
            </a:r>
            <a:endParaRPr lang="es-CL" dirty="0"/>
          </a:p>
        </p:txBody>
      </p:sp>
      <p:sp>
        <p:nvSpPr>
          <p:cNvPr id="4" name="Marcador de número de diapositiva 3"/>
          <p:cNvSpPr>
            <a:spLocks noGrp="1"/>
          </p:cNvSpPr>
          <p:nvPr>
            <p:ph type="sldNum" sz="quarter" idx="10"/>
          </p:nvPr>
        </p:nvSpPr>
        <p:spPr/>
        <p:txBody>
          <a:bodyPr/>
          <a:lstStyle/>
          <a:p>
            <a:fld id="{D8783B41-837F-47F8-BAB8-CD92D8EE0DC5}" type="slidenum">
              <a:rPr lang="es-CL" smtClean="0"/>
              <a:t>20</a:t>
            </a:fld>
            <a:endParaRPr lang="es-CL"/>
          </a:p>
        </p:txBody>
      </p:sp>
    </p:spTree>
    <p:extLst>
      <p:ext uri="{BB962C8B-B14F-4D97-AF65-F5344CB8AC3E}">
        <p14:creationId xmlns:p14="http://schemas.microsoft.com/office/powerpoint/2010/main" val="187992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R="0" lvl="0" eaLnBrk="1" fontAlgn="base" hangingPunct="1">
              <a:lnSpc>
                <a:spcPct val="80000"/>
              </a:lnSpc>
              <a:spcBef>
                <a:spcPct val="20000"/>
              </a:spcBef>
              <a:spcAft>
                <a:spcPct val="0"/>
              </a:spcAft>
              <a:buClrTx/>
              <a:buSzTx/>
              <a:tabLst/>
            </a:pPr>
            <a:r>
              <a:rPr lang="es-CL" sz="1200" dirty="0">
                <a:latin typeface="+mn-lt"/>
              </a:rPr>
              <a:t>Al igual que existen lenguajes donde la lectura y escritura puede ser izquierda-derecha o derecha-izquierda también en la arquitectura sucede algo parecido. </a:t>
            </a:r>
          </a:p>
          <a:p>
            <a:pPr marR="0" lvl="0" eaLnBrk="1" fontAlgn="base" hangingPunct="1">
              <a:lnSpc>
                <a:spcPct val="80000"/>
              </a:lnSpc>
              <a:spcBef>
                <a:spcPct val="20000"/>
              </a:spcBef>
              <a:spcAft>
                <a:spcPct val="0"/>
              </a:spcAft>
              <a:buClrTx/>
              <a:buSzTx/>
              <a:tabLst/>
            </a:pPr>
            <a:r>
              <a:rPr lang="es-CL" sz="1200" dirty="0">
                <a:latin typeface="+mn-lt"/>
              </a:rPr>
              <a:t>En este artículo hablaremos de las distintas maneras en las que las máquinas pueden almacenar los datos en ficheros, que cobran especial relevancia cuando se trata de trabajar con datos de más de un byte (</a:t>
            </a:r>
            <a:r>
              <a:rPr lang="es-CL" sz="1200" dirty="0" err="1">
                <a:latin typeface="+mn-lt"/>
              </a:rPr>
              <a:t>Endianness</a:t>
            </a:r>
            <a:r>
              <a:rPr lang="es-CL" sz="1200" dirty="0">
                <a:latin typeface="+mn-lt"/>
              </a:rPr>
              <a:t>), como por ejemplo números enteros, números reales, ...</a:t>
            </a:r>
          </a:p>
          <a:p>
            <a:pPr marR="0" lvl="0" eaLnBrk="1" fontAlgn="base" hangingPunct="1">
              <a:lnSpc>
                <a:spcPct val="80000"/>
              </a:lnSpc>
              <a:spcBef>
                <a:spcPct val="20000"/>
              </a:spcBef>
              <a:spcAft>
                <a:spcPct val="0"/>
              </a:spcAft>
              <a:buClrTx/>
              <a:buSzTx/>
              <a:tabLst/>
            </a:pPr>
            <a:r>
              <a:rPr lang="es-CL" sz="1200" dirty="0">
                <a:latin typeface="+mn-lt"/>
              </a:rPr>
              <a:t>A la hora de expresar estos datos tenemos que definir el concepto de byte más representativo (MSB) y byte menos representativo (LSB), que se denomina así al byte que modificado altera el dato en mayor medida y al que lo hace en menor medida. Por ejemplo, expresando el número 13 como binario de 8 bits sería 0000 1101, el MSB sería 0000 y el LSB sería 1011 puesto que, por ejemplo, 0001 1011 = 27 dista (separa o diferencia) más que 0000 1111 = 15.</a:t>
            </a:r>
          </a:p>
          <a:p>
            <a:pPr marR="0" lvl="0" eaLnBrk="1" fontAlgn="base" hangingPunct="1">
              <a:lnSpc>
                <a:spcPct val="80000"/>
              </a:lnSpc>
              <a:spcBef>
                <a:spcPct val="20000"/>
              </a:spcBef>
              <a:spcAft>
                <a:spcPct val="0"/>
              </a:spcAft>
              <a:buClrTx/>
              <a:buSzTx/>
              <a:tabLst/>
            </a:pPr>
            <a:r>
              <a:rPr lang="es-CL" sz="1200" dirty="0">
                <a:latin typeface="+mn-lt"/>
              </a:rPr>
              <a:t>Pues bien, el formato </a:t>
            </a:r>
            <a:r>
              <a:rPr lang="es-CL" sz="1200" b="1" dirty="0">
                <a:latin typeface="+mn-lt"/>
              </a:rPr>
              <a:t>Big </a:t>
            </a:r>
            <a:r>
              <a:rPr lang="es-CL" sz="1200" b="1" dirty="0" err="1">
                <a:latin typeface="+mn-lt"/>
              </a:rPr>
              <a:t>Endian</a:t>
            </a:r>
            <a:r>
              <a:rPr lang="es-CL" sz="1200" b="1" dirty="0">
                <a:latin typeface="+mn-lt"/>
              </a:rPr>
              <a:t> es aquel que ordena los bytes del más significativo al menos significativo y el Little </a:t>
            </a:r>
            <a:r>
              <a:rPr lang="es-CL" sz="1200" b="1" dirty="0" err="1">
                <a:latin typeface="+mn-lt"/>
              </a:rPr>
              <a:t>Endianes</a:t>
            </a:r>
            <a:r>
              <a:rPr lang="es-CL" sz="1200" b="1" dirty="0">
                <a:latin typeface="+mn-lt"/>
              </a:rPr>
              <a:t> el que lo hace del menos significativo al más significativo. </a:t>
            </a:r>
            <a:r>
              <a:rPr lang="es-CL" sz="1200" dirty="0">
                <a:latin typeface="+mn-lt"/>
              </a:rPr>
              <a:t>Veamos cómo:</a:t>
            </a:r>
          </a:p>
          <a:p>
            <a:endParaRPr lang="es-CL" dirty="0"/>
          </a:p>
        </p:txBody>
      </p:sp>
      <p:sp>
        <p:nvSpPr>
          <p:cNvPr id="4" name="Marcador de número de diapositiva 3"/>
          <p:cNvSpPr>
            <a:spLocks noGrp="1"/>
          </p:cNvSpPr>
          <p:nvPr>
            <p:ph type="sldNum" sz="quarter" idx="10"/>
          </p:nvPr>
        </p:nvSpPr>
        <p:spPr/>
        <p:txBody>
          <a:bodyPr/>
          <a:lstStyle/>
          <a:p>
            <a:fld id="{D8783B41-837F-47F8-BAB8-CD92D8EE0DC5}" type="slidenum">
              <a:rPr lang="es-CL" smtClean="0"/>
              <a:t>21</a:t>
            </a:fld>
            <a:endParaRPr lang="es-CL"/>
          </a:p>
        </p:txBody>
      </p:sp>
    </p:spTree>
    <p:extLst>
      <p:ext uri="{BB962C8B-B14F-4D97-AF65-F5344CB8AC3E}">
        <p14:creationId xmlns:p14="http://schemas.microsoft.com/office/powerpoint/2010/main" val="64532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hlinkClick r:id="rId3"/>
              </a:rPr>
              <a:t>http://string-functions.com/string-hex.aspx</a:t>
            </a:r>
            <a:endParaRPr lang="es-CL" dirty="0"/>
          </a:p>
        </p:txBody>
      </p:sp>
      <p:sp>
        <p:nvSpPr>
          <p:cNvPr id="4" name="Marcador de número de diapositiva 3"/>
          <p:cNvSpPr>
            <a:spLocks noGrp="1"/>
          </p:cNvSpPr>
          <p:nvPr>
            <p:ph type="sldNum" sz="quarter" idx="5"/>
          </p:nvPr>
        </p:nvSpPr>
        <p:spPr/>
        <p:txBody>
          <a:bodyPr/>
          <a:lstStyle/>
          <a:p>
            <a:fld id="{D8783B41-837F-47F8-BAB8-CD92D8EE0DC5}" type="slidenum">
              <a:rPr lang="es-CL" smtClean="0"/>
              <a:t>23</a:t>
            </a:fld>
            <a:endParaRPr lang="es-CL"/>
          </a:p>
        </p:txBody>
      </p:sp>
    </p:spTree>
    <p:extLst>
      <p:ext uri="{BB962C8B-B14F-4D97-AF65-F5344CB8AC3E}">
        <p14:creationId xmlns:p14="http://schemas.microsoft.com/office/powerpoint/2010/main" val="1438888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D8783B41-837F-47F8-BAB8-CD92D8EE0DC5}" type="slidenum">
              <a:rPr lang="es-CL" smtClean="0"/>
              <a:t>24</a:t>
            </a:fld>
            <a:endParaRPr lang="es-CL"/>
          </a:p>
        </p:txBody>
      </p:sp>
    </p:spTree>
    <p:extLst>
      <p:ext uri="{BB962C8B-B14F-4D97-AF65-F5344CB8AC3E}">
        <p14:creationId xmlns:p14="http://schemas.microsoft.com/office/powerpoint/2010/main" val="33650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52568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60375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218210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257370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339673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140288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411998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281675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378975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688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4D303FF-6EB8-4EE2-B3DF-C09740D3E4CC}" type="datetimeFigureOut">
              <a:rPr lang="es-CL" smtClean="0"/>
              <a:t>07-09-2022</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67C4816A-97A0-4807-9D49-40EE83F6C7B9}" type="slidenum">
              <a:rPr lang="es-CL" smtClean="0"/>
              <a:t>‹Nº›</a:t>
            </a:fld>
            <a:endParaRPr lang="es-CL"/>
          </a:p>
        </p:txBody>
      </p:sp>
    </p:spTree>
    <p:extLst>
      <p:ext uri="{BB962C8B-B14F-4D97-AF65-F5344CB8AC3E}">
        <p14:creationId xmlns:p14="http://schemas.microsoft.com/office/powerpoint/2010/main" val="426174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303FF-6EB8-4EE2-B3DF-C09740D3E4CC}" type="datetimeFigureOut">
              <a:rPr lang="es-CL" smtClean="0"/>
              <a:t>07-09-2022</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4816A-97A0-4807-9D49-40EE83F6C7B9}" type="slidenum">
              <a:rPr lang="es-CL" smtClean="0"/>
              <a:t>‹Nº›</a:t>
            </a:fld>
            <a:endParaRPr lang="es-CL"/>
          </a:p>
        </p:txBody>
      </p:sp>
    </p:spTree>
    <p:extLst>
      <p:ext uri="{BB962C8B-B14F-4D97-AF65-F5344CB8AC3E}">
        <p14:creationId xmlns:p14="http://schemas.microsoft.com/office/powerpoint/2010/main" val="222362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2" name="Rectangle 1127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4" name="Rectangle 1127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Rectangle 1127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8" name="Rectangle 1127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0" name="Oval 1127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74FB2129-304B-2234-C216-375B0235621B}"/>
              </a:ext>
            </a:extLst>
          </p:cNvPr>
          <p:cNvSpPr>
            <a:spLocks noGrp="1"/>
          </p:cNvSpPr>
          <p:nvPr>
            <p:ph type="title"/>
          </p:nvPr>
        </p:nvSpPr>
        <p:spPr>
          <a:xfrm>
            <a:off x="1040148" y="818984"/>
            <a:ext cx="4947184" cy="3268520"/>
          </a:xfrm>
        </p:spPr>
        <p:txBody>
          <a:bodyPr vert="horz" lIns="91440" tIns="45720" rIns="91440" bIns="45720" rtlCol="0" anchor="b">
            <a:normAutofit/>
          </a:bodyPr>
          <a:lstStyle/>
          <a:p>
            <a:pPr algn="r">
              <a:lnSpc>
                <a:spcPct val="90000"/>
              </a:lnSpc>
              <a:buClr>
                <a:schemeClr val="tx2"/>
              </a:buClr>
              <a:buSzPct val="70000"/>
            </a:pPr>
            <a:br>
              <a:rPr lang="en-US" altLang="es-CL" sz="4200" kern="1200">
                <a:solidFill>
                  <a:srgbClr val="FFFFFF"/>
                </a:solidFill>
                <a:latin typeface="+mj-lt"/>
                <a:ea typeface="+mj-ea"/>
                <a:cs typeface="+mj-cs"/>
              </a:rPr>
            </a:br>
            <a:r>
              <a:rPr lang="en-US" altLang="es-CL" sz="4200" kern="1200">
                <a:solidFill>
                  <a:srgbClr val="FFFFFF"/>
                </a:solidFill>
                <a:latin typeface="+mj-lt"/>
                <a:ea typeface="+mj-ea"/>
                <a:cs typeface="+mj-cs"/>
              </a:rPr>
              <a:t>Arquitectura del Procesador</a:t>
            </a:r>
            <a:br>
              <a:rPr lang="en-US" altLang="es-CL" sz="4200" kern="1200">
                <a:solidFill>
                  <a:srgbClr val="FFFFFF"/>
                </a:solidFill>
                <a:latin typeface="+mj-lt"/>
                <a:ea typeface="+mj-ea"/>
                <a:cs typeface="+mj-cs"/>
              </a:rPr>
            </a:br>
            <a:endParaRPr lang="en-US" sz="4200" kern="1200">
              <a:solidFill>
                <a:srgbClr val="FFFFFF"/>
              </a:solidFill>
              <a:latin typeface="+mj-lt"/>
              <a:ea typeface="+mj-ea"/>
              <a:cs typeface="+mj-cs"/>
            </a:endParaRPr>
          </a:p>
        </p:txBody>
      </p:sp>
      <p:sp>
        <p:nvSpPr>
          <p:cNvPr id="11282" name="Rectangle 1128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4" name="Rectangle 1128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7"/>
          <p:cNvSpPr txBox="1">
            <a:spLocks noChangeArrowheads="1"/>
          </p:cNvSpPr>
          <p:nvPr/>
        </p:nvSpPr>
        <p:spPr bwMode="auto">
          <a:xfrm>
            <a:off x="-19633" y="2960687"/>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2"/>
              </a:buClr>
              <a:buSzPct val="70000"/>
              <a:buFont typeface="Wingdings" panose="05000000000000000000" pitchFamily="2" charset="2"/>
              <a:buNone/>
            </a:pPr>
            <a:endParaRPr lang="es-CL" altLang="es-CL" sz="2000" dirty="0">
              <a:latin typeface="Arial" panose="020B0604020202020204" pitchFamily="34" charset="0"/>
            </a:endParaRPr>
          </a:p>
          <a:p>
            <a:pPr algn="ctr" eaLnBrk="1" hangingPunct="1">
              <a:buClr>
                <a:schemeClr val="tx2"/>
              </a:buClr>
              <a:buSzPct val="70000"/>
              <a:buFont typeface="Wingdings" panose="05000000000000000000" pitchFamily="2" charset="2"/>
              <a:buNone/>
            </a:pPr>
            <a:endParaRPr lang="es-CL" altLang="es-CL" sz="2000" dirty="0">
              <a:latin typeface="Arial" panose="020B0604020202020204" pitchFamily="34" charset="0"/>
            </a:endParaRPr>
          </a:p>
          <a:p>
            <a:pPr algn="ctr" eaLnBrk="1" hangingPunct="1">
              <a:buClr>
                <a:schemeClr val="tx2"/>
              </a:buClr>
              <a:buSzPct val="70000"/>
              <a:buFont typeface="Wingdings" panose="05000000000000000000" pitchFamily="2" charset="2"/>
              <a:buNone/>
            </a:pPr>
            <a:endParaRPr lang="es-CL" altLang="es-CL" sz="2000" dirty="0">
              <a:latin typeface="Arial" panose="020B0604020202020204" pitchFamily="34" charset="0"/>
            </a:endParaRPr>
          </a:p>
          <a:p>
            <a:pPr algn="ctr" eaLnBrk="1" hangingPunct="1">
              <a:buClr>
                <a:schemeClr val="tx2"/>
              </a:buClr>
              <a:buSzPct val="70000"/>
              <a:buFont typeface="Wingdings" panose="05000000000000000000" pitchFamily="2" charset="2"/>
              <a:buNone/>
            </a:pPr>
            <a:endParaRPr lang="es-CL" altLang="es-CL" sz="2000" dirty="0">
              <a:latin typeface="Arial" panose="020B0604020202020204" pitchFamily="34" charset="0"/>
            </a:endParaRPr>
          </a:p>
          <a:p>
            <a:pPr algn="ctr" eaLnBrk="1" hangingPunct="1">
              <a:buClr>
                <a:schemeClr val="tx2"/>
              </a:buClr>
              <a:buSzPct val="70000"/>
              <a:buFont typeface="Wingdings" panose="05000000000000000000" pitchFamily="2" charset="2"/>
              <a:buNone/>
            </a:pPr>
            <a:endParaRPr lang="es-CL" altLang="es-CL" sz="2000" dirty="0">
              <a:latin typeface="Arial" panose="020B0604020202020204" pitchFamily="34" charset="0"/>
            </a:endParaRPr>
          </a:p>
        </p:txBody>
      </p:sp>
    </p:spTree>
    <p:extLst>
      <p:ext uri="{BB962C8B-B14F-4D97-AF65-F5344CB8AC3E}">
        <p14:creationId xmlns:p14="http://schemas.microsoft.com/office/powerpoint/2010/main" val="224064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Título"/>
          <p:cNvSpPr>
            <a:spLocks noGrp="1"/>
          </p:cNvSpPr>
          <p:nvPr>
            <p:ph type="title"/>
          </p:nvPr>
        </p:nvSpPr>
        <p:spPr>
          <a:xfrm>
            <a:off x="350041" y="586855"/>
            <a:ext cx="2401025" cy="3387497"/>
          </a:xfrm>
        </p:spPr>
        <p:txBody>
          <a:bodyPr anchor="b">
            <a:normAutofit/>
          </a:bodyPr>
          <a:lstStyle/>
          <a:p>
            <a:pPr algn="r"/>
            <a:r>
              <a:rPr lang="es-CR" sz="3500">
                <a:solidFill>
                  <a:srgbClr val="FFFFFF"/>
                </a:solidFill>
              </a:rPr>
              <a:t>Ciclo de Instrucción</a:t>
            </a:r>
            <a:endParaRPr lang="es-CL" sz="3500">
              <a:solidFill>
                <a:srgbClr val="FFFFFF"/>
              </a:solidFill>
            </a:endParaRPr>
          </a:p>
        </p:txBody>
      </p:sp>
      <p:sp>
        <p:nvSpPr>
          <p:cNvPr id="7" name="6 Marcador de contenido"/>
          <p:cNvSpPr>
            <a:spLocks noGrp="1"/>
          </p:cNvSpPr>
          <p:nvPr>
            <p:ph idx="1"/>
          </p:nvPr>
        </p:nvSpPr>
        <p:spPr>
          <a:xfrm>
            <a:off x="3607694" y="649480"/>
            <a:ext cx="4916510" cy="5546047"/>
          </a:xfrm>
        </p:spPr>
        <p:txBody>
          <a:bodyPr anchor="ctr">
            <a:normAutofit/>
          </a:bodyPr>
          <a:lstStyle/>
          <a:p>
            <a:r>
              <a:rPr lang="es-CR" sz="1700"/>
              <a:t>El computador está permanentemente ejecutando el ciclo de instrucción que consta de dos partes</a:t>
            </a:r>
          </a:p>
          <a:p>
            <a:r>
              <a:rPr lang="es-CR" sz="1700"/>
              <a:t>1 Búsqueda de la instrucción en memoria principal,</a:t>
            </a:r>
          </a:p>
          <a:p>
            <a:r>
              <a:rPr lang="es-CR" sz="1700"/>
              <a:t>2 Ejecución de la instrucción</a:t>
            </a:r>
            <a:endParaRPr lang="es-CL" sz="1700"/>
          </a:p>
        </p:txBody>
      </p:sp>
      <p:sp>
        <p:nvSpPr>
          <p:cNvPr id="5" name="4 Marcador de número de diapositiva"/>
          <p:cNvSpPr>
            <a:spLocks noGrp="1"/>
          </p:cNvSpPr>
          <p:nvPr>
            <p:ph type="sldNum" sz="quarter" idx="12"/>
          </p:nvPr>
        </p:nvSpPr>
        <p:spPr>
          <a:xfrm>
            <a:off x="8778240" y="6455664"/>
            <a:ext cx="336042" cy="365125"/>
          </a:xfrm>
        </p:spPr>
        <p:txBody>
          <a:bodyPr>
            <a:normAutofit/>
          </a:bodyPr>
          <a:lstStyle/>
          <a:p>
            <a:pPr>
              <a:spcAft>
                <a:spcPts val="600"/>
              </a:spcAft>
              <a:defRPr/>
            </a:pPr>
            <a:fld id="{0BFDD913-AA8F-42E8-95E3-9B1B791F0E26}" type="slidenum">
              <a:rPr lang="en-US" sz="1000">
                <a:solidFill>
                  <a:schemeClr val="tx1">
                    <a:lumMod val="50000"/>
                    <a:lumOff val="50000"/>
                  </a:schemeClr>
                </a:solidFill>
              </a:rPr>
              <a:pPr>
                <a:spcAft>
                  <a:spcPts val="600"/>
                </a:spcAft>
                <a:defRPr/>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35011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CR" sz="3500">
                <a:solidFill>
                  <a:srgbClr val="FFFFFF"/>
                </a:solidFill>
              </a:rPr>
              <a:t>Ciclo Fetch</a:t>
            </a:r>
            <a:endParaRPr lang="es-CL" sz="3500">
              <a:solidFill>
                <a:srgbClr val="FFFFFF"/>
              </a:solidFill>
            </a:endParaRPr>
          </a:p>
        </p:txBody>
      </p:sp>
      <p:sp>
        <p:nvSpPr>
          <p:cNvPr id="5" name="4 Marcador de pie de página"/>
          <p:cNvSpPr>
            <a:spLocks noGrp="1"/>
          </p:cNvSpPr>
          <p:nvPr>
            <p:ph type="ftr" sz="quarter" idx="11"/>
          </p:nvPr>
        </p:nvSpPr>
        <p:spPr>
          <a:xfrm rot="5400000">
            <a:off x="-1371600" y="1984248"/>
            <a:ext cx="3086100" cy="365125"/>
          </a:xfrm>
        </p:spPr>
        <p:txBody>
          <a:bodyPr>
            <a:normAutofit/>
          </a:bodyPr>
          <a:lstStyle/>
          <a:p>
            <a:pPr algn="l">
              <a:spcAft>
                <a:spcPts val="600"/>
              </a:spcAft>
              <a:defRPr/>
            </a:pPr>
            <a:r>
              <a:rPr lang="es-CL" sz="1000">
                <a:solidFill>
                  <a:srgbClr val="FFFFFF"/>
                </a:solidFill>
              </a:rPr>
              <a:t>Arquitectura y Orgnización de Computadores</a:t>
            </a:r>
          </a:p>
        </p:txBody>
      </p:sp>
      <p:sp>
        <p:nvSpPr>
          <p:cNvPr id="3" name="2 Marcador de contenido"/>
          <p:cNvSpPr>
            <a:spLocks noGrp="1"/>
          </p:cNvSpPr>
          <p:nvPr>
            <p:ph idx="1"/>
          </p:nvPr>
        </p:nvSpPr>
        <p:spPr>
          <a:xfrm>
            <a:off x="3607694" y="649480"/>
            <a:ext cx="4916510" cy="5546047"/>
          </a:xfrm>
        </p:spPr>
        <p:txBody>
          <a:bodyPr anchor="ctr">
            <a:normAutofit/>
          </a:bodyPr>
          <a:lstStyle/>
          <a:p>
            <a:r>
              <a:rPr lang="es-CR" sz="1700"/>
              <a:t>Este ciclo es común a todas las instrucciones y tiene como propósito identificar la siguiente instrucción a ejecutar. El contador de programa (instruction pointer) “sabe” donde se encuentra esa instrucción.</a:t>
            </a:r>
          </a:p>
          <a:p>
            <a:pPr marL="0" indent="0">
              <a:buNone/>
            </a:pPr>
            <a:r>
              <a:rPr lang="es-CR" sz="1700"/>
              <a:t> </a:t>
            </a:r>
            <a:endParaRPr lang="es-CL" sz="1700"/>
          </a:p>
        </p:txBody>
      </p:sp>
      <p:sp>
        <p:nvSpPr>
          <p:cNvPr id="4" name="3 Marcador de fecha"/>
          <p:cNvSpPr>
            <a:spLocks noGrp="1"/>
          </p:cNvSpPr>
          <p:nvPr>
            <p:ph type="dt" sz="half" idx="10"/>
          </p:nvPr>
        </p:nvSpPr>
        <p:spPr>
          <a:xfrm>
            <a:off x="6727698" y="6455664"/>
            <a:ext cx="2057400" cy="365125"/>
          </a:xfrm>
        </p:spPr>
        <p:txBody>
          <a:bodyPr>
            <a:normAutofit/>
          </a:bodyPr>
          <a:lstStyle/>
          <a:p>
            <a:pPr algn="r">
              <a:spcAft>
                <a:spcPts val="600"/>
              </a:spcAft>
              <a:defRPr/>
            </a:pPr>
            <a:fld id="{326BA4DB-6E20-4FAC-85D0-182376AA0B61}" type="datetime1">
              <a:rPr lang="en-US" sz="1000">
                <a:solidFill>
                  <a:schemeClr val="tx1">
                    <a:lumMod val="50000"/>
                    <a:lumOff val="50000"/>
                  </a:schemeClr>
                </a:solidFill>
              </a:rPr>
              <a:pPr algn="r">
                <a:spcAft>
                  <a:spcPts val="600"/>
                </a:spcAft>
                <a:defRPr/>
              </a:pPr>
              <a:t>9/7/2022</a:t>
            </a:fld>
            <a:endParaRPr lang="en-US" sz="1000">
              <a:solidFill>
                <a:schemeClr val="tx1">
                  <a:lumMod val="50000"/>
                  <a:lumOff val="50000"/>
                </a:schemeClr>
              </a:solidFill>
            </a:endParaRPr>
          </a:p>
        </p:txBody>
      </p:sp>
      <p:sp>
        <p:nvSpPr>
          <p:cNvPr id="6" name="5 Marcador de número de diapositiva"/>
          <p:cNvSpPr>
            <a:spLocks noGrp="1"/>
          </p:cNvSpPr>
          <p:nvPr>
            <p:ph type="sldNum" sz="quarter" idx="12"/>
          </p:nvPr>
        </p:nvSpPr>
        <p:spPr>
          <a:xfrm>
            <a:off x="8778240" y="6455664"/>
            <a:ext cx="336042" cy="365125"/>
          </a:xfrm>
        </p:spPr>
        <p:txBody>
          <a:bodyPr>
            <a:normAutofit/>
          </a:bodyPr>
          <a:lstStyle/>
          <a:p>
            <a:pPr>
              <a:spcAft>
                <a:spcPts val="600"/>
              </a:spcAft>
              <a:defRPr/>
            </a:pPr>
            <a:fld id="{6DEA2E6F-212F-454B-A765-860460FFFEBD}" type="slidenum">
              <a:rPr lang="en-US" sz="1000">
                <a:solidFill>
                  <a:schemeClr val="tx1">
                    <a:lumMod val="50000"/>
                    <a:lumOff val="50000"/>
                  </a:schemeClr>
                </a:solidFill>
              </a:rPr>
              <a:pPr>
                <a:spcAft>
                  <a:spcPts val="600"/>
                </a:spcAft>
                <a:defRPr/>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174676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Lenguaje descriptor de Hardware (AHPL)</a:t>
            </a:r>
          </a:p>
        </p:txBody>
      </p:sp>
      <p:sp>
        <p:nvSpPr>
          <p:cNvPr id="3" name="Marcador de contenido 2"/>
          <p:cNvSpPr>
            <a:spLocks noGrp="1"/>
          </p:cNvSpPr>
          <p:nvPr>
            <p:ph idx="1"/>
          </p:nvPr>
        </p:nvSpPr>
        <p:spPr>
          <a:xfrm>
            <a:off x="3607694" y="649480"/>
            <a:ext cx="4916510" cy="5546047"/>
          </a:xfrm>
        </p:spPr>
        <p:txBody>
          <a:bodyPr anchor="ctr">
            <a:normAutofit/>
          </a:bodyPr>
          <a:lstStyle/>
          <a:p>
            <a:r>
              <a:rPr lang="es-CL" sz="1700"/>
              <a:t>AHPL fue introducido por Hill&amp;Peterson allá por 1973, ante la necesidad de describir operaciones complejas de Hardware.</a:t>
            </a:r>
          </a:p>
          <a:p>
            <a:r>
              <a:rPr lang="es-CL" sz="1700"/>
              <a:t>Las operaciones descritas tienen equivalencia directa en Hardware y corresponden;</a:t>
            </a:r>
          </a:p>
          <a:p>
            <a:r>
              <a:rPr lang="es-CL" sz="1700"/>
              <a:t>Asignaciones y transferencias de datos asociadas a registros.</a:t>
            </a:r>
          </a:p>
          <a:p>
            <a:r>
              <a:rPr lang="es-CL" sz="1700"/>
              <a:t>Operaciones aritméticas básicas.</a:t>
            </a:r>
          </a:p>
          <a:p>
            <a:r>
              <a:rPr lang="es-CL" sz="1700"/>
              <a:t>Secuenciación condicional (if GOTO)</a:t>
            </a:r>
          </a:p>
        </p:txBody>
      </p:sp>
    </p:spTree>
    <p:extLst>
      <p:ext uri="{BB962C8B-B14F-4D97-AF65-F5344CB8AC3E}">
        <p14:creationId xmlns:p14="http://schemas.microsoft.com/office/powerpoint/2010/main" val="238388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AHPL (cont)</a:t>
            </a:r>
          </a:p>
        </p:txBody>
      </p:sp>
      <p:sp>
        <p:nvSpPr>
          <p:cNvPr id="3" name="Marcador de contenido 2"/>
          <p:cNvSpPr>
            <a:spLocks noGrp="1"/>
          </p:cNvSpPr>
          <p:nvPr>
            <p:ph idx="1"/>
          </p:nvPr>
        </p:nvSpPr>
        <p:spPr>
          <a:xfrm>
            <a:off x="3607694" y="649480"/>
            <a:ext cx="4916510" cy="5546047"/>
          </a:xfrm>
        </p:spPr>
        <p:txBody>
          <a:bodyPr anchor="ctr">
            <a:normAutofit/>
          </a:bodyPr>
          <a:lstStyle/>
          <a:p>
            <a:r>
              <a:rPr lang="es-CL" sz="1700"/>
              <a:t>Transferencia; A</a:t>
            </a:r>
            <a:r>
              <a:rPr lang="es-CL" sz="1700">
                <a:sym typeface="Wingdings" panose="05000000000000000000" pitchFamily="2" charset="2"/>
              </a:rPr>
              <a:t>B. El registro A recibe el contenido del registro B. Ambis debe ser de igual largo, aunque si B es de 16 bits y A de 8, la operación AB(0:7) es válida.</a:t>
            </a:r>
          </a:p>
          <a:p>
            <a:r>
              <a:rPr lang="es-CL" sz="1700">
                <a:sym typeface="Wingdings" panose="05000000000000000000" pitchFamily="2" charset="2"/>
              </a:rPr>
              <a:t>Asignación: X3B5C. El regitro X, de por lo menos 16 bits, recibe el valor hexadecimal 3B5C.</a:t>
            </a:r>
          </a:p>
          <a:p>
            <a:r>
              <a:rPr lang="es-CL" sz="1700">
                <a:sym typeface="Wingdings" panose="05000000000000000000" pitchFamily="2" charset="2"/>
              </a:rPr>
              <a:t>RegistroM(DIR) Lectura de memoria</a:t>
            </a:r>
          </a:p>
          <a:p>
            <a:r>
              <a:rPr lang="es-CL" sz="1700">
                <a:sym typeface="Wingdings" panose="05000000000000000000" pitchFamily="2" charset="2"/>
              </a:rPr>
              <a:t>M(DIR)registro Escritura de memoria</a:t>
            </a:r>
            <a:endParaRPr lang="es-CL" sz="1700"/>
          </a:p>
        </p:txBody>
      </p:sp>
    </p:spTree>
    <p:extLst>
      <p:ext uri="{BB962C8B-B14F-4D97-AF65-F5344CB8AC3E}">
        <p14:creationId xmlns:p14="http://schemas.microsoft.com/office/powerpoint/2010/main" val="295824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AHPL operatoria</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3607694" y="649480"/>
                <a:ext cx="4916510" cy="5546047"/>
              </a:xfrm>
            </p:spPr>
            <p:txBody>
              <a:bodyPr anchor="ctr">
                <a:normAutofit/>
              </a:bodyPr>
              <a:lstStyle/>
              <a:p>
                <a:r>
                  <a:rPr lang="es-CL" sz="1700"/>
                  <a:t>A</a:t>
                </a:r>
                <a:r>
                  <a:rPr lang="es-CL" sz="1700">
                    <a:sym typeface="Wingdings" panose="05000000000000000000" pitchFamily="2" charset="2"/>
                  </a:rPr>
                  <a:t>A op B es común aunque no obligatoria la operación tipo acumulador</a:t>
                </a:r>
              </a:p>
              <a:p>
                <a:r>
                  <a:rPr lang="es-CL" sz="1700">
                    <a:sym typeface="Wingdings" panose="05000000000000000000" pitchFamily="2" charset="2"/>
                  </a:rPr>
                  <a:t>AA+B; AA or B</a:t>
                </a:r>
              </a:p>
              <a:p>
                <a:r>
                  <a:rPr lang="es-CL" sz="1700">
                    <a:sym typeface="Wingdings" panose="05000000000000000000" pitchFamily="2" charset="2"/>
                  </a:rPr>
                  <a:t>A-A   operaciones unaria</a:t>
                </a:r>
              </a:p>
              <a:p>
                <a:r>
                  <a:rPr lang="es-CL" sz="1700">
                    <a:sym typeface="Wingdings" panose="05000000000000000000" pitchFamily="2" charset="2"/>
                  </a:rPr>
                  <a:t>A</a:t>
                </a:r>
                <a14:m>
                  <m:oMath xmlns:m="http://schemas.openxmlformats.org/officeDocument/2006/math">
                    <m:acc>
                      <m:accPr>
                        <m:chr m:val="̅"/>
                        <m:ctrlPr>
                          <a:rPr lang="es-CL" sz="1700" i="1">
                            <a:latin typeface="Cambria Math" panose="02040503050406030204" pitchFamily="18" charset="0"/>
                            <a:sym typeface="Wingdings" panose="05000000000000000000" pitchFamily="2" charset="2"/>
                          </a:rPr>
                        </m:ctrlPr>
                      </m:accPr>
                      <m:e>
                        <m:r>
                          <a:rPr lang="es-CL" sz="1700" b="0" i="1">
                            <a:latin typeface="Cambria Math" panose="02040503050406030204" pitchFamily="18" charset="0"/>
                            <a:sym typeface="Wingdings" panose="05000000000000000000" pitchFamily="2" charset="2"/>
                          </a:rPr>
                          <m:t>𝐴</m:t>
                        </m:r>
                      </m:e>
                    </m:acc>
                  </m:oMath>
                </a14:m>
                <a:endParaRPr lang="es-CL" sz="170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3607694" y="649480"/>
                <a:ext cx="4916510" cy="5546047"/>
              </a:xfrm>
              <a:blipFill>
                <a:blip r:embed="rId2"/>
                <a:stretch>
                  <a:fillRect l="-620"/>
                </a:stretch>
              </a:blipFill>
            </p:spPr>
            <p:txBody>
              <a:bodyPr/>
              <a:lstStyle/>
              <a:p>
                <a:r>
                  <a:rPr lang="es-CL">
                    <a:noFill/>
                  </a:rPr>
                  <a:t> </a:t>
                </a:r>
              </a:p>
            </p:txBody>
          </p:sp>
        </mc:Fallback>
      </mc:AlternateContent>
    </p:spTree>
    <p:extLst>
      <p:ext uri="{BB962C8B-B14F-4D97-AF65-F5344CB8AC3E}">
        <p14:creationId xmlns:p14="http://schemas.microsoft.com/office/powerpoint/2010/main" val="297981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482601" y="623392"/>
            <a:ext cx="2522980" cy="1607060"/>
          </a:xfrm>
          <a:noFill/>
          <a:ln w="19050">
            <a:solidFill>
              <a:schemeClr val="tx1"/>
            </a:solidFill>
          </a:ln>
        </p:spPr>
        <p:txBody>
          <a:bodyPr wrap="square" anchor="ctr">
            <a:normAutofit/>
          </a:bodyPr>
          <a:lstStyle/>
          <a:p>
            <a:r>
              <a:rPr lang="es-CL" sz="2400"/>
              <a:t>Transferencia vía bus de datos</a:t>
            </a:r>
          </a:p>
        </p:txBody>
      </p:sp>
      <p:sp>
        <p:nvSpPr>
          <p:cNvPr id="3" name="Marcador de contenido 2"/>
          <p:cNvSpPr>
            <a:spLocks noGrp="1"/>
          </p:cNvSpPr>
          <p:nvPr>
            <p:ph idx="1"/>
          </p:nvPr>
        </p:nvSpPr>
        <p:spPr>
          <a:xfrm>
            <a:off x="4517160" y="1100912"/>
            <a:ext cx="3600400" cy="4495307"/>
          </a:xfrm>
        </p:spPr>
        <p:txBody>
          <a:bodyPr>
            <a:normAutofit/>
          </a:bodyPr>
          <a:lstStyle/>
          <a:p>
            <a:pPr>
              <a:lnSpc>
                <a:spcPct val="90000"/>
              </a:lnSpc>
            </a:pPr>
            <a:r>
              <a:rPr lang="es-CL" sz="1200" dirty="0">
                <a:solidFill>
                  <a:schemeClr val="bg1"/>
                </a:solidFill>
              </a:rPr>
              <a:t>El bus de datos es un multiplexor</a:t>
            </a: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endParaRPr lang="es-CL" sz="1200" dirty="0">
              <a:solidFill>
                <a:schemeClr val="bg1"/>
              </a:solidFill>
            </a:endParaRPr>
          </a:p>
          <a:p>
            <a:pPr>
              <a:lnSpc>
                <a:spcPct val="90000"/>
              </a:lnSpc>
            </a:pPr>
            <a:r>
              <a:rPr lang="es-CL" sz="1200" dirty="0">
                <a:solidFill>
                  <a:schemeClr val="bg1"/>
                </a:solidFill>
              </a:rPr>
              <a:t>El bus llega a todos los registros. Sólo el registro de destino recibe </a:t>
            </a:r>
          </a:p>
          <a:p>
            <a:pPr>
              <a:lnSpc>
                <a:spcPct val="90000"/>
              </a:lnSpc>
            </a:pPr>
            <a:r>
              <a:rPr lang="es-CL" sz="1200" dirty="0">
                <a:solidFill>
                  <a:schemeClr val="bg1"/>
                </a:solidFill>
              </a:rPr>
              <a:t>un pulso de reloj para ingresar el dato. </a:t>
            </a:r>
          </a:p>
          <a:p>
            <a:pPr>
              <a:lnSpc>
                <a:spcPct val="90000"/>
              </a:lnSpc>
            </a:pPr>
            <a:endParaRPr lang="es-CL" sz="1200" dirty="0">
              <a:solidFill>
                <a:schemeClr val="bg1"/>
              </a:solidFill>
            </a:endParaRPr>
          </a:p>
          <a:p>
            <a:pPr>
              <a:lnSpc>
                <a:spcPct val="90000"/>
              </a:lnSpc>
            </a:pPr>
            <a:endParaRPr lang="es-CL" sz="1200" dirty="0"/>
          </a:p>
          <a:p>
            <a:pPr>
              <a:lnSpc>
                <a:spcPct val="90000"/>
              </a:lnSpc>
            </a:pPr>
            <a:endParaRPr lang="es-CL" sz="1200" dirty="0"/>
          </a:p>
          <a:p>
            <a:pPr>
              <a:lnSpc>
                <a:spcPct val="90000"/>
              </a:lnSpc>
            </a:pPr>
            <a:endParaRPr lang="es-CL" sz="1200" dirty="0"/>
          </a:p>
          <a:p>
            <a:pPr>
              <a:lnSpc>
                <a:spcPct val="90000"/>
              </a:lnSpc>
            </a:pPr>
            <a:endParaRPr lang="es-CL" sz="1200" dirty="0"/>
          </a:p>
          <a:p>
            <a:pPr>
              <a:lnSpc>
                <a:spcPct val="90000"/>
              </a:lnSpc>
            </a:pPr>
            <a:endParaRPr lang="es-CL" sz="1200" dirty="0"/>
          </a:p>
          <a:p>
            <a:pPr>
              <a:lnSpc>
                <a:spcPct val="90000"/>
              </a:lnSpc>
            </a:pPr>
            <a:endParaRPr lang="es-CL" sz="1200" dirty="0"/>
          </a:p>
          <a:p>
            <a:pPr>
              <a:lnSpc>
                <a:spcPct val="90000"/>
              </a:lnSpc>
            </a:pPr>
            <a:endParaRPr lang="es-CL" sz="1200" dirty="0"/>
          </a:p>
          <a:p>
            <a:pPr>
              <a:lnSpc>
                <a:spcPct val="90000"/>
              </a:lnSpc>
            </a:pPr>
            <a:endParaRPr lang="es-CL" sz="1200" dirty="0"/>
          </a:p>
        </p:txBody>
      </p:sp>
      <p:pic>
        <p:nvPicPr>
          <p:cNvPr id="1026" name="Picture 2" descr="Three State Bus Buffers | Computer Science 320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3322" y="1930423"/>
            <a:ext cx="4688077" cy="283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3752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CR" sz="3500">
                <a:solidFill>
                  <a:srgbClr val="FFFFFF"/>
                </a:solidFill>
              </a:rPr>
              <a:t>Fetch: Secuencia de operaciones</a:t>
            </a:r>
            <a:endParaRPr lang="es-CL" sz="3500">
              <a:solidFill>
                <a:srgbClr val="FFFFFF"/>
              </a:solidFill>
            </a:endParaRPr>
          </a:p>
        </p:txBody>
      </p:sp>
      <p:sp>
        <p:nvSpPr>
          <p:cNvPr id="5" name="4 Marcador de pie de página"/>
          <p:cNvSpPr>
            <a:spLocks noGrp="1"/>
          </p:cNvSpPr>
          <p:nvPr>
            <p:ph type="ftr" sz="quarter" idx="11"/>
          </p:nvPr>
        </p:nvSpPr>
        <p:spPr>
          <a:xfrm rot="5400000">
            <a:off x="-1371600" y="1984248"/>
            <a:ext cx="3086100" cy="365125"/>
          </a:xfrm>
        </p:spPr>
        <p:txBody>
          <a:bodyPr>
            <a:normAutofit/>
          </a:bodyPr>
          <a:lstStyle/>
          <a:p>
            <a:pPr algn="l">
              <a:spcAft>
                <a:spcPts val="600"/>
              </a:spcAft>
              <a:defRPr/>
            </a:pPr>
            <a:r>
              <a:rPr lang="es-CL" sz="1000">
                <a:solidFill>
                  <a:srgbClr val="FFFFFF"/>
                </a:solidFill>
              </a:rPr>
              <a:t>Arquitectura y Orgnización de Computadores</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3607694" y="649480"/>
                <a:ext cx="4916510" cy="5546047"/>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CL" sz="1700" i="1">
                              <a:latin typeface="Cambria Math" panose="02040503050406030204" pitchFamily="18" charset="0"/>
                            </a:rPr>
                          </m:ctrlPr>
                        </m:mPr>
                        <m:mr>
                          <m:e>
                            <m:r>
                              <m:rPr>
                                <m:brk m:alnAt="7"/>
                              </m:rPr>
                              <a:rPr lang="es-CR" sz="1700" b="0" i="1">
                                <a:latin typeface="Cambria Math"/>
                              </a:rPr>
                              <m:t>𝐵</m:t>
                            </m:r>
                            <m:r>
                              <a:rPr lang="es-CR" sz="1700" b="0" i="1">
                                <a:latin typeface="Cambria Math"/>
                              </a:rPr>
                              <m:t>𝑈𝑆</m:t>
                            </m:r>
                            <m:r>
                              <a:rPr lang="es-CR" sz="1700" b="0" i="1">
                                <a:latin typeface="Cambria Math"/>
                              </a:rPr>
                              <m:t>=</m:t>
                            </m:r>
                            <m:r>
                              <a:rPr lang="es-CR" sz="1700" b="0" i="1">
                                <a:latin typeface="Cambria Math"/>
                              </a:rPr>
                              <m:t>𝑃𝐶</m:t>
                            </m:r>
                          </m:e>
                        </m:mr>
                        <m:mr>
                          <m:e>
                            <m:r>
                              <a:rPr lang="es-CR" sz="1700" b="0" i="1">
                                <a:latin typeface="Cambria Math"/>
                              </a:rPr>
                              <m:t>𝑀𝐴𝑅</m:t>
                            </m:r>
                            <m:r>
                              <a:rPr lang="es-CL" sz="1700" i="1">
                                <a:latin typeface="Cambria Math" panose="02040503050406030204" pitchFamily="18" charset="0"/>
                              </a:rPr>
                              <m:t>←</m:t>
                            </m:r>
                            <m:r>
                              <a:rPr lang="es-CR" sz="1700" b="0" i="1">
                                <a:latin typeface="Cambria Math"/>
                                <a:ea typeface="Cambria Math"/>
                              </a:rPr>
                              <m:t>𝐵𝑈𝑆</m:t>
                            </m:r>
                          </m:e>
                        </m:mr>
                        <m:mr>
                          <m:e>
                            <m:eqArr>
                              <m:eqArrPr>
                                <m:ctrlPr>
                                  <a:rPr lang="es-CR" sz="1700" b="0" i="1">
                                    <a:latin typeface="Cambria Math" panose="02040503050406030204" pitchFamily="18" charset="0"/>
                                  </a:rPr>
                                </m:ctrlPr>
                              </m:eqArrPr>
                              <m:e>
                                <m:r>
                                  <a:rPr lang="es-CR" sz="1700" b="0" i="1">
                                    <a:latin typeface="Cambria Math"/>
                                  </a:rPr>
                                  <m:t>𝑀𝐷𝑅</m:t>
                                </m:r>
                                <m:r>
                                  <a:rPr lang="es-CL" sz="1700" i="1">
                                    <a:latin typeface="Cambria Math" panose="02040503050406030204" pitchFamily="18" charset="0"/>
                                  </a:rPr>
                                  <m:t>←</m:t>
                                </m:r>
                                <m:r>
                                  <a:rPr lang="es-CR" sz="1700" b="0" i="1">
                                    <a:latin typeface="Cambria Math"/>
                                  </a:rPr>
                                  <m:t>𝑀</m:t>
                                </m:r>
                                <m:r>
                                  <a:rPr lang="es-CR" sz="1700" b="0" i="1">
                                    <a:latin typeface="Cambria Math"/>
                                  </a:rPr>
                                  <m:t>(</m:t>
                                </m:r>
                                <m:r>
                                  <a:rPr lang="es-CR" sz="1700" b="0" i="1">
                                    <a:latin typeface="Cambria Math"/>
                                  </a:rPr>
                                  <m:t>𝑀𝐴𝑅</m:t>
                                </m:r>
                                <m:r>
                                  <a:rPr lang="es-CR" sz="1700" b="0" i="1">
                                    <a:latin typeface="Cambria Math"/>
                                  </a:rPr>
                                  <m:t>)</m:t>
                                </m:r>
                              </m:e>
                              <m:e>
                                <m:m>
                                  <m:mPr>
                                    <m:mcs>
                                      <m:mc>
                                        <m:mcPr>
                                          <m:count m:val="1"/>
                                          <m:mcJc m:val="center"/>
                                        </m:mcPr>
                                      </m:mc>
                                    </m:mcs>
                                    <m:ctrlPr>
                                      <a:rPr lang="es-CR" sz="1700" b="0" i="1">
                                        <a:latin typeface="Cambria Math" panose="02040503050406030204" pitchFamily="18" charset="0"/>
                                      </a:rPr>
                                    </m:ctrlPr>
                                  </m:mPr>
                                  <m:mr>
                                    <m:e>
                                      <m:r>
                                        <m:rPr>
                                          <m:brk m:alnAt="7"/>
                                        </m:rPr>
                                        <a:rPr lang="es-CR" sz="1700" b="0" i="1">
                                          <a:latin typeface="Cambria Math"/>
                                        </a:rPr>
                                        <m:t>𝐵</m:t>
                                      </m:r>
                                      <m:r>
                                        <a:rPr lang="es-CR" sz="1700" b="0" i="1">
                                          <a:latin typeface="Cambria Math"/>
                                        </a:rPr>
                                        <m:t>𝑈𝑆</m:t>
                                      </m:r>
                                      <m:r>
                                        <a:rPr lang="es-CR" sz="1700" b="0" i="1">
                                          <a:latin typeface="Cambria Math"/>
                                        </a:rPr>
                                        <m:t>=</m:t>
                                      </m:r>
                                      <m:r>
                                        <a:rPr lang="es-CR" sz="1700" b="0" i="1">
                                          <a:latin typeface="Cambria Math"/>
                                        </a:rPr>
                                        <m:t>𝑀𝐷𝑅</m:t>
                                      </m:r>
                                    </m:e>
                                  </m:mr>
                                  <m:mr>
                                    <m:e>
                                      <m:r>
                                        <a:rPr lang="es-CR" sz="1700" b="0" i="1">
                                          <a:latin typeface="Cambria Math"/>
                                        </a:rPr>
                                        <m:t>𝐼𝑅</m:t>
                                      </m:r>
                                      <m:r>
                                        <a:rPr lang="es-CL" sz="1700" i="1">
                                          <a:latin typeface="Cambria Math" panose="02040503050406030204" pitchFamily="18" charset="0"/>
                                        </a:rPr>
                                        <m:t>←</m:t>
                                      </m:r>
                                      <m:r>
                                        <a:rPr lang="es-CR" sz="1700" b="0" i="1">
                                          <a:latin typeface="Cambria Math"/>
                                        </a:rPr>
                                        <m:t>𝐵𝑈𝑆</m:t>
                                      </m:r>
                                    </m:e>
                                  </m:mr>
                                </m:m>
                              </m:e>
                              <m:e>
                                <m:r>
                                  <a:rPr lang="es-CR" sz="1700" b="0" i="1">
                                    <a:latin typeface="Cambria Math"/>
                                  </a:rPr>
                                  <m:t>𝑃𝐶</m:t>
                                </m:r>
                                <m:r>
                                  <a:rPr lang="es-CL" sz="1700" i="1">
                                    <a:latin typeface="Cambria Math" panose="02040503050406030204" pitchFamily="18" charset="0"/>
                                  </a:rPr>
                                  <m:t>←</m:t>
                                </m:r>
                                <m:r>
                                  <a:rPr lang="es-CR" sz="1700" b="0" i="1">
                                    <a:latin typeface="Cambria Math"/>
                                  </a:rPr>
                                  <m:t>𝑃𝐶</m:t>
                                </m:r>
                                <m:r>
                                  <a:rPr lang="es-CR" sz="1700" b="0" i="1">
                                    <a:latin typeface="Cambria Math"/>
                                  </a:rPr>
                                  <m:t>+1</m:t>
                                </m:r>
                              </m:e>
                            </m:eqArr>
                          </m:e>
                        </m:mr>
                      </m:m>
                    </m:oMath>
                  </m:oMathPara>
                </a14:m>
                <a:endParaRPr lang="es-CL" sz="1700" dirty="0"/>
              </a:p>
              <a:p>
                <a:pPr marL="0" indent="0">
                  <a:buNone/>
                </a:pPr>
                <a:endParaRPr lang="es-CR" sz="1700" dirty="0"/>
              </a:p>
              <a:p>
                <a:pPr marL="0" indent="0">
                  <a:buNone/>
                </a:pPr>
                <a:r>
                  <a:rPr lang="es-CR" sz="1700" dirty="0"/>
                  <a:t>Se puede obviar la referencia al Bus de datos y reescribir el código como:</a:t>
                </a:r>
                <a:endParaRPr lang="es-CL" sz="17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3607694" y="649480"/>
                <a:ext cx="4916510" cy="5546047"/>
              </a:xfrm>
              <a:blipFill>
                <a:blip r:embed="rId2"/>
                <a:stretch>
                  <a:fillRect l="-868"/>
                </a:stretch>
              </a:blipFill>
            </p:spPr>
            <p:txBody>
              <a:bodyPr/>
              <a:lstStyle/>
              <a:p>
                <a:r>
                  <a:rPr lang="es-CL">
                    <a:noFill/>
                  </a:rPr>
                  <a:t> </a:t>
                </a:r>
              </a:p>
            </p:txBody>
          </p:sp>
        </mc:Fallback>
      </mc:AlternateContent>
      <p:sp>
        <p:nvSpPr>
          <p:cNvPr id="4" name="3 Marcador de fecha"/>
          <p:cNvSpPr>
            <a:spLocks noGrp="1"/>
          </p:cNvSpPr>
          <p:nvPr>
            <p:ph type="dt" sz="half" idx="10"/>
          </p:nvPr>
        </p:nvSpPr>
        <p:spPr>
          <a:xfrm>
            <a:off x="6727698" y="6455664"/>
            <a:ext cx="2057400" cy="365125"/>
          </a:xfrm>
        </p:spPr>
        <p:txBody>
          <a:bodyPr>
            <a:normAutofit/>
          </a:bodyPr>
          <a:lstStyle/>
          <a:p>
            <a:pPr algn="r">
              <a:spcAft>
                <a:spcPts val="600"/>
              </a:spcAft>
              <a:defRPr/>
            </a:pPr>
            <a:fld id="{1D398EEC-5025-47F6-88BC-60E16EFE4C1F}" type="datetime1">
              <a:rPr lang="en-US" sz="1000">
                <a:solidFill>
                  <a:schemeClr val="tx1">
                    <a:lumMod val="50000"/>
                    <a:lumOff val="50000"/>
                  </a:schemeClr>
                </a:solidFill>
              </a:rPr>
              <a:pPr algn="r">
                <a:spcAft>
                  <a:spcPts val="600"/>
                </a:spcAft>
                <a:defRPr/>
              </a:pPr>
              <a:t>9/7/2022</a:t>
            </a:fld>
            <a:endParaRPr lang="en-US" sz="1000">
              <a:solidFill>
                <a:schemeClr val="tx1">
                  <a:lumMod val="50000"/>
                  <a:lumOff val="50000"/>
                </a:schemeClr>
              </a:solidFill>
            </a:endParaRPr>
          </a:p>
        </p:txBody>
      </p:sp>
      <p:sp>
        <p:nvSpPr>
          <p:cNvPr id="6" name="5 Marcador de número de diapositiva"/>
          <p:cNvSpPr>
            <a:spLocks noGrp="1"/>
          </p:cNvSpPr>
          <p:nvPr>
            <p:ph type="sldNum" sz="quarter" idx="12"/>
          </p:nvPr>
        </p:nvSpPr>
        <p:spPr>
          <a:xfrm>
            <a:off x="8778240" y="6455664"/>
            <a:ext cx="336042" cy="365125"/>
          </a:xfrm>
        </p:spPr>
        <p:txBody>
          <a:bodyPr>
            <a:normAutofit/>
          </a:bodyPr>
          <a:lstStyle/>
          <a:p>
            <a:pPr>
              <a:spcAft>
                <a:spcPts val="600"/>
              </a:spcAft>
              <a:defRPr/>
            </a:pPr>
            <a:fld id="{6DEA2E6F-212F-454B-A765-860460FFFEBD}" type="slidenum">
              <a:rPr lang="en-US" sz="1000">
                <a:solidFill>
                  <a:schemeClr val="tx1">
                    <a:lumMod val="50000"/>
                    <a:lumOff val="50000"/>
                  </a:schemeClr>
                </a:solidFill>
              </a:rPr>
              <a:pPr>
                <a:spcAft>
                  <a:spcPts val="600"/>
                </a:spcAft>
                <a:defRPr/>
              </a:pPr>
              <a:t>16</a:t>
            </a:fld>
            <a:endParaRPr lang="en-US" sz="1000">
              <a:solidFill>
                <a:schemeClr val="tx1">
                  <a:lumMod val="50000"/>
                  <a:lumOff val="50000"/>
                </a:schemeClr>
              </a:solidFill>
            </a:endParaRPr>
          </a:p>
        </p:txBody>
      </p:sp>
    </p:spTree>
    <p:extLst>
      <p:ext uri="{BB962C8B-B14F-4D97-AF65-F5344CB8AC3E}">
        <p14:creationId xmlns:p14="http://schemas.microsoft.com/office/powerpoint/2010/main" val="1236370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CR" sz="3500">
                <a:solidFill>
                  <a:srgbClr val="FFFFFF"/>
                </a:solidFill>
              </a:rPr>
              <a:t>Ciclo Fetch</a:t>
            </a:r>
            <a:endParaRPr lang="es-CL" sz="3500">
              <a:solidFill>
                <a:srgbClr val="FFFFFF"/>
              </a:solidFill>
            </a:endParaRPr>
          </a:p>
        </p:txBody>
      </p:sp>
      <p:sp>
        <p:nvSpPr>
          <p:cNvPr id="5" name="4 Marcador de pie de página"/>
          <p:cNvSpPr>
            <a:spLocks noGrp="1"/>
          </p:cNvSpPr>
          <p:nvPr>
            <p:ph type="ftr" sz="quarter" idx="11"/>
          </p:nvPr>
        </p:nvSpPr>
        <p:spPr>
          <a:xfrm rot="5400000">
            <a:off x="-1371600" y="1984248"/>
            <a:ext cx="3086100" cy="365125"/>
          </a:xfrm>
        </p:spPr>
        <p:txBody>
          <a:bodyPr>
            <a:normAutofit/>
          </a:bodyPr>
          <a:lstStyle/>
          <a:p>
            <a:pPr algn="l">
              <a:spcAft>
                <a:spcPts val="600"/>
              </a:spcAft>
              <a:defRPr/>
            </a:pPr>
            <a:r>
              <a:rPr lang="es-CL" sz="1000">
                <a:solidFill>
                  <a:srgbClr val="FFFFFF"/>
                </a:solidFill>
              </a:rPr>
              <a:t>Arquitectura y Orgnización de Computadores</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3607694" y="649480"/>
                <a:ext cx="4916510" cy="5546047"/>
              </a:xfrm>
            </p:spPr>
            <p:txBody>
              <a:bodyPr anchor="ctr">
                <a:normAutofit/>
              </a:bodyPr>
              <a:lstStyle/>
              <a:p>
                <a:pPr/>
                <a14:m>
                  <m:oMath xmlns:m="http://schemas.openxmlformats.org/officeDocument/2006/math">
                    <m:m>
                      <m:mPr>
                        <m:mcs>
                          <m:mc>
                            <m:mcPr>
                              <m:count m:val="1"/>
                              <m:mcJc m:val="center"/>
                            </m:mcPr>
                          </m:mc>
                        </m:mcs>
                        <m:ctrlPr>
                          <a:rPr lang="es-CL" sz="1700" i="1">
                            <a:latin typeface="Cambria Math" panose="02040503050406030204" pitchFamily="18" charset="0"/>
                          </a:rPr>
                        </m:ctrlPr>
                      </m:mPr>
                      <m:mr>
                        <m:e>
                          <m:r>
                            <m:rPr>
                              <m:brk m:alnAt="7"/>
                            </m:rPr>
                            <a:rPr lang="es-CL" sz="1700" b="0" i="1">
                              <a:latin typeface="Cambria Math" panose="02040503050406030204" pitchFamily="18" charset="0"/>
                            </a:rPr>
                            <m:t> </m:t>
                          </m:r>
                          <m:r>
                            <a:rPr lang="es-CR" sz="1700" i="1">
                              <a:latin typeface="Cambria Math"/>
                            </a:rPr>
                            <m:t>𝑀𝐴𝑅</m:t>
                          </m:r>
                          <m:r>
                            <a:rPr lang="es-CL" sz="1700" i="1">
                              <a:latin typeface="Cambria Math" panose="02040503050406030204" pitchFamily="18" charset="0"/>
                            </a:rPr>
                            <m:t>←</m:t>
                          </m:r>
                          <m:r>
                            <a:rPr lang="es-CR" sz="1700" b="0" i="1">
                              <a:latin typeface="Cambria Math"/>
                              <a:ea typeface="Cambria Math"/>
                            </a:rPr>
                            <m:t>𝑃𝐶</m:t>
                          </m:r>
                        </m:e>
                      </m:mr>
                      <m:mr>
                        <m:e>
                          <m:r>
                            <a:rPr lang="es-CL" sz="1700" b="0" i="1">
                              <a:latin typeface="Cambria Math" panose="02040503050406030204" pitchFamily="18" charset="0"/>
                              <a:ea typeface="Cambria Math"/>
                            </a:rPr>
                            <m:t>             </m:t>
                          </m:r>
                          <m:r>
                            <a:rPr lang="es-CR" sz="1700" b="0" i="1">
                              <a:latin typeface="Cambria Math"/>
                            </a:rPr>
                            <m:t>𝑀𝐷𝑅</m:t>
                          </m:r>
                          <m:r>
                            <a:rPr lang="es-CL" sz="1700" i="1">
                              <a:latin typeface="Cambria Math" panose="02040503050406030204" pitchFamily="18" charset="0"/>
                            </a:rPr>
                            <m:t>←</m:t>
                          </m:r>
                          <m:r>
                            <a:rPr lang="es-CR" sz="1700" b="0" i="1">
                              <a:latin typeface="Cambria Math"/>
                            </a:rPr>
                            <m:t>𝑀</m:t>
                          </m:r>
                          <m:r>
                            <a:rPr lang="es-CR" sz="1700" b="0" i="1">
                              <a:latin typeface="Cambria Math"/>
                            </a:rPr>
                            <m:t>(</m:t>
                          </m:r>
                          <m:r>
                            <a:rPr lang="es-CR" sz="1700" b="0" i="1">
                              <a:latin typeface="Cambria Math"/>
                            </a:rPr>
                            <m:t>𝑀𝐴𝑅</m:t>
                          </m:r>
                          <m:r>
                            <a:rPr lang="es-CR" sz="1700" b="0" i="1">
                              <a:latin typeface="Cambria Math"/>
                            </a:rPr>
                            <m:t>)</m:t>
                          </m:r>
                        </m:e>
                      </m:mr>
                      <m:mr>
                        <m:e>
                          <m:m>
                            <m:mPr>
                              <m:mcs>
                                <m:mc>
                                  <m:mcPr>
                                    <m:count m:val="1"/>
                                    <m:mcJc m:val="center"/>
                                  </m:mcPr>
                                </m:mc>
                              </m:mcs>
                              <m:ctrlPr>
                                <a:rPr lang="es-CL" sz="1700" i="1">
                                  <a:latin typeface="Cambria Math" panose="02040503050406030204" pitchFamily="18" charset="0"/>
                                </a:rPr>
                              </m:ctrlPr>
                            </m:mPr>
                            <m:mr>
                              <m:e>
                                <m:r>
                                  <m:rPr>
                                    <m:brk m:alnAt="7"/>
                                  </m:rPr>
                                  <a:rPr lang="es-CR" sz="1700" b="0" i="1">
                                    <a:latin typeface="Cambria Math"/>
                                  </a:rPr>
                                  <m:t>𝐼</m:t>
                                </m:r>
                                <m:r>
                                  <a:rPr lang="es-CR" sz="1700" b="0" i="1">
                                    <a:latin typeface="Cambria Math"/>
                                  </a:rPr>
                                  <m:t>𝑅</m:t>
                                </m:r>
                                <m:r>
                                  <a:rPr lang="es-CL" sz="1700" i="1">
                                    <a:latin typeface="Cambria Math" panose="02040503050406030204" pitchFamily="18" charset="0"/>
                                  </a:rPr>
                                  <m:t>←</m:t>
                                </m:r>
                                <m:r>
                                  <a:rPr lang="es-CR" sz="1700" b="0" i="1">
                                    <a:latin typeface="Cambria Math"/>
                                  </a:rPr>
                                  <m:t>𝑀𝐷𝑅</m:t>
                                </m:r>
                              </m:e>
                            </m:mr>
                            <m:mr>
                              <m:e>
                                <m:r>
                                  <a:rPr lang="es-CL" sz="1700" b="0" i="1">
                                    <a:latin typeface="Cambria Math" panose="02040503050406030204" pitchFamily="18" charset="0"/>
                                  </a:rPr>
                                  <m:t>    </m:t>
                                </m:r>
                                <m:r>
                                  <a:rPr lang="es-CR" sz="1700" b="0" i="1">
                                    <a:latin typeface="Cambria Math"/>
                                  </a:rPr>
                                  <m:t>𝑃𝐶</m:t>
                                </m:r>
                                <m:r>
                                  <a:rPr lang="es-CL" sz="1700" i="1">
                                    <a:latin typeface="Cambria Math" panose="02040503050406030204" pitchFamily="18" charset="0"/>
                                  </a:rPr>
                                  <m:t>←</m:t>
                                </m:r>
                                <m:r>
                                  <a:rPr lang="es-CR" sz="1700" b="0" i="1">
                                    <a:latin typeface="Cambria Math"/>
                                  </a:rPr>
                                  <m:t>𝑃𝐶</m:t>
                                </m:r>
                                <m:r>
                                  <a:rPr lang="es-CR" sz="1700" b="0" i="1">
                                    <a:latin typeface="Cambria Math"/>
                                  </a:rPr>
                                  <m:t>+1</m:t>
                                </m:r>
                              </m:e>
                            </m:mr>
                          </m:m>
                        </m:e>
                      </m:mr>
                    </m:m>
                  </m:oMath>
                </a14:m>
                <a:endParaRPr lang="es-CL" sz="1700"/>
              </a:p>
              <a:p>
                <a:r>
                  <a:rPr lang="es-CR" sz="1700"/>
                  <a:t>Se direcciona la memoria donde apunta el PC.</a:t>
                </a:r>
              </a:p>
              <a:p>
                <a:r>
                  <a:rPr lang="es-CR" sz="1700"/>
                  <a:t>Se recupera la instrucción contenida en esa dirección.</a:t>
                </a:r>
              </a:p>
              <a:p>
                <a:r>
                  <a:rPr lang="es-CR" sz="1700"/>
                  <a:t>Se traspasa la instrucción al registro de instrucciones para que ordene su ejecución en la unidad de control</a:t>
                </a:r>
              </a:p>
              <a:p>
                <a:r>
                  <a:rPr lang="es-CR" sz="1700"/>
                  <a:t>Se actualiza PC para apuntar a la siguiente instrucción.</a:t>
                </a:r>
                <a:endParaRPr lang="es-CL" sz="170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3607694" y="649480"/>
                <a:ext cx="4916510" cy="5546047"/>
              </a:xfrm>
              <a:blipFill>
                <a:blip r:embed="rId2"/>
                <a:stretch>
                  <a:fillRect l="-620"/>
                </a:stretch>
              </a:blipFill>
            </p:spPr>
            <p:txBody>
              <a:bodyPr/>
              <a:lstStyle/>
              <a:p>
                <a:r>
                  <a:rPr lang="es-CL">
                    <a:noFill/>
                  </a:rPr>
                  <a:t> </a:t>
                </a:r>
              </a:p>
            </p:txBody>
          </p:sp>
        </mc:Fallback>
      </mc:AlternateContent>
      <p:sp>
        <p:nvSpPr>
          <p:cNvPr id="6" name="5 Marcador de número de diapositiva"/>
          <p:cNvSpPr>
            <a:spLocks noGrp="1"/>
          </p:cNvSpPr>
          <p:nvPr>
            <p:ph type="sldNum" sz="quarter" idx="12"/>
          </p:nvPr>
        </p:nvSpPr>
        <p:spPr>
          <a:xfrm>
            <a:off x="8778240" y="6455664"/>
            <a:ext cx="336042" cy="365125"/>
          </a:xfrm>
        </p:spPr>
        <p:txBody>
          <a:bodyPr>
            <a:normAutofit/>
          </a:bodyPr>
          <a:lstStyle/>
          <a:p>
            <a:pPr>
              <a:spcAft>
                <a:spcPts val="600"/>
              </a:spcAft>
              <a:defRPr/>
            </a:pPr>
            <a:fld id="{6DEA2E6F-212F-454B-A765-860460FFFEBD}" type="slidenum">
              <a:rPr lang="en-US" sz="1000">
                <a:solidFill>
                  <a:schemeClr val="tx1">
                    <a:lumMod val="50000"/>
                    <a:lumOff val="50000"/>
                  </a:schemeClr>
                </a:solidFill>
              </a:rPr>
              <a:pPr>
                <a:spcAft>
                  <a:spcPts val="600"/>
                </a:spcAft>
                <a:defRPr/>
              </a:pPr>
              <a:t>17</a:t>
            </a:fld>
            <a:endParaRPr lang="en-US" sz="1000">
              <a:solidFill>
                <a:schemeClr val="tx1">
                  <a:lumMod val="50000"/>
                  <a:lumOff val="50000"/>
                </a:schemeClr>
              </a:solidFill>
            </a:endParaRPr>
          </a:p>
        </p:txBody>
      </p:sp>
    </p:spTree>
    <p:extLst>
      <p:ext uri="{BB962C8B-B14F-4D97-AF65-F5344CB8AC3E}">
        <p14:creationId xmlns:p14="http://schemas.microsoft.com/office/powerpoint/2010/main" val="331918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2500">
                <a:solidFill>
                  <a:srgbClr val="FFFFFF"/>
                </a:solidFill>
              </a:rPr>
              <a:t>FORMATO DE INSTRUCCIONES</a:t>
            </a:r>
            <a:endParaRPr lang="es-CL" sz="25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r>
              <a:rPr lang="es-MX" sz="1700" dirty="0"/>
              <a:t>Las instrucciones de máquina tienen un formato general del tipo:</a:t>
            </a:r>
          </a:p>
          <a:p>
            <a:pPr marL="0" indent="0">
              <a:buNone/>
            </a:pPr>
            <a:endParaRPr lang="es-MX" sz="1700" dirty="0"/>
          </a:p>
          <a:p>
            <a:pPr marL="0" indent="0">
              <a:buNone/>
            </a:pPr>
            <a:r>
              <a:rPr lang="es-MX" sz="1700" dirty="0"/>
              <a:t>&lt;código de operación&gt;[&lt;operando&gt;,[&lt;operandos&gt;]]</a:t>
            </a:r>
          </a:p>
          <a:p>
            <a:pPr marL="0" indent="0">
              <a:buNone/>
            </a:pPr>
            <a:endParaRPr lang="es-MX" sz="1700" dirty="0"/>
          </a:p>
          <a:p>
            <a:r>
              <a:rPr lang="es-MX" sz="1700" dirty="0"/>
              <a:t>Es decir, un código de operación con posiblemente uno o más operandos.</a:t>
            </a:r>
          </a:p>
          <a:p>
            <a:r>
              <a:rPr lang="es-MX" sz="1700" dirty="0"/>
              <a:t>Cada campo está asociado al largo de palabra de la memoria usada. Si son 16 bits, cada campo es de 16 bits, así una instrucción puede tener 16, 32, 48, </a:t>
            </a:r>
            <a:r>
              <a:rPr lang="es-MX" sz="1700" dirty="0" err="1"/>
              <a:t>etc</a:t>
            </a:r>
            <a:r>
              <a:rPr lang="es-MX" sz="1700" dirty="0"/>
              <a:t> bits.</a:t>
            </a:r>
            <a:endParaRPr lang="es-CL" sz="1700" dirty="0"/>
          </a:p>
        </p:txBody>
      </p:sp>
    </p:spTree>
    <p:extLst>
      <p:ext uri="{BB962C8B-B14F-4D97-AF65-F5344CB8AC3E}">
        <p14:creationId xmlns:p14="http://schemas.microsoft.com/office/powerpoint/2010/main" val="292936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R" dirty="0"/>
              <a:t>Estructura para la arquitectura simulada</a:t>
            </a:r>
            <a:endParaRPr lang="es-CL"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algn="ctr"/>
                <a:r>
                  <a:rPr lang="es-CR" dirty="0"/>
                  <a:t>Para efectos de la simulación, usaremos un procesador con 16 bits en el bus de datos, con representación de datos en segundo complemento, de esta manera el rango </a:t>
                </a:r>
                <a14:m>
                  <m:oMath xmlns:m="http://schemas.openxmlformats.org/officeDocument/2006/math">
                    <m:m>
                      <m:mPr>
                        <m:mcs>
                          <m:mc>
                            <m:mcPr>
                              <m:count m:val="1"/>
                              <m:mcJc m:val="center"/>
                            </m:mcPr>
                          </m:mc>
                        </m:mcs>
                        <m:ctrlPr>
                          <a:rPr lang="es-CR" b="0" i="1" smtClean="0">
                            <a:latin typeface="Cambria Math" panose="02040503050406030204" pitchFamily="18" charset="0"/>
                          </a:rPr>
                        </m:ctrlPr>
                      </m:mPr>
                      <m:mr>
                        <m:e>
                          <m:r>
                            <a:rPr lang="es-CR" i="1">
                              <a:solidFill>
                                <a:prstClr val="black"/>
                              </a:solidFill>
                              <a:latin typeface="Cambria Math"/>
                            </a:rPr>
                            <m:t>0</m:t>
                          </m:r>
                          <m:r>
                            <a:rPr lang="es-CR" i="1">
                              <a:solidFill>
                                <a:prstClr val="black"/>
                              </a:solidFill>
                              <a:latin typeface="Cambria Math"/>
                              <a:ea typeface="Cambria Math"/>
                            </a:rPr>
                            <m:t>≤</m:t>
                          </m:r>
                          <m:r>
                            <a:rPr lang="es-CR" i="1">
                              <a:solidFill>
                                <a:prstClr val="black"/>
                              </a:solidFill>
                              <a:latin typeface="Cambria Math"/>
                              <a:ea typeface="Cambria Math"/>
                            </a:rPr>
                            <m:t>𝑁</m:t>
                          </m:r>
                          <m:r>
                            <a:rPr lang="es-CR" i="1">
                              <a:solidFill>
                                <a:prstClr val="black"/>
                              </a:solidFill>
                              <a:latin typeface="Cambria Math"/>
                              <a:ea typeface="Cambria Math"/>
                            </a:rPr>
                            <m:t>≤</m:t>
                          </m:r>
                          <m:sSup>
                            <m:sSupPr>
                              <m:ctrlPr>
                                <a:rPr lang="es-CR" i="1">
                                  <a:solidFill>
                                    <a:prstClr val="black"/>
                                  </a:solidFill>
                                  <a:latin typeface="Cambria Math" panose="02040503050406030204" pitchFamily="18" charset="0"/>
                                  <a:ea typeface="Cambria Math"/>
                                </a:rPr>
                              </m:ctrlPr>
                            </m:sSupPr>
                            <m:e>
                              <m:r>
                                <a:rPr lang="es-CR" i="1">
                                  <a:solidFill>
                                    <a:prstClr val="black"/>
                                  </a:solidFill>
                                  <a:latin typeface="Cambria Math"/>
                                  <a:ea typeface="Cambria Math"/>
                                </a:rPr>
                                <m:t>2</m:t>
                              </m:r>
                            </m:e>
                            <m:sup>
                              <m:r>
                                <a:rPr lang="es-CR" i="1">
                                  <a:solidFill>
                                    <a:prstClr val="black"/>
                                  </a:solidFill>
                                  <a:latin typeface="Cambria Math"/>
                                  <a:ea typeface="Cambria Math"/>
                                </a:rPr>
                                <m:t>16</m:t>
                              </m:r>
                            </m:sup>
                          </m:sSup>
                          <m:r>
                            <a:rPr lang="es-CR" i="1">
                              <a:solidFill>
                                <a:prstClr val="black"/>
                              </a:solidFill>
                              <a:latin typeface="Cambria Math"/>
                              <a:ea typeface="Cambria Math"/>
                            </a:rPr>
                            <m:t>−1</m:t>
                          </m:r>
                          <m:r>
                            <m:rPr>
                              <m:nor/>
                            </m:rPr>
                            <a:rPr lang="es-CL" dirty="0">
                              <a:solidFill>
                                <a:prstClr val="black"/>
                              </a:solidFill>
                            </a:rPr>
                            <m:t> </m:t>
                          </m:r>
                        </m:e>
                      </m:mr>
                      <m:mr>
                        <m:e>
                          <m:eqArr>
                            <m:eqArrPr>
                              <m:ctrlPr>
                                <a:rPr lang="es-CR" b="0" i="1" smtClean="0">
                                  <a:latin typeface="Cambria Math" panose="02040503050406030204" pitchFamily="18" charset="0"/>
                                </a:rPr>
                              </m:ctrlPr>
                            </m:eqArrPr>
                            <m:e>
                              <m:r>
                                <a:rPr lang="es-CR" b="0" i="1" smtClean="0">
                                  <a:latin typeface="Cambria Math"/>
                                </a:rPr>
                                <m:t>0</m:t>
                              </m:r>
                              <m:r>
                                <a:rPr lang="es-CR" b="0" i="1" smtClean="0">
                                  <a:latin typeface="Cambria Math"/>
                                  <a:ea typeface="Cambria Math"/>
                                </a:rPr>
                                <m:t>≤</m:t>
                              </m:r>
                              <m:r>
                                <a:rPr lang="es-CR" b="0" i="1" smtClean="0">
                                  <a:latin typeface="Cambria Math"/>
                                  <a:ea typeface="Cambria Math"/>
                                </a:rPr>
                                <m:t>𝑁</m:t>
                              </m:r>
                              <m:r>
                                <a:rPr lang="es-CR" b="0" i="1" smtClean="0">
                                  <a:latin typeface="Cambria Math"/>
                                  <a:ea typeface="Cambria Math"/>
                                </a:rPr>
                                <m:t>≤65535</m:t>
                              </m:r>
                            </m:e>
                            <m:e>
                              <m:r>
                                <a:rPr lang="es-CR" b="0" i="1" smtClean="0">
                                  <a:latin typeface="Cambria Math"/>
                                  <a:ea typeface="Cambria Math"/>
                                </a:rPr>
                                <m:t>−</m:t>
                              </m:r>
                              <m:sSup>
                                <m:sSupPr>
                                  <m:ctrlPr>
                                    <a:rPr lang="es-CR" b="0" i="1" smtClean="0">
                                      <a:latin typeface="Cambria Math" panose="02040503050406030204" pitchFamily="18" charset="0"/>
                                      <a:ea typeface="Cambria Math"/>
                                    </a:rPr>
                                  </m:ctrlPr>
                                </m:sSupPr>
                                <m:e>
                                  <m:r>
                                    <a:rPr lang="es-CR" b="0" i="1" smtClean="0">
                                      <a:latin typeface="Cambria Math"/>
                                      <a:ea typeface="Cambria Math"/>
                                    </a:rPr>
                                    <m:t>2</m:t>
                                  </m:r>
                                </m:e>
                                <m:sup>
                                  <m:r>
                                    <a:rPr lang="es-CR" b="0" i="1" smtClean="0">
                                      <a:latin typeface="Cambria Math"/>
                                      <a:ea typeface="Cambria Math"/>
                                    </a:rPr>
                                    <m:t>15</m:t>
                                  </m:r>
                                </m:sup>
                              </m:sSup>
                              <m:r>
                                <a:rPr lang="es-CR" b="0" i="1" smtClean="0">
                                  <a:latin typeface="Cambria Math"/>
                                  <a:ea typeface="Cambria Math"/>
                                </a:rPr>
                                <m:t>≤</m:t>
                              </m:r>
                              <m:r>
                                <a:rPr lang="es-CR" b="0" i="1" smtClean="0">
                                  <a:latin typeface="Cambria Math"/>
                                  <a:ea typeface="Cambria Math"/>
                                </a:rPr>
                                <m:t>𝑁</m:t>
                              </m:r>
                              <m:r>
                                <a:rPr lang="es-CR" b="0" i="1" smtClean="0">
                                  <a:latin typeface="Cambria Math"/>
                                  <a:ea typeface="Cambria Math"/>
                                </a:rPr>
                                <m:t>≤</m:t>
                              </m:r>
                              <m:sSup>
                                <m:sSupPr>
                                  <m:ctrlPr>
                                    <a:rPr lang="es-CR" b="0" i="1" smtClean="0">
                                      <a:latin typeface="Cambria Math" panose="02040503050406030204" pitchFamily="18" charset="0"/>
                                      <a:ea typeface="Cambria Math"/>
                                    </a:rPr>
                                  </m:ctrlPr>
                                </m:sSupPr>
                                <m:e>
                                  <m:r>
                                    <a:rPr lang="es-CR" b="0" i="1" smtClean="0">
                                      <a:latin typeface="Cambria Math"/>
                                      <a:ea typeface="Cambria Math"/>
                                    </a:rPr>
                                    <m:t>2</m:t>
                                  </m:r>
                                </m:e>
                                <m:sup>
                                  <m:r>
                                    <a:rPr lang="es-CR" b="0" i="1" smtClean="0">
                                      <a:latin typeface="Cambria Math"/>
                                      <a:ea typeface="Cambria Math"/>
                                    </a:rPr>
                                    <m:t>15</m:t>
                                  </m:r>
                                </m:sup>
                              </m:sSup>
                              <m:r>
                                <a:rPr lang="es-CR" b="0" i="1" smtClean="0">
                                  <a:latin typeface="Cambria Math"/>
                                  <a:ea typeface="Cambria Math"/>
                                </a:rPr>
                                <m:t>−1</m:t>
                              </m:r>
                            </m:e>
                            <m:e>
                              <m:r>
                                <a:rPr lang="es-CR" b="0" i="1" smtClean="0">
                                  <a:latin typeface="Cambria Math"/>
                                  <a:ea typeface="Cambria Math"/>
                                </a:rPr>
                                <m:t>−32768≤</m:t>
                              </m:r>
                              <m:r>
                                <a:rPr lang="es-CR" b="0" i="1" smtClean="0">
                                  <a:latin typeface="Cambria Math"/>
                                  <a:ea typeface="Cambria Math"/>
                                </a:rPr>
                                <m:t>𝑁</m:t>
                              </m:r>
                              <m:r>
                                <a:rPr lang="es-CR" b="0" i="1" smtClean="0">
                                  <a:latin typeface="Cambria Math"/>
                                  <a:ea typeface="Cambria Math"/>
                                </a:rPr>
                                <m:t>≤32767</m:t>
                              </m:r>
                            </m:e>
                          </m:eqArr>
                        </m:e>
                      </m:mr>
                    </m:m>
                  </m:oMath>
                </a14:m>
                <a:endParaRPr lang="es-CL" dirty="0"/>
              </a:p>
              <a:p>
                <a:pPr marL="0" indent="0" algn="ctr">
                  <a:buNone/>
                </a:pPr>
                <a:endParaRPr lang="es-CL"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1752" r="-2593"/>
                </a:stretch>
              </a:blipFill>
            </p:spPr>
            <p:txBody>
              <a:bodyPr/>
              <a:lstStyle/>
              <a:p>
                <a:r>
                  <a:rPr lang="es-CL">
                    <a:noFill/>
                  </a:rPr>
                  <a:t> </a:t>
                </a:r>
              </a:p>
            </p:txBody>
          </p:sp>
        </mc:Fallback>
      </mc:AlternateContent>
      <p:sp>
        <p:nvSpPr>
          <p:cNvPr id="4" name="3 Rectángulo"/>
          <p:cNvSpPr/>
          <p:nvPr/>
        </p:nvSpPr>
        <p:spPr>
          <a:xfrm>
            <a:off x="755576" y="3717032"/>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Sin Signo</a:t>
            </a:r>
            <a:endParaRPr lang="es-CL" dirty="0"/>
          </a:p>
        </p:txBody>
      </p:sp>
      <p:sp>
        <p:nvSpPr>
          <p:cNvPr id="5" name="4 Rectángulo"/>
          <p:cNvSpPr/>
          <p:nvPr/>
        </p:nvSpPr>
        <p:spPr>
          <a:xfrm>
            <a:off x="755576" y="4725144"/>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Con Signo</a:t>
            </a:r>
            <a:endParaRPr lang="es-CL" dirty="0"/>
          </a:p>
        </p:txBody>
      </p:sp>
    </p:spTree>
    <p:extLst>
      <p:ext uri="{BB962C8B-B14F-4D97-AF65-F5344CB8AC3E}">
        <p14:creationId xmlns:p14="http://schemas.microsoft.com/office/powerpoint/2010/main" val="405300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3 Título"/>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2700" kern="1200">
                <a:solidFill>
                  <a:srgbClr val="FFFFFF"/>
                </a:solidFill>
                <a:latin typeface="+mj-lt"/>
                <a:ea typeface="+mj-ea"/>
                <a:cs typeface="+mj-cs"/>
              </a:rPr>
              <a:t>Organización Von Neuman</a:t>
            </a:r>
          </a:p>
        </p:txBody>
      </p:sp>
      <p:pic>
        <p:nvPicPr>
          <p:cNvPr id="3" name="Imagen 2">
            <a:extLst>
              <a:ext uri="{FF2B5EF4-FFF2-40B4-BE49-F238E27FC236}">
                <a16:creationId xmlns:a16="http://schemas.microsoft.com/office/drawing/2014/main" id="{2E693D3A-F0A6-9075-40EC-3A942ACC3CC9}"/>
              </a:ext>
            </a:extLst>
          </p:cNvPr>
          <p:cNvPicPr>
            <a:picLocks noChangeAspect="1"/>
          </p:cNvPicPr>
          <p:nvPr/>
        </p:nvPicPr>
        <p:blipFill>
          <a:blip r:embed="rId3"/>
          <a:stretch>
            <a:fillRect/>
          </a:stretch>
        </p:blipFill>
        <p:spPr>
          <a:xfrm>
            <a:off x="3376821" y="1552564"/>
            <a:ext cx="5419311" cy="3752872"/>
          </a:xfrm>
          <a:prstGeom prst="rect">
            <a:avLst/>
          </a:prstGeom>
        </p:spPr>
      </p:pic>
    </p:spTree>
    <p:extLst>
      <p:ext uri="{BB962C8B-B14F-4D97-AF65-F5344CB8AC3E}">
        <p14:creationId xmlns:p14="http://schemas.microsoft.com/office/powerpoint/2010/main" val="137376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CR" sz="3500">
                <a:solidFill>
                  <a:srgbClr val="FFFFFF"/>
                </a:solidFill>
              </a:rPr>
              <a:t>Direcciones de memoria</a:t>
            </a:r>
            <a:endParaRPr lang="es-CL" sz="35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r>
              <a:rPr lang="es-CR" sz="1700" b="1"/>
              <a:t>Tamaño de la palabra: </a:t>
            </a:r>
            <a:r>
              <a:rPr lang="es-CR" sz="1700"/>
              <a:t>conjunto finito de bits, byte  (Palabra=2byte), (Palabra Doble =4Byte) y (Palabra cuádruple=8bytes)</a:t>
            </a:r>
          </a:p>
          <a:p>
            <a:endParaRPr lang="es-CR" sz="1700"/>
          </a:p>
          <a:p>
            <a:r>
              <a:rPr lang="es-CR" sz="1700"/>
              <a:t>En la mayoría de las estructuras modernas, la dirección de memoria se asocia a partir de 1 byte. Si el dato requiere más de un byte, los siguientes datos quedarán en </a:t>
            </a:r>
            <a:r>
              <a:rPr lang="es-CR" sz="1700" b="1"/>
              <a:t>inicio+1</a:t>
            </a:r>
            <a:r>
              <a:rPr lang="es-CR" sz="1700"/>
              <a:t>, </a:t>
            </a:r>
            <a:r>
              <a:rPr lang="es-CR" sz="1700" b="1"/>
              <a:t>inicio+2</a:t>
            </a:r>
            <a:r>
              <a:rPr lang="es-CR" sz="1700"/>
              <a:t>, etc.</a:t>
            </a:r>
          </a:p>
          <a:p>
            <a:endParaRPr lang="es-CR" sz="1700"/>
          </a:p>
          <a:p>
            <a:r>
              <a:rPr lang="es-CR" sz="1700"/>
              <a:t>Además, se asume que los datos en memoria estarán en los siguientes formatos:</a:t>
            </a:r>
            <a:endParaRPr lang="es-CL" sz="1700"/>
          </a:p>
        </p:txBody>
      </p:sp>
    </p:spTree>
    <p:extLst>
      <p:ext uri="{BB962C8B-B14F-4D97-AF65-F5344CB8AC3E}">
        <p14:creationId xmlns:p14="http://schemas.microsoft.com/office/powerpoint/2010/main" val="120138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Endianness</a:t>
            </a:r>
          </a:p>
        </p:txBody>
      </p:sp>
      <p:sp>
        <p:nvSpPr>
          <p:cNvPr id="5" name="Rectangle 2"/>
          <p:cNvSpPr>
            <a:spLocks noGrp="1" noChangeArrowheads="1"/>
          </p:cNvSpPr>
          <p:nvPr>
            <p:ph idx="1"/>
          </p:nvPr>
        </p:nvSpPr>
        <p:spPr bwMode="auto">
          <a:xfrm>
            <a:off x="3607694" y="649480"/>
            <a:ext cx="4916510" cy="5546047"/>
          </a:xfrm>
          <a:prstGeom prst="rect">
            <a:avLst/>
          </a:prstGeom>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spcBef>
                <a:spcPct val="20000"/>
              </a:spcBef>
              <a:spcAft>
                <a:spcPct val="0"/>
              </a:spcAft>
              <a:buClrTx/>
              <a:buSzTx/>
              <a:tabLst/>
            </a:pPr>
            <a:r>
              <a:rPr lang="es-CL" sz="1700">
                <a:latin typeface="+mn-lt"/>
              </a:rPr>
              <a:t>Al igual que existen lenguajes donde la lectura y escritura puede ser izquierda-derecha o derecha-izquierda también en la arquitectura sucede algo parecido. </a:t>
            </a:r>
          </a:p>
          <a:p>
            <a:pPr lvl="0" eaLnBrk="1" hangingPunct="1">
              <a:spcBef>
                <a:spcPct val="20000"/>
              </a:spcBef>
            </a:pPr>
            <a:endParaRPr lang="es-CL" sz="1700">
              <a:latin typeface="+mn-lt"/>
            </a:endParaRPr>
          </a:p>
          <a:p>
            <a:pPr lvl="0" eaLnBrk="1" hangingPunct="1">
              <a:spcBef>
                <a:spcPct val="20000"/>
              </a:spcBef>
            </a:pPr>
            <a:r>
              <a:rPr lang="es-CL" sz="1700">
                <a:latin typeface="+mn-lt"/>
              </a:rPr>
              <a:t>trabajar con datos de más de un byte, como por ejemplo números enteros, números reales, etc. requiere de una normalización (</a:t>
            </a:r>
            <a:r>
              <a:rPr lang="es-CL" sz="1700"/>
              <a:t>Endianness))</a:t>
            </a:r>
            <a:endParaRPr lang="es-CL" sz="1700">
              <a:latin typeface="+mn-lt"/>
            </a:endParaRPr>
          </a:p>
          <a:p>
            <a:pPr marR="0" lvl="0" eaLnBrk="1" fontAlgn="base" hangingPunct="1">
              <a:spcBef>
                <a:spcPct val="20000"/>
              </a:spcBef>
              <a:spcAft>
                <a:spcPct val="0"/>
              </a:spcAft>
              <a:buClrTx/>
              <a:buSzTx/>
              <a:tabLst/>
            </a:pPr>
            <a:endParaRPr lang="es-CL" sz="1700">
              <a:latin typeface="+mn-lt"/>
            </a:endParaRPr>
          </a:p>
          <a:p>
            <a:pPr marR="0" lvl="0" eaLnBrk="1" fontAlgn="base" hangingPunct="1">
              <a:spcBef>
                <a:spcPct val="20000"/>
              </a:spcBef>
              <a:spcAft>
                <a:spcPct val="0"/>
              </a:spcAft>
              <a:buClrTx/>
              <a:buSzTx/>
              <a:tabLst/>
            </a:pPr>
            <a:r>
              <a:rPr lang="es-CL" sz="1700">
                <a:latin typeface="+mn-lt"/>
              </a:rPr>
              <a:t>A la hora de expresar estos datos tenemos que definir el concepto de byte más representativo  MSB (Most Significant Byte) y byte menos representativo LSB (least Significant Byte).</a:t>
            </a:r>
          </a:p>
          <a:p>
            <a:pPr marR="0" lvl="0" eaLnBrk="1" fontAlgn="base" hangingPunct="1">
              <a:spcBef>
                <a:spcPct val="20000"/>
              </a:spcBef>
              <a:spcAft>
                <a:spcPct val="0"/>
              </a:spcAft>
              <a:buClrTx/>
              <a:buSzTx/>
              <a:tabLst/>
            </a:pPr>
            <a:endParaRPr lang="es-CL" sz="1700">
              <a:latin typeface="+mn-lt"/>
            </a:endParaRPr>
          </a:p>
        </p:txBody>
      </p:sp>
    </p:spTree>
    <p:extLst>
      <p:ext uri="{BB962C8B-B14F-4D97-AF65-F5344CB8AC3E}">
        <p14:creationId xmlns:p14="http://schemas.microsoft.com/office/powerpoint/2010/main" val="363077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Endianess</a:t>
            </a:r>
          </a:p>
        </p:txBody>
      </p:sp>
      <p:sp>
        <p:nvSpPr>
          <p:cNvPr id="3" name="Marcador de contenido 2"/>
          <p:cNvSpPr>
            <a:spLocks noGrp="1"/>
          </p:cNvSpPr>
          <p:nvPr>
            <p:ph idx="1"/>
          </p:nvPr>
        </p:nvSpPr>
        <p:spPr>
          <a:xfrm>
            <a:off x="3607694" y="649480"/>
            <a:ext cx="4916510" cy="5546047"/>
          </a:xfrm>
        </p:spPr>
        <p:txBody>
          <a:bodyPr anchor="ctr">
            <a:normAutofit/>
          </a:bodyPr>
          <a:lstStyle/>
          <a:p>
            <a:pPr lvl="0" fontAlgn="base">
              <a:spcAft>
                <a:spcPct val="0"/>
              </a:spcAft>
            </a:pPr>
            <a:r>
              <a:rPr lang="es-CL" sz="1700"/>
              <a:t>Por ejemplo, expresando el número 13 como binario de 8 bits sería 0000 1101, el MSB sería 0000 y el LSB sería 1011 puesto que, por ejemplo, 0001 1011 = 27 se aleja más que 0000 1111 = 15.</a:t>
            </a:r>
          </a:p>
          <a:p>
            <a:pPr lvl="0" fontAlgn="base">
              <a:spcAft>
                <a:spcPct val="0"/>
              </a:spcAft>
            </a:pPr>
            <a:endParaRPr lang="es-CL" sz="1700"/>
          </a:p>
          <a:p>
            <a:pPr lvl="0" fontAlgn="base">
              <a:spcAft>
                <a:spcPct val="0"/>
              </a:spcAft>
            </a:pPr>
            <a:r>
              <a:rPr lang="es-CL" sz="1700"/>
              <a:t>Pues bien, el formato Big Endian es aquel que ordena los bytes del más significativo al menos significativo y el Little Endian el que lo hace del menos significativo al más significativo. </a:t>
            </a:r>
          </a:p>
        </p:txBody>
      </p:sp>
    </p:spTree>
    <p:extLst>
      <p:ext uri="{BB962C8B-B14F-4D97-AF65-F5344CB8AC3E}">
        <p14:creationId xmlns:p14="http://schemas.microsoft.com/office/powerpoint/2010/main" val="57778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Big Endian</a:t>
            </a:r>
          </a:p>
        </p:txBody>
      </p:sp>
      <p:sp>
        <p:nvSpPr>
          <p:cNvPr id="4" name="Rectangle 1"/>
          <p:cNvSpPr>
            <a:spLocks noGrp="1" noChangeArrowheads="1"/>
          </p:cNvSpPr>
          <p:nvPr>
            <p:ph idx="1"/>
          </p:nvPr>
        </p:nvSpPr>
        <p:spPr bwMode="auto">
          <a:xfrm>
            <a:off x="3607694" y="649480"/>
            <a:ext cx="4916510" cy="5546047"/>
          </a:xfrm>
          <a:prstGeom prst="rect">
            <a:avLst/>
          </a:prstGeom>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indent="0" eaLnBrk="1" hangingPunct="1">
              <a:spcBef>
                <a:spcPct val="20000"/>
              </a:spcBef>
              <a:buClrTx/>
              <a:buSzTx/>
              <a:buNone/>
              <a:tabLst/>
            </a:pPr>
            <a:r>
              <a:rPr lang="es-CL" sz="1700">
                <a:latin typeface="+mn-lt"/>
              </a:rPr>
              <a:t>Big Endian</a:t>
            </a:r>
          </a:p>
          <a:p>
            <a:pPr marR="0" eaLnBrk="1" hangingPunct="1">
              <a:spcBef>
                <a:spcPct val="20000"/>
              </a:spcBef>
              <a:buClrTx/>
              <a:buSzTx/>
              <a:tabLst/>
            </a:pPr>
            <a:r>
              <a:rPr lang="es-CL" sz="1700">
                <a:latin typeface="+mn-lt"/>
              </a:rPr>
              <a:t>Este formato que puede parecer una forma más "natural" de escritura es utilizado por procesadores usados en máquinas Apple entre otras.</a:t>
            </a:r>
          </a:p>
          <a:p>
            <a:pPr marR="0" eaLnBrk="1" hangingPunct="1">
              <a:spcBef>
                <a:spcPct val="20000"/>
              </a:spcBef>
              <a:buClrTx/>
              <a:buSzTx/>
              <a:tabLst/>
            </a:pPr>
            <a:r>
              <a:rPr lang="es-CL" sz="1700">
                <a:latin typeface="+mn-lt"/>
              </a:rPr>
              <a:t>Los datos 12.595 y "trece" en palabras, expresados en hexadecimal son 0x3133 y 0x74726563650d0a, pues bien, escritos como datos de 2 bytes en formato Big Endian quedan:</a:t>
            </a:r>
          </a:p>
          <a:p>
            <a:pPr marL="0" marR="0" indent="0" eaLnBrk="1" hangingPunct="1">
              <a:spcBef>
                <a:spcPct val="20000"/>
              </a:spcBef>
              <a:buClrTx/>
              <a:buSzTx/>
              <a:buNone/>
              <a:tabLst/>
            </a:pPr>
            <a:endParaRPr lang="es-CL" sz="1700">
              <a:latin typeface="+mn-lt"/>
            </a:endParaRPr>
          </a:p>
          <a:p>
            <a:pPr marL="0" marR="0" indent="0" eaLnBrk="1" hangingPunct="1">
              <a:spcBef>
                <a:spcPct val="20000"/>
              </a:spcBef>
              <a:buClrTx/>
              <a:buSzTx/>
              <a:buNone/>
              <a:tabLst/>
            </a:pPr>
            <a:r>
              <a:rPr lang="es-CL" sz="1700">
                <a:latin typeface="+mn-lt"/>
              </a:rPr>
              <a:t>           0x31 0x33 y 0x74 0x72 0x65 0x63 0x65 0x0d 0x0a </a:t>
            </a:r>
          </a:p>
        </p:txBody>
      </p:sp>
    </p:spTree>
    <p:extLst>
      <p:ext uri="{BB962C8B-B14F-4D97-AF65-F5344CB8AC3E}">
        <p14:creationId xmlns:p14="http://schemas.microsoft.com/office/powerpoint/2010/main" val="3692217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Little Endian</a:t>
            </a:r>
          </a:p>
        </p:txBody>
      </p:sp>
      <p:sp>
        <p:nvSpPr>
          <p:cNvPr id="4" name="Rectangle 1"/>
          <p:cNvSpPr>
            <a:spLocks noGrp="1" noChangeArrowheads="1"/>
          </p:cNvSpPr>
          <p:nvPr>
            <p:ph idx="1"/>
          </p:nvPr>
        </p:nvSpPr>
        <p:spPr bwMode="auto">
          <a:xfrm>
            <a:off x="3607694" y="649480"/>
            <a:ext cx="4916510" cy="5546047"/>
          </a:xfrm>
          <a:prstGeom prst="rect">
            <a:avLst/>
          </a:prstGeom>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eaLnBrk="1" hangingPunct="1">
              <a:spcBef>
                <a:spcPct val="20000"/>
              </a:spcBef>
              <a:buNone/>
            </a:pPr>
            <a:r>
              <a:rPr lang="es-CL" sz="1700">
                <a:latin typeface="+mn-lt"/>
              </a:rPr>
              <a:t>Little Endian</a:t>
            </a:r>
          </a:p>
          <a:p>
            <a:pPr lvl="0" eaLnBrk="1" hangingPunct="1">
              <a:spcBef>
                <a:spcPct val="20000"/>
              </a:spcBef>
            </a:pPr>
            <a:r>
              <a:rPr lang="es-CL" sz="1700">
                <a:latin typeface="+mn-lt"/>
              </a:rPr>
              <a:t>Este formato es adoptado por la mayoría de los procesadores Intel.</a:t>
            </a:r>
          </a:p>
          <a:p>
            <a:pPr lvl="0" eaLnBrk="1" hangingPunct="1">
              <a:spcBef>
                <a:spcPct val="20000"/>
              </a:spcBef>
            </a:pPr>
            <a:endParaRPr lang="es-CL" sz="1700">
              <a:latin typeface="+mn-lt"/>
            </a:endParaRPr>
          </a:p>
          <a:p>
            <a:pPr lvl="0" eaLnBrk="1" hangingPunct="1">
              <a:spcBef>
                <a:spcPct val="20000"/>
              </a:spcBef>
            </a:pPr>
            <a:r>
              <a:rPr lang="es-CL" sz="1700">
                <a:latin typeface="+mn-lt"/>
              </a:rPr>
              <a:t>Los mismos datos hexadecimales de antes escritos como datos de 2 bytes en formato Little Endian quedan:</a:t>
            </a:r>
          </a:p>
          <a:p>
            <a:pPr marL="0" lvl="0" indent="0" eaLnBrk="1" hangingPunct="1">
              <a:spcBef>
                <a:spcPct val="20000"/>
              </a:spcBef>
              <a:buNone/>
            </a:pPr>
            <a:endParaRPr lang="es-CL" sz="1700">
              <a:latin typeface="+mn-lt"/>
            </a:endParaRPr>
          </a:p>
          <a:p>
            <a:pPr marL="0" lvl="0" indent="0" eaLnBrk="1" hangingPunct="1">
              <a:spcBef>
                <a:spcPct val="20000"/>
              </a:spcBef>
              <a:buNone/>
            </a:pPr>
            <a:r>
              <a:rPr lang="es-CL" sz="1700">
                <a:latin typeface="+mn-lt"/>
              </a:rPr>
              <a:t>0x33 0x31 y 0x0a 0x0d 0x65 0x63 0x65 0x72 0x74</a:t>
            </a:r>
          </a:p>
        </p:txBody>
      </p:sp>
    </p:spTree>
    <p:extLst>
      <p:ext uri="{BB962C8B-B14F-4D97-AF65-F5344CB8AC3E}">
        <p14:creationId xmlns:p14="http://schemas.microsoft.com/office/powerpoint/2010/main" val="8968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CL" sz="3500">
                <a:solidFill>
                  <a:srgbClr val="FFFFFF"/>
                </a:solidFill>
              </a:rPr>
              <a:t>Ejemplo Formato Little Endian 8086</a:t>
            </a:r>
          </a:p>
        </p:txBody>
      </p:sp>
      <p:sp>
        <p:nvSpPr>
          <p:cNvPr id="3" name="2 Marcador de contenido"/>
          <p:cNvSpPr>
            <a:spLocks noGrp="1"/>
          </p:cNvSpPr>
          <p:nvPr>
            <p:ph idx="1"/>
          </p:nvPr>
        </p:nvSpPr>
        <p:spPr>
          <a:xfrm>
            <a:off x="3607694" y="649480"/>
            <a:ext cx="4916510" cy="5546047"/>
          </a:xfrm>
        </p:spPr>
        <p:txBody>
          <a:bodyPr anchor="ctr">
            <a:normAutofit/>
          </a:bodyPr>
          <a:lstStyle/>
          <a:p>
            <a:r>
              <a:rPr lang="es-CL" sz="1700"/>
              <a:t>Supongamos que se debe guardar el dato 3E71h en la dirección 500h de memoria, los datos quedarán dispuestos de la siguiente forma</a:t>
            </a:r>
          </a:p>
          <a:p>
            <a:pPr marL="0" indent="0">
              <a:buNone/>
            </a:pPr>
            <a:r>
              <a:rPr lang="es-CL" sz="1700"/>
              <a:t>500	71</a:t>
            </a:r>
          </a:p>
          <a:p>
            <a:pPr marL="0" indent="0">
              <a:buNone/>
            </a:pPr>
            <a:r>
              <a:rPr lang="es-CL" sz="1700"/>
              <a:t>501	3E</a:t>
            </a:r>
          </a:p>
          <a:p>
            <a:r>
              <a:rPr lang="es-CL" sz="1700"/>
              <a:t>El formato Little endian surge del largo de palabra del bus de datos y la memoria, ya que lo que se almacena son palabras, no bytes.</a:t>
            </a:r>
          </a:p>
        </p:txBody>
      </p:sp>
    </p:spTree>
    <p:extLst>
      <p:ext uri="{BB962C8B-B14F-4D97-AF65-F5344CB8AC3E}">
        <p14:creationId xmlns:p14="http://schemas.microsoft.com/office/powerpoint/2010/main" val="901190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g endian or little endian?? - Worldsensing TechBlog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600" y="1603375"/>
            <a:ext cx="8178799" cy="365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93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Título"/>
          <p:cNvSpPr>
            <a:spLocks noGrp="1"/>
          </p:cNvSpPr>
          <p:nvPr>
            <p:ph type="title"/>
          </p:nvPr>
        </p:nvSpPr>
        <p:spPr>
          <a:xfrm>
            <a:off x="350041" y="586855"/>
            <a:ext cx="2401025" cy="3387497"/>
          </a:xfrm>
        </p:spPr>
        <p:txBody>
          <a:bodyPr anchor="b">
            <a:normAutofit/>
          </a:bodyPr>
          <a:lstStyle/>
          <a:p>
            <a:pPr algn="r"/>
            <a:r>
              <a:rPr lang="es-MX" sz="2700">
                <a:solidFill>
                  <a:srgbClr val="FFFFFF"/>
                </a:solidFill>
              </a:rPr>
              <a:t>COMPONENTES DE LA CPU</a:t>
            </a:r>
            <a:endParaRPr lang="es-CL" sz="2700">
              <a:solidFill>
                <a:srgbClr val="FFFFFF"/>
              </a:solidFill>
            </a:endParaRPr>
          </a:p>
        </p:txBody>
      </p:sp>
      <p:sp>
        <p:nvSpPr>
          <p:cNvPr id="4" name="3 Marcador de contenido"/>
          <p:cNvSpPr>
            <a:spLocks noGrp="1"/>
          </p:cNvSpPr>
          <p:nvPr>
            <p:ph idx="1"/>
          </p:nvPr>
        </p:nvSpPr>
        <p:spPr>
          <a:xfrm>
            <a:off x="3607694" y="649480"/>
            <a:ext cx="4916510" cy="5546047"/>
          </a:xfrm>
        </p:spPr>
        <p:txBody>
          <a:bodyPr anchor="ctr">
            <a:normAutofit/>
          </a:bodyPr>
          <a:lstStyle/>
          <a:p>
            <a:r>
              <a:rPr lang="es-MX" sz="1700" b="1"/>
              <a:t>PC o IP:</a:t>
            </a:r>
            <a:r>
              <a:rPr lang="es-MX" sz="1700"/>
              <a:t> Contador de programa (program counter o Instruction pointer). Contiene la dirección de la próxima instrucción a ejecutar. Inicialmente contiene la primera dirección del programa. Las instrucciones de salto definen el contenido del PC.</a:t>
            </a:r>
          </a:p>
          <a:p>
            <a:endParaRPr lang="es-MX" sz="1700"/>
          </a:p>
          <a:p>
            <a:r>
              <a:rPr lang="es-MX" sz="1700" b="1"/>
              <a:t>MAR</a:t>
            </a:r>
            <a:r>
              <a:rPr lang="es-MX" sz="1700"/>
              <a:t>: Registro de direcciones de memoria. Su contenido son direcciones de memoria del dato que se quiere ingresar o recuperar desde la memoria.</a:t>
            </a:r>
          </a:p>
          <a:p>
            <a:endParaRPr lang="es-MX" sz="1700"/>
          </a:p>
          <a:p>
            <a:r>
              <a:rPr lang="es-MX" sz="1700" b="1"/>
              <a:t>MDR</a:t>
            </a:r>
            <a:r>
              <a:rPr lang="es-MX" sz="1700"/>
              <a:t>: registro de datos de memoria. Contiene los datos destinados a la memoria o los datos recuperados de la memoria.</a:t>
            </a:r>
            <a:endParaRPr lang="es-CL" sz="1700"/>
          </a:p>
        </p:txBody>
      </p:sp>
    </p:spTree>
    <p:extLst>
      <p:ext uri="{BB962C8B-B14F-4D97-AF65-F5344CB8AC3E}">
        <p14:creationId xmlns:p14="http://schemas.microsoft.com/office/powerpoint/2010/main" val="206964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2700">
                <a:solidFill>
                  <a:srgbClr val="FFFFFF"/>
                </a:solidFill>
              </a:rPr>
              <a:t>COMPONENTES DE LA CPU</a:t>
            </a:r>
            <a:endParaRPr lang="es-CL" sz="27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r>
              <a:rPr lang="es-MX" sz="1700" b="1"/>
              <a:t>Bus de datos</a:t>
            </a:r>
            <a:r>
              <a:rPr lang="es-MX" sz="1700"/>
              <a:t>: Es un seudo registro que permite el tránsito de los datos provenientes de registros, memoria o E/S. En realidad es un multiplexor, que es un circuito combinacional (sin memoria).</a:t>
            </a:r>
          </a:p>
          <a:p>
            <a:endParaRPr lang="es-MX" sz="1700"/>
          </a:p>
          <a:p>
            <a:r>
              <a:rPr lang="es-MX" sz="1700" b="1"/>
              <a:t>Bus de direcciones</a:t>
            </a:r>
            <a:r>
              <a:rPr lang="es-MX" sz="1700"/>
              <a:t>: Permite direccionar la memoria RAM y ROM, además de seleccionar los canales de E/S.</a:t>
            </a:r>
          </a:p>
          <a:p>
            <a:endParaRPr lang="es-MX" sz="1700"/>
          </a:p>
          <a:p>
            <a:r>
              <a:rPr lang="es-MX" sz="1700" b="1"/>
              <a:t>Bus de control: </a:t>
            </a:r>
            <a:r>
              <a:rPr lang="es-MX" sz="1700"/>
              <a:t>Lleva las señales de comando a toda la CPU</a:t>
            </a:r>
            <a:endParaRPr lang="es-CL" sz="1700"/>
          </a:p>
        </p:txBody>
      </p:sp>
    </p:spTree>
    <p:extLst>
      <p:ext uri="{BB962C8B-B14F-4D97-AF65-F5344CB8AC3E}">
        <p14:creationId xmlns:p14="http://schemas.microsoft.com/office/powerpoint/2010/main" val="345575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2700">
                <a:solidFill>
                  <a:srgbClr val="FFFFFF"/>
                </a:solidFill>
              </a:rPr>
              <a:t>COMPONENTES DE LA CPU</a:t>
            </a:r>
            <a:endParaRPr lang="es-CL" sz="27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r>
              <a:rPr lang="es-MX" sz="1700" b="1"/>
              <a:t>Stack Pointer (SP): </a:t>
            </a:r>
            <a:r>
              <a:rPr lang="es-MX" sz="1700"/>
              <a:t>Contiene la dirección de memoria del tope del stack.</a:t>
            </a:r>
          </a:p>
          <a:p>
            <a:endParaRPr lang="es-MX" sz="1700"/>
          </a:p>
          <a:p>
            <a:r>
              <a:rPr lang="es-MX" sz="1700" b="1"/>
              <a:t>IR</a:t>
            </a:r>
            <a:r>
              <a:rPr lang="es-MX" sz="1700"/>
              <a:t>: registro de instrucciones: Recibe los códigos de operación de las instrucciones de máquina y comanda la unidad de control para su ejecución.</a:t>
            </a:r>
          </a:p>
          <a:p>
            <a:endParaRPr lang="es-MX" sz="1700"/>
          </a:p>
          <a:p>
            <a:r>
              <a:rPr lang="es-MX" sz="1700" b="1"/>
              <a:t>Acumulador:</a:t>
            </a:r>
            <a:r>
              <a:rPr lang="es-MX" sz="1700"/>
              <a:t> Registro que opera junto a la unidad aritmética realizando operaciones del tipo</a:t>
            </a:r>
          </a:p>
          <a:p>
            <a:pPr marL="0" indent="0">
              <a:buNone/>
            </a:pPr>
            <a:r>
              <a:rPr lang="es-MX" sz="1700"/>
              <a:t>	Acum</a:t>
            </a:r>
            <a:r>
              <a:rPr lang="es-MX" sz="1700">
                <a:sym typeface="Wingdings" panose="05000000000000000000" pitchFamily="2" charset="2"/>
              </a:rPr>
              <a:t> Acum operador Dato</a:t>
            </a:r>
          </a:p>
          <a:p>
            <a:endParaRPr lang="es-MX" sz="1700">
              <a:sym typeface="Wingdings" panose="05000000000000000000" pitchFamily="2" charset="2"/>
            </a:endParaRPr>
          </a:p>
          <a:p>
            <a:r>
              <a:rPr lang="es-MX" sz="1700">
                <a:sym typeface="Wingdings" panose="05000000000000000000" pitchFamily="2" charset="2"/>
              </a:rPr>
              <a:t>Donde operador es cualquier operación aritmética o lógica</a:t>
            </a:r>
            <a:endParaRPr lang="es-MX" sz="1700"/>
          </a:p>
          <a:p>
            <a:endParaRPr lang="es-MX" sz="1700"/>
          </a:p>
          <a:p>
            <a:endParaRPr lang="es-CL" sz="1700"/>
          </a:p>
        </p:txBody>
      </p:sp>
    </p:spTree>
    <p:extLst>
      <p:ext uri="{BB962C8B-B14F-4D97-AF65-F5344CB8AC3E}">
        <p14:creationId xmlns:p14="http://schemas.microsoft.com/office/powerpoint/2010/main" val="253961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2700">
                <a:solidFill>
                  <a:srgbClr val="FFFFFF"/>
                </a:solidFill>
              </a:rPr>
              <a:t>COMPONENTES DE LA CPU</a:t>
            </a:r>
            <a:endParaRPr lang="es-CL" sz="2700">
              <a:solidFill>
                <a:srgbClr val="FFFFFF"/>
              </a:solidFill>
            </a:endParaRP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3607694" y="649480"/>
                <a:ext cx="4916510" cy="5546047"/>
              </a:xfrm>
            </p:spPr>
            <p:txBody>
              <a:bodyPr anchor="ctr">
                <a:normAutofit/>
              </a:bodyPr>
              <a:lstStyle/>
              <a:p>
                <a:r>
                  <a:rPr lang="es-MX" sz="1700" b="1"/>
                  <a:t>Unidad aritmético lógica</a:t>
                </a:r>
                <a:r>
                  <a:rPr lang="es-MX" sz="1700"/>
                  <a:t>: Realiza operaciones aritméticas y lógicas binarias y unarias: a+b, a-b, a and b, de tipo binario y –a o </a:t>
                </a:r>
                <a14:m>
                  <m:oMath xmlns:m="http://schemas.openxmlformats.org/officeDocument/2006/math">
                    <m:acc>
                      <m:accPr>
                        <m:chr m:val="̅"/>
                        <m:ctrlPr>
                          <a:rPr lang="es-MX" sz="1700" i="1">
                            <a:latin typeface="Cambria Math" panose="02040503050406030204" pitchFamily="18" charset="0"/>
                          </a:rPr>
                        </m:ctrlPr>
                      </m:accPr>
                      <m:e>
                        <m:r>
                          <a:rPr lang="es-MX" sz="1700" b="0" i="1">
                            <a:latin typeface="Cambria Math"/>
                          </a:rPr>
                          <m:t>𝑎</m:t>
                        </m:r>
                      </m:e>
                    </m:acc>
                  </m:oMath>
                </a14:m>
                <a:r>
                  <a:rPr lang="es-CL" sz="1700"/>
                  <a:t>, de tipo unario.</a:t>
                </a:r>
              </a:p>
              <a:p>
                <a:r>
                  <a:rPr lang="es-MX" sz="1700"/>
                  <a:t>Versiones más avanzadas de unidad aritmética permiten multiplicar y dividir, además de  operaciones en punto flotante</a:t>
                </a:r>
                <a:endParaRPr lang="es-CL" sz="170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3607694" y="649480"/>
                <a:ext cx="4916510" cy="5546047"/>
              </a:xfrm>
              <a:blipFill>
                <a:blip r:embed="rId3"/>
                <a:stretch>
                  <a:fillRect l="-620" r="-1241"/>
                </a:stretch>
              </a:blipFill>
            </p:spPr>
            <p:txBody>
              <a:bodyPr/>
              <a:lstStyle/>
              <a:p>
                <a:r>
                  <a:rPr lang="es-CL">
                    <a:noFill/>
                  </a:rPr>
                  <a:t> </a:t>
                </a:r>
              </a:p>
            </p:txBody>
          </p:sp>
        </mc:Fallback>
      </mc:AlternateContent>
    </p:spTree>
    <p:extLst>
      <p:ext uri="{BB962C8B-B14F-4D97-AF65-F5344CB8AC3E}">
        <p14:creationId xmlns:p14="http://schemas.microsoft.com/office/powerpoint/2010/main" val="314851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2700">
                <a:solidFill>
                  <a:srgbClr val="FFFFFF"/>
                </a:solidFill>
              </a:rPr>
              <a:t>COMPONENTES DE LA CPU</a:t>
            </a:r>
            <a:endParaRPr lang="es-CL" sz="27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r>
              <a:rPr lang="es-MX" sz="1700" b="1"/>
              <a:t>Unidad de control</a:t>
            </a:r>
            <a:r>
              <a:rPr lang="es-CL" sz="1700" b="1"/>
              <a:t>: </a:t>
            </a:r>
            <a:r>
              <a:rPr lang="es-CL" sz="1700"/>
              <a:t>Genera los comandos necesarios sobre el hardware, para que las acciones se ejecuten. </a:t>
            </a:r>
          </a:p>
          <a:p>
            <a:endParaRPr lang="es-CL" sz="1700"/>
          </a:p>
          <a:p>
            <a:r>
              <a:rPr lang="es-CL" sz="1700"/>
              <a:t>Por ejemplo, maneja un selector para definir que registro ocupa el bus de datos y le proporciona un pulso de reloj al registro que debe recibir los datos desde el bus. Su operación depende del requerimiento establecido por la instrucción a ejecutar.</a:t>
            </a:r>
            <a:endParaRPr lang="es-MX" sz="1700"/>
          </a:p>
        </p:txBody>
      </p:sp>
    </p:spTree>
    <p:extLst>
      <p:ext uri="{BB962C8B-B14F-4D97-AF65-F5344CB8AC3E}">
        <p14:creationId xmlns:p14="http://schemas.microsoft.com/office/powerpoint/2010/main" val="138428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2700">
                <a:solidFill>
                  <a:srgbClr val="FFFFFF"/>
                </a:solidFill>
              </a:rPr>
              <a:t>COMPONENTES DE LA CPU</a:t>
            </a:r>
            <a:endParaRPr lang="es-CL" sz="27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r>
              <a:rPr lang="es-MX" sz="1700" b="1"/>
              <a:t>Registro de FLAGS: </a:t>
            </a:r>
            <a:r>
              <a:rPr lang="es-MX" sz="1700"/>
              <a:t>registro que mantiene el estado de los procesos, normalmente por bits individuales:</a:t>
            </a:r>
          </a:p>
          <a:p>
            <a:r>
              <a:rPr lang="es-MX" sz="1700" b="1"/>
              <a:t>Z:</a:t>
            </a:r>
            <a:r>
              <a:rPr lang="es-MX" sz="1700"/>
              <a:t> el último resultado fue 0</a:t>
            </a:r>
          </a:p>
          <a:p>
            <a:r>
              <a:rPr lang="es-MX" sz="1700" b="1"/>
              <a:t>N:</a:t>
            </a:r>
            <a:r>
              <a:rPr lang="es-MX" sz="1700"/>
              <a:t> el operando resultante fue negativo</a:t>
            </a:r>
          </a:p>
          <a:p>
            <a:r>
              <a:rPr lang="es-MX" sz="1700" b="1"/>
              <a:t>C:</a:t>
            </a:r>
            <a:r>
              <a:rPr lang="es-MX" sz="1700"/>
              <a:t> La última operación realizada activó un carry más significativo.</a:t>
            </a:r>
          </a:p>
          <a:p>
            <a:r>
              <a:rPr lang="es-MX" sz="1700" b="1"/>
              <a:t>O:</a:t>
            </a:r>
            <a:r>
              <a:rPr lang="es-MX" sz="1700"/>
              <a:t> La última operación resultó en overflow</a:t>
            </a:r>
            <a:endParaRPr lang="es-CL" sz="1700"/>
          </a:p>
        </p:txBody>
      </p:sp>
    </p:spTree>
    <p:extLst>
      <p:ext uri="{BB962C8B-B14F-4D97-AF65-F5344CB8AC3E}">
        <p14:creationId xmlns:p14="http://schemas.microsoft.com/office/powerpoint/2010/main" val="101870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50041" y="586855"/>
            <a:ext cx="2401025" cy="3387497"/>
          </a:xfrm>
        </p:spPr>
        <p:txBody>
          <a:bodyPr anchor="b">
            <a:normAutofit/>
          </a:bodyPr>
          <a:lstStyle/>
          <a:p>
            <a:pPr algn="r"/>
            <a:r>
              <a:rPr lang="es-MX" sz="3500">
                <a:solidFill>
                  <a:srgbClr val="FFFFFF"/>
                </a:solidFill>
              </a:rPr>
              <a:t>Otros registros</a:t>
            </a:r>
            <a:endParaRPr lang="es-CL" sz="3500">
              <a:solidFill>
                <a:srgbClr val="FFFFFF"/>
              </a:solidFill>
            </a:endParaRPr>
          </a:p>
        </p:txBody>
      </p:sp>
      <p:sp>
        <p:nvSpPr>
          <p:cNvPr id="3" name="2 Marcador de contenido"/>
          <p:cNvSpPr>
            <a:spLocks noGrp="1"/>
          </p:cNvSpPr>
          <p:nvPr>
            <p:ph idx="1"/>
          </p:nvPr>
        </p:nvSpPr>
        <p:spPr>
          <a:xfrm>
            <a:off x="3607694" y="649480"/>
            <a:ext cx="4916510" cy="5546047"/>
          </a:xfrm>
        </p:spPr>
        <p:txBody>
          <a:bodyPr anchor="ctr">
            <a:normAutofit/>
          </a:bodyPr>
          <a:lstStyle/>
          <a:p>
            <a:pPr marL="0" indent="0">
              <a:buNone/>
            </a:pPr>
            <a:r>
              <a:rPr lang="es-MX" sz="1700"/>
              <a:t>En el diagrama no se han incluido otros registros de uso general:</a:t>
            </a:r>
          </a:p>
          <a:p>
            <a:endParaRPr lang="es-MX" sz="1700"/>
          </a:p>
          <a:p>
            <a:r>
              <a:rPr lang="es-MX" sz="1700" b="1"/>
              <a:t>Registro Base: </a:t>
            </a:r>
            <a:r>
              <a:rPr lang="es-MX" sz="1700"/>
              <a:t>Sirve como dirección de base para operaciones. Es decir las direcciones están dadas por BASE + dirección de la instrucción.</a:t>
            </a:r>
          </a:p>
          <a:p>
            <a:r>
              <a:rPr lang="es-MX" sz="1700" b="1"/>
              <a:t>Registro índice: </a:t>
            </a:r>
            <a:r>
              <a:rPr lang="es-MX" sz="1700"/>
              <a:t>Sirve para direccionamiento indexado, es decir la dirección es la que define el registro, que se puede incrementar.</a:t>
            </a:r>
          </a:p>
          <a:p>
            <a:r>
              <a:rPr lang="es-MX" sz="1700" b="1"/>
              <a:t>Registros de segmento: </a:t>
            </a:r>
            <a:r>
              <a:rPr lang="es-MX" sz="1700"/>
              <a:t>Permiten categorizar los accesos a memoria.</a:t>
            </a:r>
          </a:p>
          <a:p>
            <a:r>
              <a:rPr lang="es-MX" sz="1700" b="1"/>
              <a:t>Registros multipropósito: </a:t>
            </a:r>
            <a:r>
              <a:rPr lang="es-MX" sz="1700"/>
              <a:t>Son registros presentes en el procesador que guardan datos de uso recurrente.</a:t>
            </a:r>
          </a:p>
          <a:p>
            <a:r>
              <a:rPr lang="es-MX" sz="1700" b="1"/>
              <a:t>Registro Temporal Temp,</a:t>
            </a:r>
            <a:r>
              <a:rPr lang="es-MX" sz="1700"/>
              <a:t> sólo disponible para la CPU</a:t>
            </a:r>
            <a:endParaRPr lang="es-CL" sz="1700"/>
          </a:p>
        </p:txBody>
      </p:sp>
    </p:spTree>
    <p:extLst>
      <p:ext uri="{BB962C8B-B14F-4D97-AF65-F5344CB8AC3E}">
        <p14:creationId xmlns:p14="http://schemas.microsoft.com/office/powerpoint/2010/main" val="32324418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4561</TotalTime>
  <Words>1762</Words>
  <Application>Microsoft Office PowerPoint</Application>
  <PresentationFormat>Presentación en pantalla (4:3)</PresentationFormat>
  <Paragraphs>182</Paragraphs>
  <Slides>26</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Cambria Math</vt:lpstr>
      <vt:lpstr>Wingdings</vt:lpstr>
      <vt:lpstr>Tema de Office</vt:lpstr>
      <vt:lpstr> Arquitectura del Procesador </vt:lpstr>
      <vt:lpstr>Organización Von Neuman</vt:lpstr>
      <vt:lpstr>COMPONENTES DE LA CPU</vt:lpstr>
      <vt:lpstr>COMPONENTES DE LA CPU</vt:lpstr>
      <vt:lpstr>COMPONENTES DE LA CPU</vt:lpstr>
      <vt:lpstr>COMPONENTES DE LA CPU</vt:lpstr>
      <vt:lpstr>COMPONENTES DE LA CPU</vt:lpstr>
      <vt:lpstr>COMPONENTES DE LA CPU</vt:lpstr>
      <vt:lpstr>Otros registros</vt:lpstr>
      <vt:lpstr>Ciclo de Instrucción</vt:lpstr>
      <vt:lpstr>Ciclo Fetch</vt:lpstr>
      <vt:lpstr>Lenguaje descriptor de Hardware (AHPL)</vt:lpstr>
      <vt:lpstr>AHPL (cont)</vt:lpstr>
      <vt:lpstr>AHPL operatoria</vt:lpstr>
      <vt:lpstr>Transferencia vía bus de datos</vt:lpstr>
      <vt:lpstr>Fetch: Secuencia de operaciones</vt:lpstr>
      <vt:lpstr>Ciclo Fetch</vt:lpstr>
      <vt:lpstr>FORMATO DE INSTRUCCIONES</vt:lpstr>
      <vt:lpstr>Estructura para la arquitectura simulada</vt:lpstr>
      <vt:lpstr>Direcciones de memoria</vt:lpstr>
      <vt:lpstr>Endianness</vt:lpstr>
      <vt:lpstr>Endianess</vt:lpstr>
      <vt:lpstr>Big Endian</vt:lpstr>
      <vt:lpstr>Little Endian</vt:lpstr>
      <vt:lpstr>Ejemplo Formato Little Endian 8086</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Von Neuman</dc:title>
  <dc:creator>Usuario</dc:creator>
  <cp:lastModifiedBy>Claudia Contreras</cp:lastModifiedBy>
  <cp:revision>152</cp:revision>
  <dcterms:created xsi:type="dcterms:W3CDTF">2015-03-16T13:22:59Z</dcterms:created>
  <dcterms:modified xsi:type="dcterms:W3CDTF">2022-09-08T02:18:30Z</dcterms:modified>
</cp:coreProperties>
</file>