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1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CBDF42-1A90-D061-39BB-D7164CCDF5D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2B3EB95E-9607-D40E-25FE-90E14BC6A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2732F88E-3C5B-AF83-16A8-6F241841FB40}"/>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5" name="Marcador de pie de página 4">
            <a:extLst>
              <a:ext uri="{FF2B5EF4-FFF2-40B4-BE49-F238E27FC236}">
                <a16:creationId xmlns:a16="http://schemas.microsoft.com/office/drawing/2014/main" id="{BF95009D-7F54-C3C8-FBCA-D1F6CB94AFA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ED64492-E717-53B0-6826-2282326A971E}"/>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3410826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87075D-627C-C318-EBF8-0AFD94C09FD1}"/>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7A7A31F-41CE-5178-7BEB-B7D29C157D0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9B540D3-A19C-EB9F-C6F6-CA808A63F672}"/>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5" name="Marcador de pie de página 4">
            <a:extLst>
              <a:ext uri="{FF2B5EF4-FFF2-40B4-BE49-F238E27FC236}">
                <a16:creationId xmlns:a16="http://schemas.microsoft.com/office/drawing/2014/main" id="{90C3DF16-FFF1-01F0-DAD4-C7BA107CD2E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BE28137-C748-DB13-59AB-57DAF5589CB7}"/>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205472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850C43-B0B9-CF1B-1FF7-9D87C193513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5A9A5013-E2A9-9B80-99CC-3A06A11024A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1D25E7E-E5F5-898A-AF37-2AA0162E07A0}"/>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5" name="Marcador de pie de página 4">
            <a:extLst>
              <a:ext uri="{FF2B5EF4-FFF2-40B4-BE49-F238E27FC236}">
                <a16:creationId xmlns:a16="http://schemas.microsoft.com/office/drawing/2014/main" id="{43F744F4-641A-87BC-9407-7B126A5C01D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52D6C10-9388-4474-37D0-4BAE89A7B899}"/>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169555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398D3-2EE2-E59E-5243-2632529CE75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717DE05-058C-0B3C-2A45-121CB84FBFE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E641389-4A77-A7B5-C4E6-FCB50CB6C356}"/>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5" name="Marcador de pie de página 4">
            <a:extLst>
              <a:ext uri="{FF2B5EF4-FFF2-40B4-BE49-F238E27FC236}">
                <a16:creationId xmlns:a16="http://schemas.microsoft.com/office/drawing/2014/main" id="{D3D7AF1C-649F-232A-9738-A5FB61DBCCD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81BA66B-5AB5-C92B-2ECA-0E989BDF5A12}"/>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58157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4AA36-5C14-BAD0-22B3-0372CECB29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13D2E23-12B0-7798-1AF7-F59B83264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09AD556-8AF6-E0C1-E9FE-5D1EE7BB320C}"/>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5" name="Marcador de pie de página 4">
            <a:extLst>
              <a:ext uri="{FF2B5EF4-FFF2-40B4-BE49-F238E27FC236}">
                <a16:creationId xmlns:a16="http://schemas.microsoft.com/office/drawing/2014/main" id="{1A193825-D3C1-B021-A3A0-C644466E2CD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B4522D3-EF95-3823-3C63-D62948FCD4D1}"/>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305918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579BD-1B4D-F3B4-15A0-CF13C68011D8}"/>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79C2F854-17AA-C0BC-A6E9-73D12B6B534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7A62F264-FB94-BFD0-D1C4-9032A9D730F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EFCCC83-273D-7FD9-B899-2B7DA2D05BB6}"/>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6" name="Marcador de pie de página 5">
            <a:extLst>
              <a:ext uri="{FF2B5EF4-FFF2-40B4-BE49-F238E27FC236}">
                <a16:creationId xmlns:a16="http://schemas.microsoft.com/office/drawing/2014/main" id="{9CE6ECCA-5D42-EE1E-90B9-5B24E24C5CB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61AEB21-CAC7-9C42-3526-CF3989D26981}"/>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352093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0B580-D6F7-AF35-4250-1DCDC942FB6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A9D7D2D-7BEB-596F-5645-E9DEC853DF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11338EE-E6E7-1E6F-089C-7F33A989D67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F82AC885-E1F8-A3B4-CAF7-AE794A1884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18DC208-91D8-F711-62E0-CC1F5F26114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6016DD40-60BF-7968-1752-7F0A721FD8DE}"/>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8" name="Marcador de pie de página 7">
            <a:extLst>
              <a:ext uri="{FF2B5EF4-FFF2-40B4-BE49-F238E27FC236}">
                <a16:creationId xmlns:a16="http://schemas.microsoft.com/office/drawing/2014/main" id="{3F3C9DFD-2275-1868-FA6C-7DD79024F7F9}"/>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D30D1C1C-CF94-3931-6E6F-8C5361B6B8EC}"/>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268156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B856A-E429-8249-B906-1961176554C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156D242A-80EE-1426-2B8F-A8314F1CF1EE}"/>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4" name="Marcador de pie de página 3">
            <a:extLst>
              <a:ext uri="{FF2B5EF4-FFF2-40B4-BE49-F238E27FC236}">
                <a16:creationId xmlns:a16="http://schemas.microsoft.com/office/drawing/2014/main" id="{561D0799-BA47-9344-14CC-3BB4DD91A526}"/>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23A787B3-6B0E-1F64-884C-C0F30A370F95}"/>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71078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499E39-D563-C580-5954-1A03CB03B3B5}"/>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3" name="Marcador de pie de página 2">
            <a:extLst>
              <a:ext uri="{FF2B5EF4-FFF2-40B4-BE49-F238E27FC236}">
                <a16:creationId xmlns:a16="http://schemas.microsoft.com/office/drawing/2014/main" id="{958CD80F-EA81-8C52-FA0A-721730D75459}"/>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DE88038F-4CFF-A21C-F2AF-F85D3D2D5154}"/>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2740251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25AA5C-0F1A-EB63-B807-B632A2ABCCF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3438E7F-F185-6EF2-FE36-BCE4F7FEDA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8A038CE-8780-D9B4-D4A7-61BE35F0E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222A1F-8FC0-E597-9E91-DA56D46948BE}"/>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6" name="Marcador de pie de página 5">
            <a:extLst>
              <a:ext uri="{FF2B5EF4-FFF2-40B4-BE49-F238E27FC236}">
                <a16:creationId xmlns:a16="http://schemas.microsoft.com/office/drawing/2014/main" id="{E0CFB2FB-9899-D4D3-E94D-F909D93D65F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472F78A-6F85-3994-2921-D55D8D005649}"/>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913357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713812-0F74-F839-3A6A-EDFD45FC2A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5E47862A-F79F-684F-2B72-2DB2FFDF51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AE979E4C-41F5-735A-7050-6649619CB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A4CC5D4-2411-606F-9617-254E417DAA11}"/>
              </a:ext>
            </a:extLst>
          </p:cNvPr>
          <p:cNvSpPr>
            <a:spLocks noGrp="1"/>
          </p:cNvSpPr>
          <p:nvPr>
            <p:ph type="dt" sz="half" idx="10"/>
          </p:nvPr>
        </p:nvSpPr>
        <p:spPr/>
        <p:txBody>
          <a:bodyPr/>
          <a:lstStyle/>
          <a:p>
            <a:fld id="{E5B502F6-38D3-4AF6-9FD0-B381711FA2B2}" type="datetimeFigureOut">
              <a:rPr lang="es-CL" smtClean="0"/>
              <a:t>14-09-2022</a:t>
            </a:fld>
            <a:endParaRPr lang="es-CL"/>
          </a:p>
        </p:txBody>
      </p:sp>
      <p:sp>
        <p:nvSpPr>
          <p:cNvPr id="6" name="Marcador de pie de página 5">
            <a:extLst>
              <a:ext uri="{FF2B5EF4-FFF2-40B4-BE49-F238E27FC236}">
                <a16:creationId xmlns:a16="http://schemas.microsoft.com/office/drawing/2014/main" id="{695B9FE0-F2C7-864D-3C5C-60D6E83F914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0699A3C-C4E3-9C99-7F5E-F43CA2A332FD}"/>
              </a:ext>
            </a:extLst>
          </p:cNvPr>
          <p:cNvSpPr>
            <a:spLocks noGrp="1"/>
          </p:cNvSpPr>
          <p:nvPr>
            <p:ph type="sldNum" sz="quarter" idx="12"/>
          </p:nvPr>
        </p:nvSpPr>
        <p:spPr/>
        <p:txBody>
          <a:bodyPr/>
          <a:lstStyle/>
          <a:p>
            <a:fld id="{AD9E61A0-C954-4583-AFF3-4D32EE6C1B93}" type="slidenum">
              <a:rPr lang="es-CL" smtClean="0"/>
              <a:t>‹Nº›</a:t>
            </a:fld>
            <a:endParaRPr lang="es-CL"/>
          </a:p>
        </p:txBody>
      </p:sp>
    </p:spTree>
    <p:extLst>
      <p:ext uri="{BB962C8B-B14F-4D97-AF65-F5344CB8AC3E}">
        <p14:creationId xmlns:p14="http://schemas.microsoft.com/office/powerpoint/2010/main" val="403139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0CE0B16-7491-43C6-05CB-4BEB80E2B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F9A34AB-6612-8EB9-2086-2F858AC04D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17ECBA1-1BE2-0C9D-31BE-164547F7D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B502F6-38D3-4AF6-9FD0-B381711FA2B2}" type="datetimeFigureOut">
              <a:rPr lang="es-CL" smtClean="0"/>
              <a:t>14-09-2022</a:t>
            </a:fld>
            <a:endParaRPr lang="es-CL"/>
          </a:p>
        </p:txBody>
      </p:sp>
      <p:sp>
        <p:nvSpPr>
          <p:cNvPr id="5" name="Marcador de pie de página 4">
            <a:extLst>
              <a:ext uri="{FF2B5EF4-FFF2-40B4-BE49-F238E27FC236}">
                <a16:creationId xmlns:a16="http://schemas.microsoft.com/office/drawing/2014/main" id="{8C7909B0-98D2-D3D9-D226-1224AC32B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42D3E954-B72F-05B4-C471-4854B08CA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E61A0-C954-4583-AFF3-4D32EE6C1B93}" type="slidenum">
              <a:rPr lang="es-CL" smtClean="0"/>
              <a:t>‹Nº›</a:t>
            </a:fld>
            <a:endParaRPr lang="es-CL"/>
          </a:p>
        </p:txBody>
      </p:sp>
    </p:spTree>
    <p:extLst>
      <p:ext uri="{BB962C8B-B14F-4D97-AF65-F5344CB8AC3E}">
        <p14:creationId xmlns:p14="http://schemas.microsoft.com/office/powerpoint/2010/main" val="2976171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A61377C-530B-195B-3813-AA3EA9801819}"/>
              </a:ext>
            </a:extLst>
          </p:cNvPr>
          <p:cNvSpPr>
            <a:spLocks noGrp="1"/>
          </p:cNvSpPr>
          <p:nvPr>
            <p:ph type="ctrTitle"/>
          </p:nvPr>
        </p:nvSpPr>
        <p:spPr>
          <a:xfrm>
            <a:off x="2026693" y="1030406"/>
            <a:ext cx="8147713" cy="3081242"/>
          </a:xfrm>
        </p:spPr>
        <p:txBody>
          <a:bodyPr anchor="ctr">
            <a:normAutofit/>
          </a:bodyPr>
          <a:lstStyle/>
          <a:p>
            <a:r>
              <a:rPr lang="es-CL" sz="4800">
                <a:solidFill>
                  <a:srgbClr val="FFFFFF"/>
                </a:solidFill>
              </a:rPr>
              <a:t>Simuproc</a:t>
            </a:r>
          </a:p>
        </p:txBody>
      </p:sp>
      <p:sp>
        <p:nvSpPr>
          <p:cNvPr id="3" name="Subtítulo 2">
            <a:extLst>
              <a:ext uri="{FF2B5EF4-FFF2-40B4-BE49-F238E27FC236}">
                <a16:creationId xmlns:a16="http://schemas.microsoft.com/office/drawing/2014/main" id="{6888F5A8-CB38-95BE-956D-7D6DD8829229}"/>
              </a:ext>
            </a:extLst>
          </p:cNvPr>
          <p:cNvSpPr>
            <a:spLocks noGrp="1"/>
          </p:cNvSpPr>
          <p:nvPr>
            <p:ph type="subTitle" idx="1"/>
          </p:nvPr>
        </p:nvSpPr>
        <p:spPr>
          <a:xfrm>
            <a:off x="1559943" y="5171093"/>
            <a:ext cx="9078628" cy="860620"/>
          </a:xfrm>
        </p:spPr>
        <p:txBody>
          <a:bodyPr anchor="ctr">
            <a:normAutofit/>
          </a:bodyPr>
          <a:lstStyle/>
          <a:p>
            <a:endParaRPr lang="es-CL" dirty="0">
              <a:solidFill>
                <a:srgbClr val="FFFFFF"/>
              </a:solidFill>
            </a:endParaRPr>
          </a:p>
        </p:txBody>
      </p:sp>
    </p:spTree>
    <p:extLst>
      <p:ext uri="{BB962C8B-B14F-4D97-AF65-F5344CB8AC3E}">
        <p14:creationId xmlns:p14="http://schemas.microsoft.com/office/powerpoint/2010/main" val="190393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BC0D52-109E-9A70-BA98-EA859AB22D1C}"/>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POP [registro] </a:t>
            </a:r>
            <a:endParaRPr lang="es-CL" sz="4000">
              <a:solidFill>
                <a:srgbClr val="FFFFFF"/>
              </a:solidFill>
            </a:endParaRPr>
          </a:p>
        </p:txBody>
      </p:sp>
      <p:sp>
        <p:nvSpPr>
          <p:cNvPr id="3" name="Marcador de contenido 2">
            <a:extLst>
              <a:ext uri="{FF2B5EF4-FFF2-40B4-BE49-F238E27FC236}">
                <a16:creationId xmlns:a16="http://schemas.microsoft.com/office/drawing/2014/main" id="{64F44BA4-1D03-D8D6-3555-AD489470BAB1}"/>
              </a:ext>
            </a:extLst>
          </p:cNvPr>
          <p:cNvSpPr>
            <a:spLocks noGrp="1"/>
          </p:cNvSpPr>
          <p:nvPr>
            <p:ph idx="1"/>
          </p:nvPr>
        </p:nvSpPr>
        <p:spPr>
          <a:xfrm>
            <a:off x="4810259" y="649480"/>
            <a:ext cx="6555347" cy="5546047"/>
          </a:xfrm>
        </p:spPr>
        <p:txBody>
          <a:bodyPr anchor="ctr">
            <a:normAutofit/>
          </a:bodyPr>
          <a:lstStyle/>
          <a:p>
            <a:r>
              <a:rPr lang="es-ES" sz="2000" dirty="0"/>
              <a:t>Trae de la Pila el último valor llevado por PUSH (indicado por el registro SP) y lo almacena en el registro especificado</a:t>
            </a:r>
            <a:endParaRPr lang="es-CL" sz="2000" dirty="0"/>
          </a:p>
        </p:txBody>
      </p:sp>
    </p:spTree>
    <p:extLst>
      <p:ext uri="{BB962C8B-B14F-4D97-AF65-F5344CB8AC3E}">
        <p14:creationId xmlns:p14="http://schemas.microsoft.com/office/powerpoint/2010/main" val="2806533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7C3081-4881-9A1D-DCA9-4EABCD13327A}"/>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INC [dest] </a:t>
            </a:r>
            <a:endParaRPr lang="es-CL" sz="4000">
              <a:solidFill>
                <a:srgbClr val="FFFFFF"/>
              </a:solidFill>
            </a:endParaRPr>
          </a:p>
        </p:txBody>
      </p:sp>
      <p:sp>
        <p:nvSpPr>
          <p:cNvPr id="3" name="Marcador de contenido 2">
            <a:extLst>
              <a:ext uri="{FF2B5EF4-FFF2-40B4-BE49-F238E27FC236}">
                <a16:creationId xmlns:a16="http://schemas.microsoft.com/office/drawing/2014/main" id="{C00A080E-724A-7B0C-095B-401E1E335BE0}"/>
              </a:ext>
            </a:extLst>
          </p:cNvPr>
          <p:cNvSpPr>
            <a:spLocks noGrp="1"/>
          </p:cNvSpPr>
          <p:nvPr>
            <p:ph idx="1"/>
          </p:nvPr>
        </p:nvSpPr>
        <p:spPr>
          <a:xfrm>
            <a:off x="4810259" y="649480"/>
            <a:ext cx="6555347" cy="5546047"/>
          </a:xfrm>
        </p:spPr>
        <p:txBody>
          <a:bodyPr anchor="ctr">
            <a:normAutofit/>
          </a:bodyPr>
          <a:lstStyle/>
          <a:p>
            <a:pPr marL="0" indent="0">
              <a:buNone/>
            </a:pPr>
            <a:r>
              <a:rPr lang="es-ES" sz="2000" dirty="0"/>
              <a:t>Incrementa en 1 el destino especificado, el parámetro puede ser una dirección de memoria o un registro. </a:t>
            </a:r>
          </a:p>
          <a:p>
            <a:pPr marL="0" indent="0">
              <a:buNone/>
            </a:pPr>
            <a:r>
              <a:rPr lang="es-ES" sz="2000" dirty="0"/>
              <a:t>Si en la posición de memoria EB esta el valor 1001, al ejecutar INC EB se obtiene que ahora el valor de EB es 1010.</a:t>
            </a:r>
            <a:endParaRPr lang="es-CL" sz="2000" dirty="0"/>
          </a:p>
        </p:txBody>
      </p:sp>
    </p:spTree>
    <p:extLst>
      <p:ext uri="{BB962C8B-B14F-4D97-AF65-F5344CB8AC3E}">
        <p14:creationId xmlns:p14="http://schemas.microsoft.com/office/powerpoint/2010/main" val="159141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FB276B-121E-F05A-53F7-6B55C51DFECE}"/>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DEC [dest] </a:t>
            </a:r>
            <a:endParaRPr lang="es-CL" sz="4000">
              <a:solidFill>
                <a:srgbClr val="FFFFFF"/>
              </a:solidFill>
            </a:endParaRPr>
          </a:p>
        </p:txBody>
      </p:sp>
      <p:sp>
        <p:nvSpPr>
          <p:cNvPr id="3" name="Marcador de contenido 2">
            <a:extLst>
              <a:ext uri="{FF2B5EF4-FFF2-40B4-BE49-F238E27FC236}">
                <a16:creationId xmlns:a16="http://schemas.microsoft.com/office/drawing/2014/main" id="{047C93E9-B0CC-9BF5-8AB5-0C4FC0AC5C61}"/>
              </a:ext>
            </a:extLst>
          </p:cNvPr>
          <p:cNvSpPr>
            <a:spLocks noGrp="1"/>
          </p:cNvSpPr>
          <p:nvPr>
            <p:ph idx="1"/>
          </p:nvPr>
        </p:nvSpPr>
        <p:spPr>
          <a:xfrm>
            <a:off x="4810259" y="649480"/>
            <a:ext cx="6555347" cy="5546047"/>
          </a:xfrm>
        </p:spPr>
        <p:txBody>
          <a:bodyPr anchor="ctr">
            <a:normAutofit/>
          </a:bodyPr>
          <a:lstStyle/>
          <a:p>
            <a:pPr marL="0" indent="0">
              <a:buNone/>
            </a:pPr>
            <a:r>
              <a:rPr lang="es-ES" sz="2000" dirty="0"/>
              <a:t>Decremento en 1 el destino especificado, Si el destino queda = 0, se vuelve Z = 1</a:t>
            </a:r>
            <a:endParaRPr lang="es-CL" sz="2000" dirty="0"/>
          </a:p>
        </p:txBody>
      </p:sp>
    </p:spTree>
    <p:extLst>
      <p:ext uri="{BB962C8B-B14F-4D97-AF65-F5344CB8AC3E}">
        <p14:creationId xmlns:p14="http://schemas.microsoft.com/office/powerpoint/2010/main" val="406106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3CCD34-BF2C-2245-41AF-A8330DD55AE6}"/>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MOV [dest,orig] </a:t>
            </a:r>
            <a:endParaRPr lang="es-CL" sz="4000">
              <a:solidFill>
                <a:srgbClr val="FFFFFF"/>
              </a:solidFill>
            </a:endParaRPr>
          </a:p>
        </p:txBody>
      </p:sp>
      <p:sp>
        <p:nvSpPr>
          <p:cNvPr id="3" name="Marcador de contenido 2">
            <a:extLst>
              <a:ext uri="{FF2B5EF4-FFF2-40B4-BE49-F238E27FC236}">
                <a16:creationId xmlns:a16="http://schemas.microsoft.com/office/drawing/2014/main" id="{19A52ED2-12BE-1A57-631D-D44F1BE54A8E}"/>
              </a:ext>
            </a:extLst>
          </p:cNvPr>
          <p:cNvSpPr>
            <a:spLocks noGrp="1"/>
          </p:cNvSpPr>
          <p:nvPr>
            <p:ph idx="1"/>
          </p:nvPr>
        </p:nvSpPr>
        <p:spPr>
          <a:xfrm>
            <a:off x="4810259" y="649480"/>
            <a:ext cx="6555347" cy="5546047"/>
          </a:xfrm>
        </p:spPr>
        <p:txBody>
          <a:bodyPr anchor="ctr">
            <a:normAutofit/>
          </a:bodyPr>
          <a:lstStyle/>
          <a:p>
            <a:pPr marL="0" indent="0">
              <a:buNone/>
            </a:pPr>
            <a:r>
              <a:rPr lang="es-ES" sz="2000"/>
              <a:t>Copia el valor almacenado en el origen al destino. El destino y/o origen pueden ser registros o direcciones de memoria o combinación de estos. Para copiar lo que esta en la posición de memoria 12E a la posición D2 se usa la instrucción MOV D2,12E</a:t>
            </a:r>
            <a:endParaRPr lang="es-CL" sz="2000"/>
          </a:p>
        </p:txBody>
      </p:sp>
    </p:spTree>
    <p:extLst>
      <p:ext uri="{BB962C8B-B14F-4D97-AF65-F5344CB8AC3E}">
        <p14:creationId xmlns:p14="http://schemas.microsoft.com/office/powerpoint/2010/main" val="509991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9705475-0038-8A85-9F8B-67109A2C55CE}"/>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AND [dest,orig] </a:t>
            </a:r>
            <a:endParaRPr lang="es-CL" sz="4000">
              <a:solidFill>
                <a:srgbClr val="FFFFFF"/>
              </a:solidFill>
            </a:endParaRPr>
          </a:p>
        </p:txBody>
      </p:sp>
      <p:sp>
        <p:nvSpPr>
          <p:cNvPr id="3" name="Marcador de contenido 2">
            <a:extLst>
              <a:ext uri="{FF2B5EF4-FFF2-40B4-BE49-F238E27FC236}">
                <a16:creationId xmlns:a16="http://schemas.microsoft.com/office/drawing/2014/main" id="{77DF9A26-0FD4-AAAC-95AD-1E080E8340EF}"/>
              </a:ext>
            </a:extLst>
          </p:cNvPr>
          <p:cNvSpPr>
            <a:spLocks noGrp="1"/>
          </p:cNvSpPr>
          <p:nvPr>
            <p:ph idx="1"/>
          </p:nvPr>
        </p:nvSpPr>
        <p:spPr>
          <a:xfrm>
            <a:off x="4810259" y="649480"/>
            <a:ext cx="6555347" cy="5546047"/>
          </a:xfrm>
        </p:spPr>
        <p:txBody>
          <a:bodyPr anchor="ctr">
            <a:normAutofit/>
          </a:bodyPr>
          <a:lstStyle/>
          <a:p>
            <a:pPr marL="0" indent="0">
              <a:buNone/>
            </a:pPr>
            <a:r>
              <a:rPr lang="es-ES" sz="2000" dirty="0"/>
              <a:t>Y lógico, hace un Y lógico entre todos los bits de los dos operando escribiendo el resultado en el destino. Los parámetros pueden ser direcciones de memoria o Registros. </a:t>
            </a:r>
          </a:p>
          <a:p>
            <a:pPr marL="0" indent="0">
              <a:buNone/>
            </a:pPr>
            <a:r>
              <a:rPr lang="es-ES" sz="2000" dirty="0"/>
              <a:t>La siguiente regla aplica: </a:t>
            </a:r>
          </a:p>
          <a:p>
            <a:r>
              <a:rPr lang="es-ES" sz="2000" dirty="0"/>
              <a:t>1 AND 1 = 1 </a:t>
            </a:r>
          </a:p>
          <a:p>
            <a:r>
              <a:rPr lang="es-ES" sz="2000" dirty="0"/>
              <a:t>1 AND 0 = 0 </a:t>
            </a:r>
          </a:p>
          <a:p>
            <a:r>
              <a:rPr lang="es-ES" sz="2000" dirty="0"/>
              <a:t>0 AND 1 = 0 </a:t>
            </a:r>
          </a:p>
          <a:p>
            <a:r>
              <a:rPr lang="es-ES" sz="2000" dirty="0"/>
              <a:t>0 AND 0 = 0 </a:t>
            </a:r>
          </a:p>
          <a:p>
            <a:pPr marL="0" indent="0">
              <a:buNone/>
            </a:pPr>
            <a:r>
              <a:rPr lang="es-ES" sz="2000" dirty="0"/>
              <a:t>Si en AX tengo el numero 1001101 y en la </a:t>
            </a:r>
            <a:r>
              <a:rPr lang="es-ES" sz="2000" dirty="0" err="1"/>
              <a:t>pos</a:t>
            </a:r>
            <a:r>
              <a:rPr lang="es-ES" sz="2000" dirty="0"/>
              <a:t> 3F tengo el numero 11011. al ejecutar la instrucción AND AX,3F obtendré en AX el resultado 1001.</a:t>
            </a:r>
          </a:p>
          <a:p>
            <a:pPr marL="0" indent="0">
              <a:buNone/>
            </a:pPr>
            <a:r>
              <a:rPr lang="es-ES" sz="2000" dirty="0"/>
              <a:t>El Y lógico lo que hace es dejar los bits en común que tengan los dos números.</a:t>
            </a:r>
            <a:endParaRPr lang="es-CL" sz="2000" dirty="0"/>
          </a:p>
        </p:txBody>
      </p:sp>
    </p:spTree>
    <p:extLst>
      <p:ext uri="{BB962C8B-B14F-4D97-AF65-F5344CB8AC3E}">
        <p14:creationId xmlns:p14="http://schemas.microsoft.com/office/powerpoint/2010/main" val="210987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2C3D79-C56F-3E2B-F79B-4F80DF97D2EF}"/>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NOT [destino] </a:t>
            </a:r>
            <a:endParaRPr lang="es-CL" sz="4000">
              <a:solidFill>
                <a:srgbClr val="FFFFFF"/>
              </a:solidFill>
            </a:endParaRPr>
          </a:p>
        </p:txBody>
      </p:sp>
      <p:sp>
        <p:nvSpPr>
          <p:cNvPr id="3" name="Marcador de contenido 2">
            <a:extLst>
              <a:ext uri="{FF2B5EF4-FFF2-40B4-BE49-F238E27FC236}">
                <a16:creationId xmlns:a16="http://schemas.microsoft.com/office/drawing/2014/main" id="{0D42A547-4E32-C2C1-E3BD-52648873E416}"/>
              </a:ext>
            </a:extLst>
          </p:cNvPr>
          <p:cNvSpPr>
            <a:spLocks noGrp="1"/>
          </p:cNvSpPr>
          <p:nvPr>
            <p:ph idx="1"/>
          </p:nvPr>
        </p:nvSpPr>
        <p:spPr>
          <a:xfrm>
            <a:off x="4810259" y="649480"/>
            <a:ext cx="6555347" cy="5546047"/>
          </a:xfrm>
        </p:spPr>
        <p:txBody>
          <a:bodyPr anchor="ctr">
            <a:normAutofit/>
          </a:bodyPr>
          <a:lstStyle/>
          <a:p>
            <a:pPr marL="0" indent="0">
              <a:buNone/>
            </a:pPr>
            <a:r>
              <a:rPr lang="es-ES" sz="2000"/>
              <a:t>NO lógico, invierte los bits del operando formando el complemento del primero. </a:t>
            </a:r>
          </a:p>
          <a:p>
            <a:r>
              <a:rPr lang="es-ES" sz="2000"/>
              <a:t>NOT 1 = 0</a:t>
            </a:r>
          </a:p>
          <a:p>
            <a:r>
              <a:rPr lang="es-ES" sz="2000"/>
              <a:t>NOT 0 = 1 </a:t>
            </a:r>
          </a:p>
          <a:p>
            <a:pPr marL="0" indent="0">
              <a:buNone/>
            </a:pPr>
            <a:r>
              <a:rPr lang="es-ES" sz="2000"/>
              <a:t>Si en AX tengo 10011 al ejecutar NOT AX obtengo AX=1111111111101100</a:t>
            </a:r>
          </a:p>
        </p:txBody>
      </p:sp>
    </p:spTree>
    <p:extLst>
      <p:ext uri="{BB962C8B-B14F-4D97-AF65-F5344CB8AC3E}">
        <p14:creationId xmlns:p14="http://schemas.microsoft.com/office/powerpoint/2010/main" val="3405520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46F418-82F4-6357-C25D-C6415D699A0F}"/>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OR [dest,orig] </a:t>
            </a:r>
            <a:endParaRPr lang="es-CL" sz="4000">
              <a:solidFill>
                <a:srgbClr val="FFFFFF"/>
              </a:solidFill>
            </a:endParaRPr>
          </a:p>
        </p:txBody>
      </p:sp>
      <p:sp>
        <p:nvSpPr>
          <p:cNvPr id="3" name="Marcador de contenido 2">
            <a:extLst>
              <a:ext uri="{FF2B5EF4-FFF2-40B4-BE49-F238E27FC236}">
                <a16:creationId xmlns:a16="http://schemas.microsoft.com/office/drawing/2014/main" id="{2CFB29E3-2941-F8EA-8108-29F0A90A5FF8}"/>
              </a:ext>
            </a:extLst>
          </p:cNvPr>
          <p:cNvSpPr>
            <a:spLocks noGrp="1"/>
          </p:cNvSpPr>
          <p:nvPr>
            <p:ph idx="1"/>
          </p:nvPr>
        </p:nvSpPr>
        <p:spPr>
          <a:xfrm>
            <a:off x="4810259" y="649480"/>
            <a:ext cx="6555347" cy="5546047"/>
          </a:xfrm>
        </p:spPr>
        <p:txBody>
          <a:bodyPr anchor="ctr">
            <a:normAutofit/>
          </a:bodyPr>
          <a:lstStyle/>
          <a:p>
            <a:pPr marL="0" indent="0">
              <a:buNone/>
            </a:pPr>
            <a:r>
              <a:rPr lang="es-ES" sz="2000"/>
              <a:t>O inclusive lógico, todo bit activo en cualquiera de los operando será activado en el destino. </a:t>
            </a:r>
          </a:p>
          <a:p>
            <a:pPr marL="0" indent="0">
              <a:buNone/>
            </a:pPr>
            <a:r>
              <a:rPr lang="es-ES" sz="2000"/>
              <a:t>La siguiente regla aplica: </a:t>
            </a:r>
          </a:p>
          <a:p>
            <a:r>
              <a:rPr lang="es-ES" sz="2000"/>
              <a:t>1 OR 1 = 1 </a:t>
            </a:r>
          </a:p>
          <a:p>
            <a:r>
              <a:rPr lang="es-ES" sz="2000"/>
              <a:t>1 OR 0 = 1 </a:t>
            </a:r>
          </a:p>
          <a:p>
            <a:r>
              <a:rPr lang="es-ES" sz="2000"/>
              <a:t>0 OR 1 = 1 </a:t>
            </a:r>
          </a:p>
          <a:p>
            <a:r>
              <a:rPr lang="es-ES" sz="2000"/>
              <a:t>0 OR 0 = 0 </a:t>
            </a:r>
          </a:p>
          <a:p>
            <a:pPr marL="0" indent="0">
              <a:buNone/>
            </a:pPr>
            <a:r>
              <a:rPr lang="es-ES" sz="2000"/>
              <a:t>Si en 3A tengo el numero 1001101 y en la pos 3B tengo el numero 11011. Al ejecutar la instrucción OR 3A,3B obtendré en 3A el resultado 1011111.</a:t>
            </a:r>
            <a:endParaRPr lang="es-CL" sz="2000"/>
          </a:p>
        </p:txBody>
      </p:sp>
    </p:spTree>
    <p:extLst>
      <p:ext uri="{BB962C8B-B14F-4D97-AF65-F5344CB8AC3E}">
        <p14:creationId xmlns:p14="http://schemas.microsoft.com/office/powerpoint/2010/main" val="5335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FB4CD3-CC39-9F2D-6368-435B0D10D3BC}"/>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XOR [dest,orig] </a:t>
            </a:r>
            <a:endParaRPr lang="es-CL" sz="4000">
              <a:solidFill>
                <a:srgbClr val="FFFFFF"/>
              </a:solidFill>
            </a:endParaRPr>
          </a:p>
        </p:txBody>
      </p:sp>
      <p:sp>
        <p:nvSpPr>
          <p:cNvPr id="3" name="Marcador de contenido 2">
            <a:extLst>
              <a:ext uri="{FF2B5EF4-FFF2-40B4-BE49-F238E27FC236}">
                <a16:creationId xmlns:a16="http://schemas.microsoft.com/office/drawing/2014/main" id="{1184B63B-4A8F-E7D7-76EB-FF3A639A0990}"/>
              </a:ext>
            </a:extLst>
          </p:cNvPr>
          <p:cNvSpPr>
            <a:spLocks noGrp="1"/>
          </p:cNvSpPr>
          <p:nvPr>
            <p:ph idx="1"/>
          </p:nvPr>
        </p:nvSpPr>
        <p:spPr>
          <a:xfrm>
            <a:off x="4810259" y="649480"/>
            <a:ext cx="6555347" cy="5546047"/>
          </a:xfrm>
        </p:spPr>
        <p:txBody>
          <a:bodyPr anchor="ctr">
            <a:normAutofit/>
          </a:bodyPr>
          <a:lstStyle/>
          <a:p>
            <a:pPr marL="0" indent="0">
              <a:buNone/>
            </a:pPr>
            <a:r>
              <a:rPr lang="es-ES" sz="2000"/>
              <a:t>O exclusivo, realiza un O exclusivo entre los operando y almacena el resultado en destino. </a:t>
            </a:r>
          </a:p>
          <a:p>
            <a:pPr marL="0" indent="0">
              <a:buNone/>
            </a:pPr>
            <a:r>
              <a:rPr lang="es-ES" sz="2000"/>
              <a:t>La siguiente regla aplica: </a:t>
            </a:r>
          </a:p>
          <a:p>
            <a:r>
              <a:rPr lang="es-ES" sz="2000"/>
              <a:t>1 XOR 1 = 0 </a:t>
            </a:r>
          </a:p>
          <a:p>
            <a:r>
              <a:rPr lang="es-ES" sz="2000"/>
              <a:t>1 XOR 0 = 1 </a:t>
            </a:r>
          </a:p>
          <a:p>
            <a:r>
              <a:rPr lang="es-ES" sz="2000"/>
              <a:t>0 XOR 1 = 1</a:t>
            </a:r>
          </a:p>
          <a:p>
            <a:r>
              <a:rPr lang="es-ES" sz="2000"/>
              <a:t>0 XOR 0 = 0</a:t>
            </a:r>
          </a:p>
          <a:p>
            <a:pPr marL="0" indent="0">
              <a:buNone/>
            </a:pPr>
            <a:r>
              <a:rPr lang="es-ES" sz="2000"/>
              <a:t> Si en 3A tengo el numero 1001101 y en la pos 3B tengo el numero 11011. Al ejecutar la instrucción XOR 3A,3B obtendré en 3A el resultado 1010110.</a:t>
            </a:r>
            <a:endParaRPr lang="es-CL" sz="2000"/>
          </a:p>
        </p:txBody>
      </p:sp>
    </p:spTree>
    <p:extLst>
      <p:ext uri="{BB962C8B-B14F-4D97-AF65-F5344CB8AC3E}">
        <p14:creationId xmlns:p14="http://schemas.microsoft.com/office/powerpoint/2010/main" val="365189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E7953E-3A13-8D1A-FA66-462C6673A1A8}"/>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ADD [mem] </a:t>
            </a:r>
            <a:endParaRPr lang="es-CL" sz="4000">
              <a:solidFill>
                <a:srgbClr val="FFFFFF"/>
              </a:solidFill>
            </a:endParaRPr>
          </a:p>
        </p:txBody>
      </p:sp>
      <p:sp>
        <p:nvSpPr>
          <p:cNvPr id="3" name="Marcador de contenido 2">
            <a:extLst>
              <a:ext uri="{FF2B5EF4-FFF2-40B4-BE49-F238E27FC236}">
                <a16:creationId xmlns:a16="http://schemas.microsoft.com/office/drawing/2014/main" id="{D9B7528A-4272-6EC2-29A0-61E8252D603B}"/>
              </a:ext>
            </a:extLst>
          </p:cNvPr>
          <p:cNvSpPr>
            <a:spLocks noGrp="1"/>
          </p:cNvSpPr>
          <p:nvPr>
            <p:ph idx="1"/>
          </p:nvPr>
        </p:nvSpPr>
        <p:spPr>
          <a:xfrm>
            <a:off x="4810259" y="649480"/>
            <a:ext cx="6555347" cy="5546047"/>
          </a:xfrm>
        </p:spPr>
        <p:txBody>
          <a:bodyPr anchor="ctr">
            <a:normAutofit/>
          </a:bodyPr>
          <a:lstStyle/>
          <a:p>
            <a:pPr marL="0" indent="0">
              <a:buNone/>
            </a:pPr>
            <a:r>
              <a:rPr lang="es-ES" sz="2000" dirty="0"/>
              <a:t>Sumar: AX = AX + el contenido de la dirección de memoria. </a:t>
            </a:r>
          </a:p>
          <a:p>
            <a:pPr marL="0" indent="0">
              <a:buNone/>
            </a:pPr>
            <a:r>
              <a:rPr lang="es-ES" sz="2000" dirty="0"/>
              <a:t>Si el resultado de la suma supera los 16 bits, el resultado queda así: en BX los bits mas significativos y en BX los menos, también se activa el </a:t>
            </a:r>
            <a:r>
              <a:rPr lang="es-ES" sz="2000" dirty="0" err="1"/>
              <a:t>Overflow</a:t>
            </a:r>
            <a:r>
              <a:rPr lang="es-ES" sz="2000" dirty="0"/>
              <a:t> </a:t>
            </a:r>
            <a:r>
              <a:rPr lang="es-ES" sz="2000" dirty="0" err="1"/>
              <a:t>flag</a:t>
            </a:r>
            <a:r>
              <a:rPr lang="es-ES" sz="2000" dirty="0"/>
              <a:t>.</a:t>
            </a:r>
            <a:endParaRPr lang="es-CL" sz="2000" dirty="0"/>
          </a:p>
        </p:txBody>
      </p:sp>
    </p:spTree>
    <p:extLst>
      <p:ext uri="{BB962C8B-B14F-4D97-AF65-F5344CB8AC3E}">
        <p14:creationId xmlns:p14="http://schemas.microsoft.com/office/powerpoint/2010/main" val="285485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C7F6C5-B538-5014-23FE-9AF164D2E3BA}"/>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SUB [mem] </a:t>
            </a:r>
            <a:endParaRPr lang="es-CL" sz="4000">
              <a:solidFill>
                <a:srgbClr val="FFFFFF"/>
              </a:solidFill>
            </a:endParaRPr>
          </a:p>
        </p:txBody>
      </p:sp>
      <p:sp>
        <p:nvSpPr>
          <p:cNvPr id="3" name="Marcador de contenido 2">
            <a:extLst>
              <a:ext uri="{FF2B5EF4-FFF2-40B4-BE49-F238E27FC236}">
                <a16:creationId xmlns:a16="http://schemas.microsoft.com/office/drawing/2014/main" id="{445D8632-94BF-11F5-4CB2-CF4A9D1711A3}"/>
              </a:ext>
            </a:extLst>
          </p:cNvPr>
          <p:cNvSpPr>
            <a:spLocks noGrp="1"/>
          </p:cNvSpPr>
          <p:nvPr>
            <p:ph idx="1"/>
          </p:nvPr>
        </p:nvSpPr>
        <p:spPr>
          <a:xfrm>
            <a:off x="4810259" y="649480"/>
            <a:ext cx="6555347" cy="5546047"/>
          </a:xfrm>
        </p:spPr>
        <p:txBody>
          <a:bodyPr anchor="ctr">
            <a:normAutofit/>
          </a:bodyPr>
          <a:lstStyle/>
          <a:p>
            <a:pPr marL="0" indent="0">
              <a:buNone/>
            </a:pPr>
            <a:r>
              <a:rPr lang="es-ES" sz="2000"/>
              <a:t>Restar: AX = AX - el contenido de la dirección de memoria.</a:t>
            </a:r>
            <a:endParaRPr lang="es-CL" sz="2000"/>
          </a:p>
        </p:txBody>
      </p:sp>
    </p:spTree>
    <p:extLst>
      <p:ext uri="{BB962C8B-B14F-4D97-AF65-F5344CB8AC3E}">
        <p14:creationId xmlns:p14="http://schemas.microsoft.com/office/powerpoint/2010/main" val="138265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135008-74F5-9BBC-22F3-A915FF14731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403FD1A-A6C3-B441-D307-04127E8CDCAE}"/>
              </a:ext>
            </a:extLst>
          </p:cNvPr>
          <p:cNvSpPr>
            <a:spLocks noGrp="1"/>
          </p:cNvSpPr>
          <p:nvPr>
            <p:ph idx="1"/>
          </p:nvPr>
        </p:nvSpPr>
        <p:spPr/>
        <p:txBody>
          <a:bodyPr>
            <a:normAutofit/>
          </a:bodyPr>
          <a:lstStyle/>
          <a:p>
            <a:r>
              <a:rPr lang="es-ES" dirty="0"/>
              <a:t>Para empezar a programar primero necesitas tener un problema a resolver, luego plantear un algoritmo o seudocódigo que resuelva dicho problema. Teniendo ya el algoritmo, procedes a convertirlo en </a:t>
            </a:r>
            <a:r>
              <a:rPr lang="es-ES" dirty="0" err="1"/>
              <a:t>assembler</a:t>
            </a:r>
            <a:r>
              <a:rPr lang="es-ES" dirty="0"/>
              <a:t>. Podemos tener en cuenta el ejercicio que realizaremos en la segunda parte del tutorial, para que a medida que veamos las instrucciones soportadas vayamos imaginando cuales serian las que podrían integrarse mejor en nuestro programa. </a:t>
            </a:r>
            <a:endParaRPr lang="es-CL" dirty="0"/>
          </a:p>
        </p:txBody>
      </p:sp>
    </p:spTree>
    <p:extLst>
      <p:ext uri="{BB962C8B-B14F-4D97-AF65-F5344CB8AC3E}">
        <p14:creationId xmlns:p14="http://schemas.microsoft.com/office/powerpoint/2010/main" val="2714949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68453A-86A0-46D1-C266-B9AB98041086}"/>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MUL [mem] </a:t>
            </a:r>
            <a:endParaRPr lang="es-CL" sz="4000">
              <a:solidFill>
                <a:srgbClr val="FFFFFF"/>
              </a:solidFill>
            </a:endParaRPr>
          </a:p>
        </p:txBody>
      </p:sp>
      <p:sp>
        <p:nvSpPr>
          <p:cNvPr id="3" name="Marcador de contenido 2">
            <a:extLst>
              <a:ext uri="{FF2B5EF4-FFF2-40B4-BE49-F238E27FC236}">
                <a16:creationId xmlns:a16="http://schemas.microsoft.com/office/drawing/2014/main" id="{FE997092-A067-BA3B-78A4-ADDD500851A4}"/>
              </a:ext>
            </a:extLst>
          </p:cNvPr>
          <p:cNvSpPr>
            <a:spLocks noGrp="1"/>
          </p:cNvSpPr>
          <p:nvPr>
            <p:ph idx="1"/>
          </p:nvPr>
        </p:nvSpPr>
        <p:spPr>
          <a:xfrm>
            <a:off x="4810259" y="649480"/>
            <a:ext cx="6555347" cy="5546047"/>
          </a:xfrm>
        </p:spPr>
        <p:txBody>
          <a:bodyPr anchor="ctr">
            <a:normAutofit/>
          </a:bodyPr>
          <a:lstStyle/>
          <a:p>
            <a:pPr marL="0" indent="0">
              <a:buNone/>
            </a:pPr>
            <a:r>
              <a:rPr lang="es-ES" sz="2000"/>
              <a:t>Multiplicar: AX = AX * el contenido de la dirección de memoria.</a:t>
            </a:r>
          </a:p>
          <a:p>
            <a:pPr marL="0" indent="0">
              <a:buNone/>
            </a:pPr>
            <a:r>
              <a:rPr lang="es-ES" sz="2000"/>
              <a:t>Si el número resultante supera su longitud en binario de 16 bits, este resultado se parte almacenando los bits mas significativos en el Registro BX. </a:t>
            </a:r>
          </a:p>
          <a:p>
            <a:pPr marL="0" indent="0">
              <a:buNone/>
            </a:pPr>
            <a:r>
              <a:rPr lang="es-ES" sz="2000"/>
              <a:t>Si el resultado de una operación fuera 101101000111100010111 (21 bits) Los registros quedarían así: AX = 1000111100010111 (los últimos 16bits) BX = 10110 (los primeros Bits (los mas significativos) También se activa el Flag Overflow, para indicar que en la última operación sucedió esto.</a:t>
            </a:r>
            <a:endParaRPr lang="es-CL" sz="2000"/>
          </a:p>
        </p:txBody>
      </p:sp>
    </p:spTree>
    <p:extLst>
      <p:ext uri="{BB962C8B-B14F-4D97-AF65-F5344CB8AC3E}">
        <p14:creationId xmlns:p14="http://schemas.microsoft.com/office/powerpoint/2010/main" val="386212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1192A3-881B-F1D1-C432-1D78A3BB48AA}"/>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DIV [mem] </a:t>
            </a:r>
            <a:endParaRPr lang="es-CL" sz="4000">
              <a:solidFill>
                <a:srgbClr val="FFFFFF"/>
              </a:solidFill>
            </a:endParaRPr>
          </a:p>
        </p:txBody>
      </p:sp>
      <p:sp>
        <p:nvSpPr>
          <p:cNvPr id="3" name="Marcador de contenido 2">
            <a:extLst>
              <a:ext uri="{FF2B5EF4-FFF2-40B4-BE49-F238E27FC236}">
                <a16:creationId xmlns:a16="http://schemas.microsoft.com/office/drawing/2014/main" id="{EB272BB5-F89B-79C0-560F-027822C4E6AF}"/>
              </a:ext>
            </a:extLst>
          </p:cNvPr>
          <p:cNvSpPr>
            <a:spLocks noGrp="1"/>
          </p:cNvSpPr>
          <p:nvPr>
            <p:ph idx="1"/>
          </p:nvPr>
        </p:nvSpPr>
        <p:spPr>
          <a:xfrm>
            <a:off x="4810259" y="649480"/>
            <a:ext cx="6555347" cy="5546047"/>
          </a:xfrm>
        </p:spPr>
        <p:txBody>
          <a:bodyPr anchor="ctr">
            <a:normAutofit/>
          </a:bodyPr>
          <a:lstStyle/>
          <a:p>
            <a:pPr marL="0" indent="0">
              <a:buNone/>
            </a:pPr>
            <a:r>
              <a:rPr lang="es-ES" sz="2000"/>
              <a:t>Dividir: AX = AX / el contenido de la dirección de memoria, BX=AX % el contenido de la dir de memoria (BX = modulo o residuo).</a:t>
            </a:r>
            <a:endParaRPr lang="es-CL" sz="2000"/>
          </a:p>
        </p:txBody>
      </p:sp>
    </p:spTree>
    <p:extLst>
      <p:ext uri="{BB962C8B-B14F-4D97-AF65-F5344CB8AC3E}">
        <p14:creationId xmlns:p14="http://schemas.microsoft.com/office/powerpoint/2010/main" val="229949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FB1AA4B-3F4F-F2CD-1F32-E88DF8404CEC}"/>
              </a:ext>
            </a:extLst>
          </p:cNvPr>
          <p:cNvSpPr>
            <a:spLocks noGrp="1"/>
          </p:cNvSpPr>
          <p:nvPr>
            <p:ph type="title"/>
          </p:nvPr>
        </p:nvSpPr>
        <p:spPr>
          <a:xfrm>
            <a:off x="466722" y="586855"/>
            <a:ext cx="3201366" cy="3387497"/>
          </a:xfrm>
        </p:spPr>
        <p:txBody>
          <a:bodyPr anchor="b">
            <a:normAutofit/>
          </a:bodyPr>
          <a:lstStyle/>
          <a:p>
            <a:pPr algn="r"/>
            <a:endParaRPr lang="es-CL" sz="4000">
              <a:solidFill>
                <a:srgbClr val="FFFFFF"/>
              </a:solidFill>
            </a:endParaRPr>
          </a:p>
        </p:txBody>
      </p:sp>
      <p:sp>
        <p:nvSpPr>
          <p:cNvPr id="3" name="Marcador de contenido 2">
            <a:extLst>
              <a:ext uri="{FF2B5EF4-FFF2-40B4-BE49-F238E27FC236}">
                <a16:creationId xmlns:a16="http://schemas.microsoft.com/office/drawing/2014/main" id="{74235F03-527C-EE22-4348-2440931070D6}"/>
              </a:ext>
            </a:extLst>
          </p:cNvPr>
          <p:cNvSpPr>
            <a:spLocks noGrp="1"/>
          </p:cNvSpPr>
          <p:nvPr>
            <p:ph idx="1"/>
          </p:nvPr>
        </p:nvSpPr>
        <p:spPr>
          <a:xfrm>
            <a:off x="4810259" y="649480"/>
            <a:ext cx="6555347" cy="5546047"/>
          </a:xfrm>
        </p:spPr>
        <p:txBody>
          <a:bodyPr anchor="ctr">
            <a:normAutofit/>
          </a:bodyPr>
          <a:lstStyle/>
          <a:p>
            <a:r>
              <a:rPr lang="es-ES" sz="2000" dirty="0"/>
              <a:t>CLN Limpia el Negative </a:t>
            </a:r>
            <a:r>
              <a:rPr lang="es-ES" sz="2000" dirty="0" err="1"/>
              <a:t>Flag</a:t>
            </a:r>
            <a:r>
              <a:rPr lang="es-ES" sz="2000" dirty="0"/>
              <a:t>. N = 0 </a:t>
            </a:r>
          </a:p>
          <a:p>
            <a:r>
              <a:rPr lang="es-ES" sz="2000" dirty="0"/>
              <a:t>CLC Limpia el </a:t>
            </a:r>
            <a:r>
              <a:rPr lang="es-ES" sz="2000" dirty="0" err="1"/>
              <a:t>Carry</a:t>
            </a:r>
            <a:r>
              <a:rPr lang="es-ES" sz="2000" dirty="0"/>
              <a:t> </a:t>
            </a:r>
            <a:r>
              <a:rPr lang="es-ES" sz="2000" dirty="0" err="1"/>
              <a:t>Flag</a:t>
            </a:r>
            <a:r>
              <a:rPr lang="es-ES" sz="2000" dirty="0"/>
              <a:t>. C = 0 </a:t>
            </a:r>
          </a:p>
          <a:p>
            <a:r>
              <a:rPr lang="es-ES" sz="2000" dirty="0"/>
              <a:t>STC Pone el </a:t>
            </a:r>
            <a:r>
              <a:rPr lang="es-ES" sz="2000" dirty="0" err="1"/>
              <a:t>Carry</a:t>
            </a:r>
            <a:r>
              <a:rPr lang="es-ES" sz="2000" dirty="0"/>
              <a:t> </a:t>
            </a:r>
            <a:r>
              <a:rPr lang="es-ES" sz="2000" dirty="0" err="1"/>
              <a:t>Flag</a:t>
            </a:r>
            <a:r>
              <a:rPr lang="es-ES" sz="2000" dirty="0"/>
              <a:t>. C = 1 </a:t>
            </a:r>
          </a:p>
          <a:p>
            <a:r>
              <a:rPr lang="es-ES" sz="2000" dirty="0"/>
              <a:t>CMC Complementa (invierte) el </a:t>
            </a:r>
            <a:r>
              <a:rPr lang="es-ES" sz="2000" dirty="0" err="1"/>
              <a:t>Carry</a:t>
            </a:r>
            <a:r>
              <a:rPr lang="es-ES" sz="2000" dirty="0"/>
              <a:t> </a:t>
            </a:r>
            <a:r>
              <a:rPr lang="es-ES" sz="2000" dirty="0" err="1"/>
              <a:t>Flag</a:t>
            </a:r>
            <a:r>
              <a:rPr lang="es-ES" sz="2000" dirty="0"/>
              <a:t>. Si C = 1 vuelve C = 0 y viceversa</a:t>
            </a:r>
            <a:endParaRPr lang="es-CL" sz="2000" dirty="0"/>
          </a:p>
        </p:txBody>
      </p:sp>
    </p:spTree>
    <p:extLst>
      <p:ext uri="{BB962C8B-B14F-4D97-AF65-F5344CB8AC3E}">
        <p14:creationId xmlns:p14="http://schemas.microsoft.com/office/powerpoint/2010/main" val="2273395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0D6C85B-5FE9-BA21-0604-BCB03E54B465}"/>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LOOP [mem] </a:t>
            </a:r>
            <a:endParaRPr lang="es-CL" sz="4000">
              <a:solidFill>
                <a:srgbClr val="FFFFFF"/>
              </a:solidFill>
            </a:endParaRPr>
          </a:p>
        </p:txBody>
      </p:sp>
      <p:sp>
        <p:nvSpPr>
          <p:cNvPr id="3" name="Marcador de contenido 2">
            <a:extLst>
              <a:ext uri="{FF2B5EF4-FFF2-40B4-BE49-F238E27FC236}">
                <a16:creationId xmlns:a16="http://schemas.microsoft.com/office/drawing/2014/main" id="{FD076209-8535-173B-91F0-83962D2D31F1}"/>
              </a:ext>
            </a:extLst>
          </p:cNvPr>
          <p:cNvSpPr>
            <a:spLocks noGrp="1"/>
          </p:cNvSpPr>
          <p:nvPr>
            <p:ph idx="1"/>
          </p:nvPr>
        </p:nvSpPr>
        <p:spPr>
          <a:xfrm>
            <a:off x="4810259" y="649480"/>
            <a:ext cx="6555347" cy="5546047"/>
          </a:xfrm>
        </p:spPr>
        <p:txBody>
          <a:bodyPr anchor="ctr">
            <a:normAutofit/>
          </a:bodyPr>
          <a:lstStyle/>
          <a:p>
            <a:pPr marL="0" indent="0">
              <a:buNone/>
            </a:pPr>
            <a:r>
              <a:rPr lang="es-ES" sz="2000" dirty="0"/>
              <a:t>Decrementa CX y salta a la </a:t>
            </a:r>
            <a:r>
              <a:rPr lang="es-ES" sz="2000" dirty="0" err="1"/>
              <a:t>Pos</a:t>
            </a:r>
            <a:r>
              <a:rPr lang="es-ES" sz="2000" dirty="0"/>
              <a:t> de memoria si CX no es cero.</a:t>
            </a:r>
            <a:endParaRPr lang="es-CL" sz="2000" dirty="0"/>
          </a:p>
        </p:txBody>
      </p:sp>
    </p:spTree>
    <p:extLst>
      <p:ext uri="{BB962C8B-B14F-4D97-AF65-F5344CB8AC3E}">
        <p14:creationId xmlns:p14="http://schemas.microsoft.com/office/powerpoint/2010/main" val="35456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11EAE78-9230-4BA3-1F33-161F58D030CE}"/>
              </a:ext>
            </a:extLst>
          </p:cNvPr>
          <p:cNvSpPr>
            <a:spLocks noGrp="1"/>
          </p:cNvSpPr>
          <p:nvPr>
            <p:ph type="title"/>
          </p:nvPr>
        </p:nvSpPr>
        <p:spPr>
          <a:xfrm>
            <a:off x="466722" y="586855"/>
            <a:ext cx="3201366" cy="3387497"/>
          </a:xfrm>
        </p:spPr>
        <p:txBody>
          <a:bodyPr anchor="b">
            <a:normAutofit/>
          </a:bodyPr>
          <a:lstStyle/>
          <a:p>
            <a:pPr algn="r"/>
            <a:endParaRPr lang="es-CL" sz="4000">
              <a:solidFill>
                <a:srgbClr val="FFFFFF"/>
              </a:solidFill>
            </a:endParaRPr>
          </a:p>
        </p:txBody>
      </p:sp>
      <p:sp>
        <p:nvSpPr>
          <p:cNvPr id="3" name="Marcador de contenido 2">
            <a:extLst>
              <a:ext uri="{FF2B5EF4-FFF2-40B4-BE49-F238E27FC236}">
                <a16:creationId xmlns:a16="http://schemas.microsoft.com/office/drawing/2014/main" id="{BCEC85ED-4A2C-36D4-D04F-4465BDEE21CE}"/>
              </a:ext>
            </a:extLst>
          </p:cNvPr>
          <p:cNvSpPr>
            <a:spLocks noGrp="1"/>
          </p:cNvSpPr>
          <p:nvPr>
            <p:ph idx="1"/>
          </p:nvPr>
        </p:nvSpPr>
        <p:spPr>
          <a:xfrm>
            <a:off x="4810259" y="649480"/>
            <a:ext cx="6555347" cy="5546047"/>
          </a:xfrm>
        </p:spPr>
        <p:txBody>
          <a:bodyPr anchor="ctr">
            <a:normAutofit/>
          </a:bodyPr>
          <a:lstStyle/>
          <a:p>
            <a:r>
              <a:rPr lang="es-ES" sz="2000" dirty="0"/>
              <a:t>JMP [</a:t>
            </a:r>
            <a:r>
              <a:rPr lang="es-ES" sz="2000" dirty="0" err="1"/>
              <a:t>mem</a:t>
            </a:r>
            <a:r>
              <a:rPr lang="es-ES" sz="2000" dirty="0"/>
              <a:t>] Salto incondicional. </a:t>
            </a:r>
          </a:p>
          <a:p>
            <a:pPr marL="0" indent="0">
              <a:buNone/>
            </a:pPr>
            <a:r>
              <a:rPr lang="es-ES" sz="2000" dirty="0"/>
              <a:t>PC = dirección de memoria donde esta la siguiente instrucción a ejecutar.</a:t>
            </a:r>
          </a:p>
          <a:p>
            <a:pPr marL="0" indent="0">
              <a:buNone/>
            </a:pPr>
            <a:endParaRPr lang="es-ES" sz="2000" dirty="0"/>
          </a:p>
          <a:p>
            <a:r>
              <a:rPr lang="es-ES" sz="2000" dirty="0"/>
              <a:t>JEQ [</a:t>
            </a:r>
            <a:r>
              <a:rPr lang="es-ES" sz="2000" dirty="0" err="1"/>
              <a:t>mem</a:t>
            </a:r>
            <a:r>
              <a:rPr lang="es-ES" sz="2000" dirty="0"/>
              <a:t>] </a:t>
            </a:r>
          </a:p>
          <a:p>
            <a:pPr marL="0" indent="0">
              <a:buNone/>
            </a:pPr>
            <a:r>
              <a:rPr lang="es-ES" sz="2000" dirty="0"/>
              <a:t>Saltar si son iguales. Si Z = 1, </a:t>
            </a:r>
          </a:p>
          <a:p>
            <a:pPr marL="0" indent="0">
              <a:buNone/>
            </a:pPr>
            <a:r>
              <a:rPr lang="es-ES" sz="2000" dirty="0"/>
              <a:t>PC = contenido de la memoria. </a:t>
            </a:r>
          </a:p>
          <a:p>
            <a:pPr marL="0" indent="0">
              <a:buNone/>
            </a:pPr>
            <a:r>
              <a:rPr lang="es-ES" sz="2000" dirty="0"/>
              <a:t>Función equivalente en C: </a:t>
            </a:r>
          </a:p>
          <a:p>
            <a:pPr marL="0" indent="0">
              <a:buNone/>
            </a:pPr>
            <a:r>
              <a:rPr lang="es-ES" sz="2000" dirty="0"/>
              <a:t>	</a:t>
            </a:r>
            <a:r>
              <a:rPr lang="es-ES" sz="2000" dirty="0" err="1"/>
              <a:t>if</a:t>
            </a:r>
            <a:r>
              <a:rPr lang="es-ES" sz="2000" dirty="0"/>
              <a:t> (AX == </a:t>
            </a:r>
            <a:r>
              <a:rPr lang="es-ES" sz="2000" dirty="0" err="1"/>
              <a:t>mem</a:t>
            </a:r>
            <a:r>
              <a:rPr lang="es-ES" sz="2000" dirty="0"/>
              <a:t>)</a:t>
            </a:r>
            <a:endParaRPr lang="es-CL" sz="2000" dirty="0"/>
          </a:p>
        </p:txBody>
      </p:sp>
    </p:spTree>
    <p:extLst>
      <p:ext uri="{BB962C8B-B14F-4D97-AF65-F5344CB8AC3E}">
        <p14:creationId xmlns:p14="http://schemas.microsoft.com/office/powerpoint/2010/main" val="169946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E0E8A-A91F-0162-101F-4BC9E9A7B86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7CFA044-37C3-AA88-3442-B8D0956781B9}"/>
              </a:ext>
            </a:extLst>
          </p:cNvPr>
          <p:cNvSpPr>
            <a:spLocks noGrp="1"/>
          </p:cNvSpPr>
          <p:nvPr>
            <p:ph idx="1"/>
          </p:nvPr>
        </p:nvSpPr>
        <p:spPr/>
        <p:txBody>
          <a:bodyPr/>
          <a:lstStyle/>
          <a:p>
            <a:pPr marL="0" indent="0">
              <a:buNone/>
            </a:pPr>
            <a:r>
              <a:rPr lang="es-ES" dirty="0"/>
              <a:t>Ejercicio: Realizar el ingreso de dos valores, sumarlos si el primero es mayor o igual que el segundo o multiplicarlos si el primero es menor que el segundo. Mostrar el resultado. </a:t>
            </a:r>
          </a:p>
          <a:p>
            <a:pPr marL="0" indent="0">
              <a:buNone/>
            </a:pPr>
            <a:endParaRPr lang="es-ES" dirty="0"/>
          </a:p>
          <a:p>
            <a:pPr marL="0" indent="0">
              <a:buNone/>
            </a:pPr>
            <a:r>
              <a:rPr lang="es-ES" dirty="0"/>
              <a:t>El simulador solo entiende lenguaje ensamblador (</a:t>
            </a:r>
            <a:r>
              <a:rPr lang="es-ES" dirty="0" err="1"/>
              <a:t>assembler</a:t>
            </a:r>
            <a:r>
              <a:rPr lang="es-ES" dirty="0"/>
              <a:t>). Para ejecutar programas en el simulador, hay que escribirlos primero en este lenguaje. Luego de tener el programa ya en ensamblador se carga en el simulador, ya sea desde un archivo, usando el Editor interno </a:t>
            </a:r>
            <a:r>
              <a:rPr lang="es-ES" dirty="0" err="1"/>
              <a:t>ó</a:t>
            </a:r>
            <a:r>
              <a:rPr lang="es-ES" dirty="0"/>
              <a:t> ingresándole las instrucciones manualmente</a:t>
            </a:r>
            <a:endParaRPr lang="es-CL" dirty="0"/>
          </a:p>
        </p:txBody>
      </p:sp>
    </p:spTree>
    <p:extLst>
      <p:ext uri="{BB962C8B-B14F-4D97-AF65-F5344CB8AC3E}">
        <p14:creationId xmlns:p14="http://schemas.microsoft.com/office/powerpoint/2010/main" val="55311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F26328-3B7D-D9C5-7C1A-4EB69DF87A1C}"/>
              </a:ext>
            </a:extLst>
          </p:cNvPr>
          <p:cNvSpPr>
            <a:spLocks noGrp="1"/>
          </p:cNvSpPr>
          <p:nvPr>
            <p:ph type="title"/>
          </p:nvPr>
        </p:nvSpPr>
        <p:spPr>
          <a:xfrm>
            <a:off x="466722" y="586855"/>
            <a:ext cx="3201366" cy="3387497"/>
          </a:xfrm>
        </p:spPr>
        <p:txBody>
          <a:bodyPr anchor="b">
            <a:normAutofit/>
          </a:bodyPr>
          <a:lstStyle/>
          <a:p>
            <a:pPr algn="r"/>
            <a:r>
              <a:rPr lang="es-CL" sz="4000">
                <a:solidFill>
                  <a:srgbClr val="FFFFFF"/>
                </a:solidFill>
              </a:rPr>
              <a:t>Instrucciones soportadas por Simuproc</a:t>
            </a:r>
          </a:p>
        </p:txBody>
      </p:sp>
      <p:sp>
        <p:nvSpPr>
          <p:cNvPr id="3" name="Marcador de contenido 2">
            <a:extLst>
              <a:ext uri="{FF2B5EF4-FFF2-40B4-BE49-F238E27FC236}">
                <a16:creationId xmlns:a16="http://schemas.microsoft.com/office/drawing/2014/main" id="{0AE05419-08A9-7DEF-8FB6-03116240ECFD}"/>
              </a:ext>
            </a:extLst>
          </p:cNvPr>
          <p:cNvSpPr>
            <a:spLocks noGrp="1"/>
          </p:cNvSpPr>
          <p:nvPr>
            <p:ph idx="1"/>
          </p:nvPr>
        </p:nvSpPr>
        <p:spPr>
          <a:xfrm>
            <a:off x="4810259" y="649480"/>
            <a:ext cx="6555347" cy="5546047"/>
          </a:xfrm>
        </p:spPr>
        <p:txBody>
          <a:bodyPr anchor="ctr">
            <a:normAutofit/>
          </a:bodyPr>
          <a:lstStyle/>
          <a:p>
            <a:pPr marL="0" indent="0">
              <a:buNone/>
            </a:pPr>
            <a:r>
              <a:rPr lang="es-ES" sz="2000"/>
              <a:t>XX - INST [parámetro] </a:t>
            </a:r>
          </a:p>
          <a:p>
            <a:pPr marL="0" indent="0">
              <a:buNone/>
            </a:pPr>
            <a:r>
              <a:rPr lang="es-ES" sz="2000"/>
              <a:t>Donde: </a:t>
            </a:r>
          </a:p>
          <a:p>
            <a:pPr marL="0" indent="0">
              <a:buNone/>
            </a:pPr>
            <a:r>
              <a:rPr lang="es-ES" sz="2000"/>
              <a:t>XX significa el Código de la Instrucción. </a:t>
            </a:r>
          </a:p>
          <a:p>
            <a:pPr marL="0" indent="0">
              <a:buNone/>
            </a:pPr>
            <a:r>
              <a:rPr lang="es-ES" sz="2000"/>
              <a:t>INST es la instrucción. </a:t>
            </a:r>
          </a:p>
          <a:p>
            <a:pPr marL="0" indent="0">
              <a:buNone/>
            </a:pPr>
            <a:r>
              <a:rPr lang="es-ES" sz="2000"/>
              <a:t>[parámetro] es el parámetro si esta tiene o [parametro1,parametro2] si el parámetro es doble.</a:t>
            </a:r>
            <a:endParaRPr lang="es-CL" sz="2000"/>
          </a:p>
        </p:txBody>
      </p:sp>
    </p:spTree>
    <p:extLst>
      <p:ext uri="{BB962C8B-B14F-4D97-AF65-F5344CB8AC3E}">
        <p14:creationId xmlns:p14="http://schemas.microsoft.com/office/powerpoint/2010/main" val="1779936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170E09-1234-155F-07BD-9EBB9061A63D}"/>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LDA [mem] </a:t>
            </a:r>
            <a:br>
              <a:rPr lang="es-ES" sz="4000">
                <a:solidFill>
                  <a:srgbClr val="FFFFFF"/>
                </a:solidFill>
              </a:rPr>
            </a:br>
            <a:endParaRPr lang="es-CL" sz="4000">
              <a:solidFill>
                <a:srgbClr val="FFFFFF"/>
              </a:solidFill>
            </a:endParaRPr>
          </a:p>
        </p:txBody>
      </p:sp>
      <p:sp>
        <p:nvSpPr>
          <p:cNvPr id="3" name="Marcador de contenido 2">
            <a:extLst>
              <a:ext uri="{FF2B5EF4-FFF2-40B4-BE49-F238E27FC236}">
                <a16:creationId xmlns:a16="http://schemas.microsoft.com/office/drawing/2014/main" id="{93A0E87E-4D29-540C-3E95-93267B338E21}"/>
              </a:ext>
            </a:extLst>
          </p:cNvPr>
          <p:cNvSpPr>
            <a:spLocks noGrp="1"/>
          </p:cNvSpPr>
          <p:nvPr>
            <p:ph idx="1"/>
          </p:nvPr>
        </p:nvSpPr>
        <p:spPr>
          <a:xfrm>
            <a:off x="4810259" y="649480"/>
            <a:ext cx="6555347" cy="5546047"/>
          </a:xfrm>
        </p:spPr>
        <p:txBody>
          <a:bodyPr anchor="ctr">
            <a:normAutofit/>
          </a:bodyPr>
          <a:lstStyle/>
          <a:p>
            <a:r>
              <a:rPr lang="es-ES" sz="2000"/>
              <a:t>Cargue en AX el contenido de la dirección de Memoria especificada. Digamos que en la posición de memoria 1F esta el valor 10111, después de ejecutada la instrucción LDA 1F se obtiene que AX=10111</a:t>
            </a:r>
          </a:p>
          <a:p>
            <a:r>
              <a:rPr lang="es-ES" sz="2000"/>
              <a:t>Es equivalente a usar la instrucción MOV AX,1F Hay casos donde es mejor usar MOV si se desea pasar datos sin tener que pasarlos por AX.</a:t>
            </a:r>
            <a:endParaRPr lang="es-CL" sz="2000"/>
          </a:p>
        </p:txBody>
      </p:sp>
    </p:spTree>
    <p:extLst>
      <p:ext uri="{BB962C8B-B14F-4D97-AF65-F5344CB8AC3E}">
        <p14:creationId xmlns:p14="http://schemas.microsoft.com/office/powerpoint/2010/main" val="264034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0945CCC-FFD0-0C37-7C1A-AADA843450CD}"/>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STA [mem] </a:t>
            </a:r>
            <a:endParaRPr lang="es-CL" sz="4000">
              <a:solidFill>
                <a:srgbClr val="FFFFFF"/>
              </a:solidFill>
            </a:endParaRPr>
          </a:p>
        </p:txBody>
      </p:sp>
      <p:sp>
        <p:nvSpPr>
          <p:cNvPr id="3" name="Marcador de contenido 2">
            <a:extLst>
              <a:ext uri="{FF2B5EF4-FFF2-40B4-BE49-F238E27FC236}">
                <a16:creationId xmlns:a16="http://schemas.microsoft.com/office/drawing/2014/main" id="{58125ED3-E007-5E65-7D2B-90110E45E94E}"/>
              </a:ext>
            </a:extLst>
          </p:cNvPr>
          <p:cNvSpPr>
            <a:spLocks noGrp="1"/>
          </p:cNvSpPr>
          <p:nvPr>
            <p:ph idx="1"/>
          </p:nvPr>
        </p:nvSpPr>
        <p:spPr>
          <a:xfrm>
            <a:off x="4810259" y="649480"/>
            <a:ext cx="6555347" cy="5546047"/>
          </a:xfrm>
        </p:spPr>
        <p:txBody>
          <a:bodyPr anchor="ctr">
            <a:normAutofit/>
          </a:bodyPr>
          <a:lstStyle/>
          <a:p>
            <a:r>
              <a:rPr lang="es-ES" sz="2000"/>
              <a:t>Guarde el contenido de AX en la dirección de Memoria especificada. Supongamos que tengo el valor 1010110 en el registro AX y quiero llevarlo a la posición de memoria 3C, la instrucción es STA 3C Es equivalente a usar la instrucción MOV 3C,AX </a:t>
            </a:r>
          </a:p>
          <a:p>
            <a:r>
              <a:rPr lang="es-ES" sz="2000"/>
              <a:t>Es mejor usar MOV debido a que si quiero pasar algún dato de una dirección de memoria a otra usando LDA y STA serian dos instrucciones: LDA mem1 y luego STA mem2, mientras que con MOV será así: MOV mem2,mem1</a:t>
            </a:r>
            <a:endParaRPr lang="es-CL" sz="2000"/>
          </a:p>
        </p:txBody>
      </p:sp>
    </p:spTree>
    <p:extLst>
      <p:ext uri="{BB962C8B-B14F-4D97-AF65-F5344CB8AC3E}">
        <p14:creationId xmlns:p14="http://schemas.microsoft.com/office/powerpoint/2010/main" val="3166688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2BEB8D2-872D-62F6-A9F8-652F8A9F5CCB}"/>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XAB</a:t>
            </a:r>
            <a:endParaRPr lang="es-CL" sz="4000">
              <a:solidFill>
                <a:srgbClr val="FFFFFF"/>
              </a:solidFill>
            </a:endParaRPr>
          </a:p>
        </p:txBody>
      </p:sp>
      <p:sp>
        <p:nvSpPr>
          <p:cNvPr id="3" name="Marcador de contenido 2">
            <a:extLst>
              <a:ext uri="{FF2B5EF4-FFF2-40B4-BE49-F238E27FC236}">
                <a16:creationId xmlns:a16="http://schemas.microsoft.com/office/drawing/2014/main" id="{9ADBBF4A-4CA2-156C-53B1-FA7E60C1B3C6}"/>
              </a:ext>
            </a:extLst>
          </p:cNvPr>
          <p:cNvSpPr>
            <a:spLocks noGrp="1"/>
          </p:cNvSpPr>
          <p:nvPr>
            <p:ph idx="1"/>
          </p:nvPr>
        </p:nvSpPr>
        <p:spPr>
          <a:xfrm>
            <a:off x="4810259" y="649480"/>
            <a:ext cx="6555347" cy="5546047"/>
          </a:xfrm>
        </p:spPr>
        <p:txBody>
          <a:bodyPr anchor="ctr">
            <a:normAutofit/>
          </a:bodyPr>
          <a:lstStyle/>
          <a:p>
            <a:pPr marL="0" indent="0">
              <a:buNone/>
            </a:pPr>
            <a:r>
              <a:rPr lang="es-ES" sz="2000"/>
              <a:t>Intercambia los valores de los registros AX y BX Esta instrucción no necesita parámetros</a:t>
            </a:r>
            <a:endParaRPr lang="es-CL" sz="2000"/>
          </a:p>
        </p:txBody>
      </p:sp>
    </p:spTree>
    <p:extLst>
      <p:ext uri="{BB962C8B-B14F-4D97-AF65-F5344CB8AC3E}">
        <p14:creationId xmlns:p14="http://schemas.microsoft.com/office/powerpoint/2010/main" val="292397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B4638F-4270-E0BF-262F-72A7313AC801}"/>
              </a:ext>
            </a:extLst>
          </p:cNvPr>
          <p:cNvSpPr>
            <a:spLocks noGrp="1"/>
          </p:cNvSpPr>
          <p:nvPr>
            <p:ph type="title"/>
          </p:nvPr>
        </p:nvSpPr>
        <p:spPr>
          <a:xfrm>
            <a:off x="466722" y="586855"/>
            <a:ext cx="3201366" cy="3387497"/>
          </a:xfrm>
        </p:spPr>
        <p:txBody>
          <a:bodyPr anchor="b">
            <a:normAutofit/>
          </a:bodyPr>
          <a:lstStyle/>
          <a:p>
            <a:pPr algn="r"/>
            <a:r>
              <a:rPr lang="es-CL" sz="4000">
                <a:solidFill>
                  <a:srgbClr val="FFFFFF"/>
                </a:solidFill>
              </a:rPr>
              <a:t>CLA </a:t>
            </a:r>
          </a:p>
        </p:txBody>
      </p:sp>
      <p:sp>
        <p:nvSpPr>
          <p:cNvPr id="3" name="Marcador de contenido 2">
            <a:extLst>
              <a:ext uri="{FF2B5EF4-FFF2-40B4-BE49-F238E27FC236}">
                <a16:creationId xmlns:a16="http://schemas.microsoft.com/office/drawing/2014/main" id="{E7C68250-1EFD-B6FA-9E32-FD69DA93AD2F}"/>
              </a:ext>
            </a:extLst>
          </p:cNvPr>
          <p:cNvSpPr>
            <a:spLocks noGrp="1"/>
          </p:cNvSpPr>
          <p:nvPr>
            <p:ph idx="1"/>
          </p:nvPr>
        </p:nvSpPr>
        <p:spPr>
          <a:xfrm>
            <a:off x="4810259" y="649480"/>
            <a:ext cx="6555347" cy="5546047"/>
          </a:xfrm>
        </p:spPr>
        <p:txBody>
          <a:bodyPr anchor="ctr">
            <a:normAutofit/>
          </a:bodyPr>
          <a:lstStyle/>
          <a:p>
            <a:r>
              <a:rPr lang="es-CL" sz="2000"/>
              <a:t>Hace AX = 0</a:t>
            </a:r>
          </a:p>
        </p:txBody>
      </p:sp>
    </p:spTree>
    <p:extLst>
      <p:ext uri="{BB962C8B-B14F-4D97-AF65-F5344CB8AC3E}">
        <p14:creationId xmlns:p14="http://schemas.microsoft.com/office/powerpoint/2010/main" val="199609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021BE8-A402-3634-2D87-8B2AEB153D4B}"/>
              </a:ext>
            </a:extLst>
          </p:cNvPr>
          <p:cNvSpPr>
            <a:spLocks noGrp="1"/>
          </p:cNvSpPr>
          <p:nvPr>
            <p:ph type="title"/>
          </p:nvPr>
        </p:nvSpPr>
        <p:spPr>
          <a:xfrm>
            <a:off x="466722" y="586855"/>
            <a:ext cx="3201366" cy="3387497"/>
          </a:xfrm>
        </p:spPr>
        <p:txBody>
          <a:bodyPr anchor="b">
            <a:normAutofit/>
          </a:bodyPr>
          <a:lstStyle/>
          <a:p>
            <a:pPr algn="r"/>
            <a:r>
              <a:rPr lang="es-ES" sz="4000">
                <a:solidFill>
                  <a:srgbClr val="FFFFFF"/>
                </a:solidFill>
              </a:rPr>
              <a:t>PUSH[registro] </a:t>
            </a:r>
            <a:endParaRPr lang="es-CL" sz="4000">
              <a:solidFill>
                <a:srgbClr val="FFFFFF"/>
              </a:solidFill>
            </a:endParaRPr>
          </a:p>
        </p:txBody>
      </p:sp>
      <p:sp>
        <p:nvSpPr>
          <p:cNvPr id="3" name="Marcador de contenido 2">
            <a:extLst>
              <a:ext uri="{FF2B5EF4-FFF2-40B4-BE49-F238E27FC236}">
                <a16:creationId xmlns:a16="http://schemas.microsoft.com/office/drawing/2014/main" id="{C9AC5DD9-44FF-58AE-B18D-628F71065224}"/>
              </a:ext>
            </a:extLst>
          </p:cNvPr>
          <p:cNvSpPr>
            <a:spLocks noGrp="1"/>
          </p:cNvSpPr>
          <p:nvPr>
            <p:ph idx="1"/>
          </p:nvPr>
        </p:nvSpPr>
        <p:spPr>
          <a:xfrm>
            <a:off x="4810259" y="649480"/>
            <a:ext cx="6555347" cy="5546047"/>
          </a:xfrm>
        </p:spPr>
        <p:txBody>
          <a:bodyPr anchor="ctr">
            <a:normAutofit/>
          </a:bodyPr>
          <a:lstStyle/>
          <a:p>
            <a:r>
              <a:rPr lang="es-ES" sz="2000"/>
              <a:t>Envía el valor del registro especificado a la pila</a:t>
            </a:r>
            <a:endParaRPr lang="es-CL" sz="2000"/>
          </a:p>
        </p:txBody>
      </p:sp>
    </p:spTree>
    <p:extLst>
      <p:ext uri="{BB962C8B-B14F-4D97-AF65-F5344CB8AC3E}">
        <p14:creationId xmlns:p14="http://schemas.microsoft.com/office/powerpoint/2010/main" val="15391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1201</Words>
  <Application>Microsoft Office PowerPoint</Application>
  <PresentationFormat>Panorámica</PresentationFormat>
  <Paragraphs>87</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Simuproc</vt:lpstr>
      <vt:lpstr>Presentación de PowerPoint</vt:lpstr>
      <vt:lpstr>Presentación de PowerPoint</vt:lpstr>
      <vt:lpstr>Instrucciones soportadas por Simuproc</vt:lpstr>
      <vt:lpstr>LDA [mem]  </vt:lpstr>
      <vt:lpstr>STA [mem] </vt:lpstr>
      <vt:lpstr>XAB</vt:lpstr>
      <vt:lpstr>CLA </vt:lpstr>
      <vt:lpstr>PUSH[registro] </vt:lpstr>
      <vt:lpstr>POP [registro] </vt:lpstr>
      <vt:lpstr>INC [dest] </vt:lpstr>
      <vt:lpstr>DEC [dest] </vt:lpstr>
      <vt:lpstr>MOV [dest,orig] </vt:lpstr>
      <vt:lpstr>AND [dest,orig] </vt:lpstr>
      <vt:lpstr>NOT [destino] </vt:lpstr>
      <vt:lpstr>OR [dest,orig] </vt:lpstr>
      <vt:lpstr>XOR [dest,orig] </vt:lpstr>
      <vt:lpstr>ADD [mem] </vt:lpstr>
      <vt:lpstr>SUB [mem] </vt:lpstr>
      <vt:lpstr>MUL [mem] </vt:lpstr>
      <vt:lpstr>DIV [mem] </vt:lpstr>
      <vt:lpstr>Presentación de PowerPoint</vt:lpstr>
      <vt:lpstr>LOOP [mem]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Simuproc</dc:title>
  <dc:creator>Claudia Contreras</dc:creator>
  <cp:lastModifiedBy>Claudia Contreras</cp:lastModifiedBy>
  <cp:revision>1</cp:revision>
  <dcterms:created xsi:type="dcterms:W3CDTF">2022-09-15T03:02:28Z</dcterms:created>
  <dcterms:modified xsi:type="dcterms:W3CDTF">2022-09-15T03:40:10Z</dcterms:modified>
</cp:coreProperties>
</file>