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63" r:id="rId9"/>
    <p:sldId id="264" r:id="rId10"/>
    <p:sldId id="28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2" r:id="rId24"/>
    <p:sldId id="290" r:id="rId25"/>
    <p:sldId id="291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37"/>
      <p:bold r:id="rId38"/>
      <p:italic r:id="rId39"/>
      <p:boldItalic r:id="rId40"/>
    </p:embeddedFont>
    <p:embeddedFont>
      <p:font typeface="Barlow Semi Condensed Medium" panose="00000606000000000000" pitchFamily="2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Fjalla One" panose="02000506040000020004" pitchFamily="2" charset="0"/>
      <p:regular r:id="rId49"/>
    </p:embeddedFont>
    <p:embeddedFont>
      <p:font typeface="Roboto Condensed Light" panose="02000000000000000000" pitchFamily="2" charset="0"/>
      <p:regular r:id="rId50"/>
      <p: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jA7FhJivvWFBN7i78hV9OpMWI8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42ED7E-B822-4341-9963-EFDF0BAFD8CC}">
  <a:tblStyle styleId="{5542ED7E-B822-4341-9963-EFDF0BAFD8C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28" autoAdjust="0"/>
  </p:normalViewPr>
  <p:slideViewPr>
    <p:cSldViewPr snapToGrid="0">
      <p:cViewPr varScale="1">
        <p:scale>
          <a:sx n="128" d="100"/>
          <a:sy n="128" d="100"/>
        </p:scale>
        <p:origin x="3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66230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1" name="Google Shape;6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6" name="Google Shape;17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240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6" name="Google Shape;17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5339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2" name="Google Shape;17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30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8" name="Google Shape;178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7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4" name="Google Shape;17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095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3" name="Google Shape;19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531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1" name="Google Shape;2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61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7" name="Google Shape;21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174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3" name="Google Shape;218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021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2" name="Google Shape;2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00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4" name="Google Shape;8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514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2" name="Google Shape;220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70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1" name="Google Shape;221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208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4" name="Google Shape;222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972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9" name="Google Shape;222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501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1" name="Google Shape;226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200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6" name="Google Shape;17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339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3" name="Google Shape;227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8544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0" name="Google Shape;228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3017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6" name="Google Shape;228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090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2" name="Google Shape;229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499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0" name="Google Shape;1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8769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8" name="Google Shape;230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576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4" name="Google Shape;231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8060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0" name="Google Shape;232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1543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0" name="Google Shape;233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991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8" name="Google Shape;233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64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6" name="Google Shape;1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144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8" name="Google Shape;1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57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4" name="Google Shape;13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088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4" name="Google Shape;13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13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6" name="Google Shape;15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178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2" name="Google Shape;15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423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4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34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34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34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34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" name="Google Shape;13;p34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3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4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3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34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4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4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4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4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4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34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3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34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" name="Google Shape;430;p4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1" name="Google Shape;431;p43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p4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p4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34" name="Google Shape;434;p43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435" name="Google Shape;435;p4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43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442" name="Google Shape;442;p4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43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447" name="Google Shape;447;p4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1" name="Google Shape;451;p4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452" name="Google Shape;452;p4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" name="Google Shape;458;p43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459" name="Google Shape;459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2" name="Google Shape;462;p43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3" name="Google Shape;463;p4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4" name="Google Shape;464;p43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65" name="Google Shape;465;p4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466" name="Google Shape;466;p4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Google Shape;472;p4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473" name="Google Shape;473;p4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7" name="Google Shape;477;p4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478" name="Google Shape;478;p4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2" name="Google Shape;482;p43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3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3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3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3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3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p4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489" name="Google Shape;489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4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493" name="Google Shape;493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4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497" name="Google Shape;497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44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502" name="Google Shape;502;p4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3" name="Google Shape;503;p4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04" name="Google Shape;504;p4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505" name="Google Shape;505;p4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4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4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4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9" name="Google Shape;509;p4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510" name="Google Shape;510;p4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4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4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4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4" name="Google Shape;514;p4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515" name="Google Shape;515;p4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4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23" name="Google Shape;523;p4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4" name="Google Shape;524;p4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25" name="Google Shape;525;p4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4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4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4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4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1" name="Google Shape;531;p4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532" name="Google Shape;532;p4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4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4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4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6" name="Google Shape;536;p4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537" name="Google Shape;537;p4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4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4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41" name="Google Shape;541;p4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42" name="Google Shape;542;p4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543" name="Google Shape;543;p4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4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4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4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4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4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9" name="Google Shape;549;p4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550" name="Google Shape;550;p4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4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4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4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4" name="Google Shape;554;p4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555" name="Google Shape;555;p4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4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4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4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9" name="Google Shape;559;p4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560" name="Google Shape;560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3" name="Google Shape;563;p4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564" name="Google Shape;564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7" name="Google Shape;567;p4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568" name="Google Shape;568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1" name="Google Shape;571;p4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572" name="Google Shape;572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75" name="Google Shape;575;p4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77" name="Google Shape;577;p4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46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583" name="Google Shape;583;p46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4" name="Google Shape;584;p46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5" name="Google Shape;585;p46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6" name="Google Shape;586;p46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87" name="Google Shape;587;p46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588" name="Google Shape;588;p4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4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4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4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4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4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4" name="Google Shape;594;p46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595" name="Google Shape;595;p4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4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4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4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9" name="Google Shape;599;p46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600" name="Google Shape;600;p4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4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4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4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4" name="Google Shape;604;p46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605" name="Google Shape;605;p46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46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46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46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46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46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1" name="Google Shape;611;p46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612" name="Google Shape;612;p4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4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4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15" name="Google Shape;615;p46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6" name="Google Shape;616;p46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7" name="Google Shape;617;p46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18" name="Google Shape;618;p46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619" name="Google Shape;619;p4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4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4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4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4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4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5" name="Google Shape;625;p46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626" name="Google Shape;626;p4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4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4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4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0" name="Google Shape;630;p46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631" name="Google Shape;631;p4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4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4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4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5" name="Google Shape;635;p46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6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1" name="Google Shape;641;p46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642" name="Google Shape;642;p4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4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4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5" name="Google Shape;645;p46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646" name="Google Shape;646;p4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4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4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36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59" name="Google Shape;59;p36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6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36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" name="Google Shape;64;p3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65" name="Google Shape;65;p3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6" name="Google Shape;66;p3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67" name="Google Shape;67;p3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3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3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3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74" name="Google Shape;74;p3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3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79" name="Google Shape;79;p3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3" name="Google Shape;83;p3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" name="Google Shape;84;p3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85" name="Google Shape;85;p3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3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92" name="Google Shape;92;p3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3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3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3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97" name="Google Shape;97;p3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3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" name="Google Shape;101;p3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02" name="Google Shape;102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3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06" name="Google Shape;106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09;p3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10" name="Google Shape;110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3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14" name="Google Shape;114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7" name="Google Shape;117;p3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3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9" name="Google Shape;119;p3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7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26" name="Google Shape;126;p37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37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8" name="Google Shape;128;p37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29" name="Google Shape;129;p3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37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34" name="Google Shape;134;p3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0" name="Google Shape;140;p37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37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2" name="Google Shape;142;p37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43" name="Google Shape;143;p3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37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50" name="Google Shape;150;p3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37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55" name="Google Shape;155;p3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3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60" name="Google Shape;160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37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64" name="Google Shape;164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70" name="Google Shape;170;p3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3" name="Google Shape;173;p3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74" name="Google Shape;174;p3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3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79" name="Google Shape;179;p3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3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86" name="Google Shape;186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9" name="Google Shape;189;p3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0" name="Google Shape;190;p3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91" name="Google Shape;191;p3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3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98" name="Google Shape;198;p3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3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203" name="Google Shape;203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6" name="Google Shape;206;p3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p3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3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3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" name="Google Shape;210;p3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211" name="Google Shape;211;p3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3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218" name="Google Shape;218;p3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3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223" name="Google Shape;223;p3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3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228" name="Google Shape;228;p3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3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235" name="Google Shape;235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240" name="Google Shape;240;p39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241" name="Google Shape;241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5" name="Google Shape;245;p3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6" name="Google Shape;246;p3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47" name="Google Shape;247;p3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8" name="Google Shape;248;p3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3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5" name="Google Shape;255;p3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3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60" name="Google Shape;260;p3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4" name="Google Shape;264;p3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" name="Google Shape;265;p3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6" name="Google Shape;266;p3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2" name="Google Shape;272;p3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3" name="Google Shape;273;p3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" name="Google Shape;277;p3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8" name="Google Shape;278;p3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2" name="Google Shape;282;p3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3" name="Google Shape;283;p3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6" name="Google Shape;286;p3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7" name="Google Shape;287;p3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3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1" name="Google Shape;291;p3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" name="Google Shape;294;p3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5" name="Google Shape;295;p3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98" name="Google Shape;298;p3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p3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0" name="Google Shape;300;p3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40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07" name="Google Shape;307;p40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08" name="Google Shape;308;p40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09" name="Google Shape;309;p4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4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4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4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4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4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5" name="Google Shape;315;p40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16" name="Google Shape;316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0" name="Google Shape;320;p40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21" name="Google Shape;321;p4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4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4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4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5" name="Google Shape;325;p40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26" name="Google Shape;326;p40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27" name="Google Shape;327;p4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4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4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4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4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4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3" name="Google Shape;333;p40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34" name="Google Shape;334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8" name="Google Shape;338;p40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39" name="Google Shape;339;p4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4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4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4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3" name="Google Shape;343;p40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44" name="Google Shape;344;p4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4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4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" name="Google Shape;347;p40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48" name="Google Shape;348;p4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4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4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1" name="Google Shape;351;p40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52" name="Google Shape;352;p4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4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4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" name="Google Shape;355;p40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56" name="Google Shape;356;p4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4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4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59" name="Google Shape;359;p40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0" name="Google Shape;360;p40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1" name="Google Shape;361;p40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7" name="Google Shape;367;p41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368" name="Google Shape;368;p41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41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41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71" name="Google Shape;371;p41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72" name="Google Shape;372;p4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41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79" name="Google Shape;379;p4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Google Shape;383;p41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1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1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1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1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1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41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90" name="Google Shape;390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41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94" name="Google Shape;394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Google Shape;397;p41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98" name="Google Shape;398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1" name="Google Shape;401;p41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2" name="Google Shape;402;p41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03" name="Google Shape;403;p41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04" name="Google Shape;404;p4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41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11" name="Google Shape;411;p4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15;p41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16" name="Google Shape;416;p4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0" name="Google Shape;420;p41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21" name="Google Shape;421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41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25" name="Google Shape;425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1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654" name="Google Shape;654;p1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Google Shape;847;p1"/>
          <p:cNvSpPr txBox="1">
            <a:spLocks noGrp="1"/>
          </p:cNvSpPr>
          <p:nvPr>
            <p:ph type="ctrTitle"/>
          </p:nvPr>
        </p:nvSpPr>
        <p:spPr>
          <a:xfrm>
            <a:off x="4363780" y="1046434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CL" sz="5000"/>
              <a:t>Capítulo 0: Nivelación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848" name="Google Shape;848;p1"/>
          <p:cNvSpPr txBox="1">
            <a:spLocks noGrp="1"/>
          </p:cNvSpPr>
          <p:nvPr>
            <p:ph type="subTitle" idx="1"/>
          </p:nvPr>
        </p:nvSpPr>
        <p:spPr>
          <a:xfrm>
            <a:off x="5079870" y="2792594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300">
                <a:solidFill>
                  <a:schemeClr val="accent1"/>
                </a:solidFill>
              </a:rPr>
              <a:t>UTILIZANDO JAVA EN PROGRAMACIÓN ESTRUCTURADA</a:t>
            </a: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300">
              <a:solidFill>
                <a:schemeClr val="accent1"/>
              </a:solidFill>
            </a:endParaRPr>
          </a:p>
        </p:txBody>
      </p:sp>
      <p:sp>
        <p:nvSpPr>
          <p:cNvPr id="849" name="Google Shape;849;p1"/>
          <p:cNvSpPr txBox="1"/>
          <p:nvPr/>
        </p:nvSpPr>
        <p:spPr>
          <a:xfrm>
            <a:off x="-322770" y="385659"/>
            <a:ext cx="5539332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300" b="0" i="0" u="none" strike="noStrike" cap="none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PROGRAMACIÓN AVANZADA – 1° SEMESTRE 2023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0" name="Google Shape;85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2" y="70231"/>
            <a:ext cx="1820554" cy="420877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1"/>
          <p:cNvSpPr txBox="1"/>
          <p:nvPr/>
        </p:nvSpPr>
        <p:spPr>
          <a:xfrm>
            <a:off x="5079040" y="3609209"/>
            <a:ext cx="4001806" cy="1513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</a:pPr>
            <a:r>
              <a:rPr lang="es-CL" sz="14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Docentes: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</a:pPr>
            <a:r>
              <a:rPr lang="es-CL" sz="14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Juan Pablo Martínez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</a:pPr>
            <a:r>
              <a:rPr lang="es-CL" sz="14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Jonathan Rojas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</a:pPr>
            <a:r>
              <a:rPr lang="es-CL" sz="14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Eric Ross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</a:pPr>
            <a:r>
              <a:rPr lang="es-CL" sz="14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Loreto Telgie</a:t>
            </a:r>
            <a:endParaRPr sz="1400" b="0" i="0" u="none" strike="noStrike" cap="non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10"/>
          <p:cNvSpPr/>
          <p:nvPr/>
        </p:nvSpPr>
        <p:spPr>
          <a:xfrm>
            <a:off x="1301730" y="0"/>
            <a:ext cx="6855043" cy="5143500"/>
          </a:xfrm>
          <a:prstGeom prst="foldedCorner">
            <a:avLst>
              <a:gd name="adj" fmla="val 3078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301730" y="436970"/>
            <a:ext cx="685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b="1" dirty="0">
                <a:solidFill>
                  <a:srgbClr val="0070C0"/>
                </a:solidFill>
                <a:latin typeface="Barlow Semi Condensed" panose="00000506000000000000" pitchFamily="2" charset="0"/>
              </a:rPr>
              <a:t>Estructura del programa en Java</a:t>
            </a:r>
            <a:endParaRPr lang="es-CL" sz="3200" b="1" dirty="0">
              <a:solidFill>
                <a:srgbClr val="0070C0"/>
              </a:solidFill>
              <a:latin typeface="Barlow Semi Condensed" panose="00000506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673784" y="1377794"/>
            <a:ext cx="1060057" cy="46166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2400" b="1" dirty="0" err="1">
                <a:latin typeface="Consolas" panose="020B0609020204030204" pitchFamily="49" charset="0"/>
              </a:rPr>
              <a:t>main</a:t>
            </a:r>
            <a:endParaRPr lang="es-CL" sz="2400" b="1" dirty="0">
              <a:latin typeface="Consolas" panose="020B06090202040302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843634" y="2386500"/>
            <a:ext cx="1363687" cy="46166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2400" b="1" dirty="0">
                <a:latin typeface="Consolas" panose="020B0609020204030204" pitchFamily="49" charset="0"/>
              </a:rPr>
              <a:t>lectura</a:t>
            </a:r>
            <a:endParaRPr lang="es-CL" sz="2400" b="1" dirty="0">
              <a:latin typeface="Consolas" panose="020B06090202040302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356847" y="2386500"/>
            <a:ext cx="1894885" cy="83099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2400" b="1" dirty="0">
                <a:latin typeface="Consolas" panose="020B0609020204030204" pitchFamily="49" charset="0"/>
              </a:rPr>
              <a:t>calcular</a:t>
            </a:r>
          </a:p>
          <a:p>
            <a:pPr algn="ctr"/>
            <a:r>
              <a:rPr lang="es-419" sz="2400" b="1" dirty="0">
                <a:latin typeface="Consolas" panose="020B0609020204030204" pitchFamily="49" charset="0"/>
              </a:rPr>
              <a:t>Promedio</a:t>
            </a:r>
            <a:endParaRPr lang="es-CL" sz="2400" b="1" dirty="0">
              <a:latin typeface="Consolas" panose="020B06090202040302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644194" y="2406827"/>
            <a:ext cx="2124160" cy="120032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2400" b="1" dirty="0" err="1">
                <a:latin typeface="Consolas" panose="020B0609020204030204" pitchFamily="49" charset="0"/>
              </a:rPr>
              <a:t>cantNotas</a:t>
            </a:r>
            <a:endParaRPr lang="es-419" sz="2400" b="1" dirty="0">
              <a:latin typeface="Consolas" panose="020B0609020204030204" pitchFamily="49" charset="0"/>
            </a:endParaRPr>
          </a:p>
          <a:p>
            <a:pPr algn="ctr"/>
            <a:r>
              <a:rPr lang="es-419" sz="2400" b="1" dirty="0">
                <a:latin typeface="Consolas" panose="020B0609020204030204" pitchFamily="49" charset="0"/>
              </a:rPr>
              <a:t>Mayor</a:t>
            </a:r>
          </a:p>
          <a:p>
            <a:pPr algn="ctr"/>
            <a:r>
              <a:rPr lang="es-419" sz="2400" b="1" dirty="0">
                <a:latin typeface="Consolas" panose="020B0609020204030204" pitchFamily="49" charset="0"/>
              </a:rPr>
              <a:t>Promedio</a:t>
            </a:r>
            <a:endParaRPr lang="es-CL" sz="24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2597543" y="2014917"/>
            <a:ext cx="4070294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580684" y="2014917"/>
            <a:ext cx="0" cy="37158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4201788" y="2035244"/>
            <a:ext cx="0" cy="37158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667837" y="2014917"/>
            <a:ext cx="0" cy="37158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C90F6D4-6B7F-819F-53DF-A7C678C01903}"/>
              </a:ext>
            </a:extLst>
          </p:cNvPr>
          <p:cNvCxnSpPr/>
          <p:nvPr/>
        </p:nvCxnSpPr>
        <p:spPr>
          <a:xfrm>
            <a:off x="4201788" y="1839459"/>
            <a:ext cx="0" cy="37158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55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10"/>
          <p:cNvSpPr txBox="1"/>
          <p:nvPr/>
        </p:nvSpPr>
        <p:spPr>
          <a:xfrm>
            <a:off x="111034" y="0"/>
            <a:ext cx="5317696" cy="39703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java.util.Scanner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EjemploVector2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9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9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9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9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leer();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prom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900" b="1" i="1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calcularPromedio</a:t>
            </a:r>
            <a:r>
              <a:rPr lang="es-CL" sz="9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900" b="1" i="1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9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900" b="1" i="1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contarNotasMayoresPromedio</a:t>
            </a:r>
            <a:r>
              <a:rPr lang="es-CL" sz="9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900" b="1" i="1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9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900" b="1" i="1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prom</a:t>
            </a:r>
            <a:r>
              <a:rPr lang="es-CL" sz="9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9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s-CL" sz="900" b="1" i="1" u="none" strike="noStrike" cap="none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900" b="1" i="1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</a:t>
            </a:r>
            <a:r>
              <a:rPr lang="es-CL" sz="9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900" b="1" i="1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"Promedio: "</a:t>
            </a:r>
            <a:r>
              <a:rPr lang="es-CL" sz="9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CL" sz="900" b="1" i="1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prom</a:t>
            </a:r>
            <a:r>
              <a:rPr lang="es-CL" sz="9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9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s-CL" sz="900" b="1" i="1" u="none" strike="noStrike" cap="none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900" b="1" i="1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</a:t>
            </a:r>
            <a:r>
              <a:rPr lang="es-CL" sz="9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900" b="1" i="1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"Hay "</a:t>
            </a:r>
            <a:r>
              <a:rPr lang="es-CL" sz="9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</a:t>
            </a:r>
            <a:r>
              <a:rPr lang="es-CL" sz="900" b="1" i="1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lang="es-CL" sz="9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</a:t>
            </a:r>
            <a:r>
              <a:rPr lang="es-CL" sz="900" b="1" i="1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notas mayores que el promedio"</a:t>
            </a:r>
            <a:r>
              <a:rPr lang="es-CL" sz="9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contarNotasMayoresPromedio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9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  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prom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s-CL" sz="9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10; </a:t>
            </a:r>
            <a:r>
              <a:rPr lang="es-CL" sz="9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9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9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s-CL" sz="9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prom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CL" sz="9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9" name="Google Shape;1779;p10"/>
          <p:cNvSpPr txBox="1"/>
          <p:nvPr/>
        </p:nvSpPr>
        <p:spPr>
          <a:xfrm>
            <a:off x="4387490" y="1088282"/>
            <a:ext cx="4624200" cy="383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calcularPromedio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9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9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Cálculo del promedio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s-CL" sz="9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10; </a:t>
            </a:r>
            <a:r>
              <a:rPr lang="es-CL" sz="9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L" sz="9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9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CL" sz="9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9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es-CL" sz="9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suma += notas[i]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prom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9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 10;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prom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leer()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Scanner </a:t>
            </a:r>
            <a:r>
              <a:rPr lang="es-CL" sz="9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9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Scanner(System.</a:t>
            </a:r>
            <a:r>
              <a:rPr lang="es-CL" sz="900" b="1" i="1" u="none" strike="noStrike" cap="none" dirty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CL" sz="9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9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9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[10]; </a:t>
            </a:r>
            <a:r>
              <a:rPr lang="es-CL" sz="900" b="1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Declaración y creación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9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Lectura de notas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s-CL" sz="9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10; </a:t>
            </a:r>
            <a:r>
              <a:rPr lang="es-CL" sz="9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L" sz="9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s-CL" sz="900" b="1" i="1" u="none" strike="noStrike" cap="none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900" b="1" i="1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</a:t>
            </a:r>
            <a:r>
              <a:rPr lang="es-CL" sz="9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900" b="1" i="1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"Ingrese la nota "</a:t>
            </a:r>
            <a:r>
              <a:rPr lang="es-CL" sz="9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(</a:t>
            </a:r>
            <a:r>
              <a:rPr lang="es-CL" sz="900" b="1" i="1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9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+ 1));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L" sz="9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9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s-CL" sz="9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Double.</a:t>
            </a:r>
            <a:r>
              <a:rPr lang="es-CL" sz="900" b="0" i="1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parseDouble</a:t>
            </a:r>
            <a:r>
              <a:rPr lang="es-CL" sz="900" b="0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900" b="0" i="1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-CL" sz="900" b="0" i="1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.nextLine</a:t>
            </a:r>
            <a:r>
              <a:rPr lang="es-CL" sz="900" b="0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L" sz="9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s-CL" sz="900" b="0" i="0" u="none" strike="noStrike" cap="none" dirty="0" err="1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9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nota = </a:t>
            </a:r>
            <a:r>
              <a:rPr lang="es-CL" sz="900" b="0" i="0" u="none" strike="noStrike" cap="none" dirty="0" err="1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Double.parseDouble</a:t>
            </a:r>
            <a:r>
              <a:rPr lang="es-CL" sz="9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900" b="0" i="0" u="none" strike="noStrike" cap="none" dirty="0" err="1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scanner.nextLine</a:t>
            </a:r>
            <a:r>
              <a:rPr lang="es-CL" sz="9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L" sz="9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notas[i] = nota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9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CL" sz="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900" b="1" i="0" u="sng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notas;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B7CF2BB-F82C-1A35-8DBB-395D4DF8E0C4}"/>
              </a:ext>
            </a:extLst>
          </p:cNvPr>
          <p:cNvGrpSpPr/>
          <p:nvPr/>
        </p:nvGrpSpPr>
        <p:grpSpPr>
          <a:xfrm>
            <a:off x="361952" y="802483"/>
            <a:ext cx="83344" cy="1226367"/>
            <a:chOff x="361952" y="802483"/>
            <a:chExt cx="83344" cy="1226367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9BBC6296-7B02-021A-1A46-F0CE97789CE3}"/>
                </a:ext>
              </a:extLst>
            </p:cNvPr>
            <p:cNvCxnSpPr/>
            <p:nvPr/>
          </p:nvCxnSpPr>
          <p:spPr>
            <a:xfrm>
              <a:off x="364333" y="802483"/>
              <a:ext cx="0" cy="1226343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6FC3903-79EB-ACD7-7C85-A1A0B71288A8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3" y="807245"/>
              <a:ext cx="80963" cy="0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66000498-B9DD-5FC1-D581-F743874C6211}"/>
                </a:ext>
              </a:extLst>
            </p:cNvPr>
            <p:cNvCxnSpPr>
              <a:cxnSpLocks/>
            </p:cNvCxnSpPr>
            <p:nvPr/>
          </p:nvCxnSpPr>
          <p:spPr>
            <a:xfrm>
              <a:off x="361952" y="2028850"/>
              <a:ext cx="80963" cy="0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C4EC60B-358A-20B9-9CE3-B18787BC499E}"/>
              </a:ext>
            </a:extLst>
          </p:cNvPr>
          <p:cNvGrpSpPr/>
          <p:nvPr/>
        </p:nvGrpSpPr>
        <p:grpSpPr>
          <a:xfrm>
            <a:off x="321469" y="2581276"/>
            <a:ext cx="80963" cy="1109663"/>
            <a:chOff x="361952" y="802483"/>
            <a:chExt cx="83344" cy="1226367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1B1D0E7D-240A-7249-A3C8-0C30D6172284}"/>
                </a:ext>
              </a:extLst>
            </p:cNvPr>
            <p:cNvCxnSpPr/>
            <p:nvPr/>
          </p:nvCxnSpPr>
          <p:spPr>
            <a:xfrm>
              <a:off x="364333" y="802483"/>
              <a:ext cx="0" cy="1226343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884F9AB-98BA-5781-551B-60335CD5A533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3" y="807245"/>
              <a:ext cx="80963" cy="0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AE185B72-29E1-B447-EA68-2BF97B3164CC}"/>
                </a:ext>
              </a:extLst>
            </p:cNvPr>
            <p:cNvCxnSpPr>
              <a:cxnSpLocks/>
            </p:cNvCxnSpPr>
            <p:nvPr/>
          </p:nvCxnSpPr>
          <p:spPr>
            <a:xfrm>
              <a:off x="361952" y="2028850"/>
              <a:ext cx="80963" cy="0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F04B100-1B7A-4485-7A15-2B412B3097CD}"/>
              </a:ext>
            </a:extLst>
          </p:cNvPr>
          <p:cNvGrpSpPr/>
          <p:nvPr/>
        </p:nvGrpSpPr>
        <p:grpSpPr>
          <a:xfrm>
            <a:off x="4600308" y="1349376"/>
            <a:ext cx="80963" cy="1109663"/>
            <a:chOff x="361952" y="802483"/>
            <a:chExt cx="83344" cy="1226367"/>
          </a:xfrm>
        </p:grpSpPr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DEB6F9FD-BCE3-9797-848B-CF1D8E30ADF8}"/>
                </a:ext>
              </a:extLst>
            </p:cNvPr>
            <p:cNvCxnSpPr/>
            <p:nvPr/>
          </p:nvCxnSpPr>
          <p:spPr>
            <a:xfrm>
              <a:off x="364333" y="802483"/>
              <a:ext cx="0" cy="1226343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3CD5D185-9BD6-C4D6-4B68-9158362633F4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3" y="807245"/>
              <a:ext cx="80963" cy="0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5236CE9-A67A-E94C-436E-41563FB36D40}"/>
                </a:ext>
              </a:extLst>
            </p:cNvPr>
            <p:cNvCxnSpPr>
              <a:cxnSpLocks/>
            </p:cNvCxnSpPr>
            <p:nvPr/>
          </p:nvCxnSpPr>
          <p:spPr>
            <a:xfrm>
              <a:off x="361952" y="2028850"/>
              <a:ext cx="80963" cy="0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B6B14EE3-DD89-71DE-8F0B-721B00588964}"/>
              </a:ext>
            </a:extLst>
          </p:cNvPr>
          <p:cNvGrpSpPr/>
          <p:nvPr/>
        </p:nvGrpSpPr>
        <p:grpSpPr>
          <a:xfrm>
            <a:off x="4606589" y="2851057"/>
            <a:ext cx="80963" cy="1790794"/>
            <a:chOff x="361952" y="802483"/>
            <a:chExt cx="83344" cy="1226367"/>
          </a:xfrm>
        </p:grpSpPr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B64D7989-2C25-5D55-0435-B08E368BFDFF}"/>
                </a:ext>
              </a:extLst>
            </p:cNvPr>
            <p:cNvCxnSpPr/>
            <p:nvPr/>
          </p:nvCxnSpPr>
          <p:spPr>
            <a:xfrm>
              <a:off x="364333" y="802483"/>
              <a:ext cx="0" cy="1226343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DC3FE07B-010A-599C-08B9-62E7DF03FA97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3" y="807245"/>
              <a:ext cx="80963" cy="0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24007A95-E270-7121-BE75-4F652FE42578}"/>
                </a:ext>
              </a:extLst>
            </p:cNvPr>
            <p:cNvCxnSpPr>
              <a:cxnSpLocks/>
            </p:cNvCxnSpPr>
            <p:nvPr/>
          </p:nvCxnSpPr>
          <p:spPr>
            <a:xfrm>
              <a:off x="361952" y="2028850"/>
              <a:ext cx="80963" cy="0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C98625B-8823-311C-3E98-9B29648FCE53}"/>
              </a:ext>
            </a:extLst>
          </p:cNvPr>
          <p:cNvGrpSpPr/>
          <p:nvPr/>
        </p:nvGrpSpPr>
        <p:grpSpPr>
          <a:xfrm>
            <a:off x="111034" y="531069"/>
            <a:ext cx="4360954" cy="4244155"/>
            <a:chOff x="111034" y="531069"/>
            <a:chExt cx="4360954" cy="4244155"/>
          </a:xfrm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E45EB39-1912-19DC-1C05-E7D286146961}"/>
                </a:ext>
              </a:extLst>
            </p:cNvPr>
            <p:cNvCxnSpPr>
              <a:cxnSpLocks/>
            </p:cNvCxnSpPr>
            <p:nvPr/>
          </p:nvCxnSpPr>
          <p:spPr>
            <a:xfrm>
              <a:off x="112888" y="531069"/>
              <a:ext cx="0" cy="424415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5A3F9891-CC7C-5ECF-579F-9130EA3C2BFC}"/>
                </a:ext>
              </a:extLst>
            </p:cNvPr>
            <p:cNvCxnSpPr>
              <a:cxnSpLocks/>
            </p:cNvCxnSpPr>
            <p:nvPr/>
          </p:nvCxnSpPr>
          <p:spPr>
            <a:xfrm>
              <a:off x="111034" y="531069"/>
              <a:ext cx="7946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01EAD5F7-AAAD-C7AA-0BD3-DAD63EFCC176}"/>
                </a:ext>
              </a:extLst>
            </p:cNvPr>
            <p:cNvCxnSpPr>
              <a:cxnSpLocks/>
            </p:cNvCxnSpPr>
            <p:nvPr/>
          </p:nvCxnSpPr>
          <p:spPr>
            <a:xfrm>
              <a:off x="111034" y="4775224"/>
              <a:ext cx="436095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11"/>
          <p:cNvSpPr/>
          <p:nvPr/>
        </p:nvSpPr>
        <p:spPr>
          <a:xfrm>
            <a:off x="1301725" y="0"/>
            <a:ext cx="6773100" cy="5143500"/>
          </a:xfrm>
          <a:prstGeom prst="foldedCorner">
            <a:avLst>
              <a:gd name="adj" fmla="val 3078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Google Shape;1785;p11"/>
          <p:cNvSpPr txBox="1"/>
          <p:nvPr/>
        </p:nvSpPr>
        <p:spPr>
          <a:xfrm>
            <a:off x="1301729" y="262214"/>
            <a:ext cx="6773091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java.util.Scanner;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EjemploVector2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leer();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prom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calcularPromedio(</a:t>
            </a:r>
            <a:r>
              <a:rPr lang="es-CL" sz="12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contarNotasMayoresPromedio(</a:t>
            </a:r>
            <a:r>
              <a:rPr lang="es-CL" sz="12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12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prom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System.</a:t>
            </a:r>
            <a:r>
              <a:rPr lang="es-CL" sz="12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s-CL" sz="12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"Promedio: "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CL" sz="12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prom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System.</a:t>
            </a:r>
            <a:r>
              <a:rPr lang="es-CL" sz="12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s-CL" sz="12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"Hay "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CL" sz="12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CL" sz="12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notas mayores que el promedio"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contarNotasMayoresPromedio(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prom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10;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prom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CL" sz="12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12"/>
          <p:cNvSpPr/>
          <p:nvPr/>
        </p:nvSpPr>
        <p:spPr>
          <a:xfrm>
            <a:off x="1004018" y="0"/>
            <a:ext cx="7260123" cy="5143500"/>
          </a:xfrm>
          <a:prstGeom prst="foldedCorner">
            <a:avLst>
              <a:gd name="adj" fmla="val 3078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12"/>
          <p:cNvSpPr txBox="1"/>
          <p:nvPr/>
        </p:nvSpPr>
        <p:spPr>
          <a:xfrm>
            <a:off x="1058091" y="0"/>
            <a:ext cx="7347857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calcularPromedio(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200" b="0" i="0" u="none" strike="noStrike" cap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Cálculo del promedio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10;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L" sz="12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2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CL" sz="12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2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es-CL" sz="1200" b="0" i="0" u="none" strike="noStrike" cap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suma += notas[i]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prom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 10;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prom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leer()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Scanner </a:t>
            </a:r>
            <a:r>
              <a:rPr lang="es-CL" sz="12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Scanner(System.</a:t>
            </a:r>
            <a:r>
              <a:rPr lang="es-CL" sz="12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[10]; </a:t>
            </a:r>
            <a:r>
              <a:rPr lang="es-CL" sz="1200" b="1" i="0" u="none" strike="noStrike" cap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Declaración y creación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200" b="0" i="0" u="none" strike="noStrike" cap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Lectura de notas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10;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System.</a:t>
            </a:r>
            <a:r>
              <a:rPr lang="es-CL" sz="12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s-CL" sz="12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"Ingrese la nota "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(</a:t>
            </a:r>
            <a:r>
              <a:rPr lang="es-CL" sz="12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L" sz="12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2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Double.</a:t>
            </a:r>
            <a:r>
              <a:rPr lang="es-CL" sz="12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parseDouble(</a:t>
            </a:r>
            <a:r>
              <a:rPr lang="es-CL" sz="1200" b="0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-CL" sz="12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.nextLine());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L" sz="1200" b="0" i="0" u="none" strike="noStrike" cap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double nota = Double.parseDouble(scanner.nextLine());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L" sz="1200" b="0" i="0" u="none" strike="noStrike" cap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notas[i] = nota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13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Arreglos en JAVA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797" name="Google Shape;1797;p13"/>
          <p:cNvSpPr txBox="1">
            <a:spLocks noGrp="1"/>
          </p:cNvSpPr>
          <p:nvPr>
            <p:ph type="subTitle" idx="1"/>
          </p:nvPr>
        </p:nvSpPr>
        <p:spPr>
          <a:xfrm>
            <a:off x="281024" y="1230210"/>
            <a:ext cx="5867556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s-CL" b="1"/>
              <a:t>Arreglos Bidimensionales (Matrices).</a:t>
            </a:r>
            <a:endParaRPr/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s-CL">
                <a:latin typeface="Barlow Semi Condensed"/>
                <a:ea typeface="Barlow Semi Condensed"/>
                <a:cs typeface="Barlow Semi Condensed"/>
                <a:sym typeface="Barlow Semi Condensed"/>
              </a:rPr>
              <a:t>Son tablas de 2 dimensiones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s-CL"/>
              <a:t>Tienen dos índices. Por lo cual cada componente de la matriz se direcciona mediante su nombre seguido de los dos índices, donde cada uno se encuentra entre []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798" name="Google Shape;1798;p13"/>
          <p:cNvGrpSpPr/>
          <p:nvPr/>
        </p:nvGrpSpPr>
        <p:grpSpPr>
          <a:xfrm>
            <a:off x="6362842" y="856398"/>
            <a:ext cx="1711355" cy="1701912"/>
            <a:chOff x="1260950" y="-166737"/>
            <a:chExt cx="5129675" cy="5643987"/>
          </a:xfrm>
        </p:grpSpPr>
        <p:sp>
          <p:nvSpPr>
            <p:cNvPr id="1799" name="Google Shape;1799;p13"/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3"/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3"/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3"/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3"/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3"/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3"/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3"/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3"/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3"/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3"/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3"/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3"/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3"/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3"/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3"/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3"/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3"/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3"/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3"/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3"/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3"/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3"/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3"/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3"/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3"/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3"/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3"/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3"/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3"/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3"/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3"/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3"/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3"/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3"/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3"/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3"/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3"/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3"/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3"/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3"/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3"/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3"/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3"/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3"/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3"/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3"/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3"/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3"/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3"/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3"/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3"/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3"/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3"/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3"/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3"/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3"/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3"/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3"/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3"/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3"/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3"/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3"/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3"/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3"/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3"/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3"/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3"/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3"/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3"/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3"/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3"/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3"/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3"/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3"/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3"/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3"/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3"/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3"/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3"/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3"/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3"/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3"/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3"/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3"/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3"/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13"/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3"/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3"/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3"/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3"/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3"/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3"/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3"/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3"/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3"/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13"/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3"/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13"/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13"/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3"/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13"/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3"/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3"/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13"/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13"/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13"/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13"/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13"/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13"/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13"/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13"/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13"/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13"/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13"/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13"/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13"/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13"/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13"/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13"/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13"/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13"/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13"/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13"/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13"/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13"/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13"/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13"/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13"/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13"/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13"/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13"/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13"/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13"/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13"/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13"/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13"/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13"/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13"/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13"/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13"/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13"/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13"/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13"/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13"/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13"/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13"/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13"/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13"/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13"/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13"/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13"/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13"/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13"/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13"/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13"/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13"/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13"/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13"/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13"/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13"/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13"/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13"/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13"/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13"/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13"/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13"/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13"/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13"/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13"/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13"/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13"/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13"/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13"/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13"/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3"/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13"/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13"/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77" name="Google Shape;197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594" y="3203226"/>
            <a:ext cx="3488192" cy="1521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8" name="Google Shape;1978;p13"/>
          <p:cNvGrpSpPr/>
          <p:nvPr/>
        </p:nvGrpSpPr>
        <p:grpSpPr>
          <a:xfrm>
            <a:off x="4538356" y="2944537"/>
            <a:ext cx="3907114" cy="1910282"/>
            <a:chOff x="4538356" y="2944537"/>
            <a:chExt cx="3907114" cy="1910282"/>
          </a:xfrm>
        </p:grpSpPr>
        <p:pic>
          <p:nvPicPr>
            <p:cNvPr id="1979" name="Google Shape;1979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38356" y="2944537"/>
              <a:ext cx="3907114" cy="1910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0" name="Google Shape;1980;p1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442629" y="4313091"/>
              <a:ext cx="439487" cy="27045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14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Arreglos en JAVA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986" name="Google Shape;1986;p14"/>
          <p:cNvSpPr txBox="1">
            <a:spLocks noGrp="1"/>
          </p:cNvSpPr>
          <p:nvPr>
            <p:ph type="subTitle" idx="1"/>
          </p:nvPr>
        </p:nvSpPr>
        <p:spPr>
          <a:xfrm>
            <a:off x="279788" y="1111468"/>
            <a:ext cx="5867556" cy="146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s-CL" b="1"/>
              <a:t>Arreglos Bidimensionales (Matrices).</a:t>
            </a:r>
            <a:endParaRPr/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987" name="Google Shape;1987;p14"/>
          <p:cNvGrpSpPr/>
          <p:nvPr/>
        </p:nvGrpSpPr>
        <p:grpSpPr>
          <a:xfrm>
            <a:off x="7059298" y="2791116"/>
            <a:ext cx="1711355" cy="1701912"/>
            <a:chOff x="1260950" y="-166737"/>
            <a:chExt cx="5129675" cy="5643987"/>
          </a:xfrm>
        </p:grpSpPr>
        <p:sp>
          <p:nvSpPr>
            <p:cNvPr id="1988" name="Google Shape;1988;p14"/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14"/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14"/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14"/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14"/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14"/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14"/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14"/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14"/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14"/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14"/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14"/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14"/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14"/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14"/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14"/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14"/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14"/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14"/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14"/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14"/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14"/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14"/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14"/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14"/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14"/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14"/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14"/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14"/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14"/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14"/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14"/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14"/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14"/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14"/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14"/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14"/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14"/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14"/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14"/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14"/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14"/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14"/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14"/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14"/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14"/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14"/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14"/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14"/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14"/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14"/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14"/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14"/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14"/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14"/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14"/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14"/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14"/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14"/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14"/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14"/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14"/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14"/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14"/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14"/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14"/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14"/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14"/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14"/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14"/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14"/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14"/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14"/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14"/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14"/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14"/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14"/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14"/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14"/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14"/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14"/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14"/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14"/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14"/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14"/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14"/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14"/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14"/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14"/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14"/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14"/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14"/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14"/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14"/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14"/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14"/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14"/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14"/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14"/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14"/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14"/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14"/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14"/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14"/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14"/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14"/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14"/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14"/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14"/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14"/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14"/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14"/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14"/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14"/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14"/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14"/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14"/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14"/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14"/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14"/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14"/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14"/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14"/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14"/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14"/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14"/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14"/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14"/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14"/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14"/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14"/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14"/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14"/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14"/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14"/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14"/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14"/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14"/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14"/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14"/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14"/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14"/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14"/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14"/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14"/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14"/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14"/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14"/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14"/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14"/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14"/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14"/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14"/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14"/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14"/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14"/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14"/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14"/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14"/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14"/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14"/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14"/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14"/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14"/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14"/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14"/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14"/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14"/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14"/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14"/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14"/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14"/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14"/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14"/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14"/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14"/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14"/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14"/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166" name="Google Shape;2166;p14"/>
          <p:cNvGraphicFramePr/>
          <p:nvPr/>
        </p:nvGraphicFramePr>
        <p:xfrm>
          <a:off x="4927673" y="2687435"/>
          <a:ext cx="1333800" cy="1338385"/>
        </p:xfrm>
        <a:graphic>
          <a:graphicData uri="http://schemas.openxmlformats.org/drawingml/2006/table">
            <a:tbl>
              <a:tblPr firstRow="1" bandRow="1">
                <a:noFill/>
                <a:tableStyleId>{5542ED7E-B822-4341-9963-EFDF0BAFD8CC}</a:tableStyleId>
              </a:tblPr>
              <a:tblGrid>
                <a:gridCol w="6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u="none" strike="noStrike" cap="none"/>
                        <a:t>[0,0]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u="none" strike="noStrike" cap="none"/>
                        <a:t>[0,1]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u="none" strike="noStrike" cap="none"/>
                        <a:t>[1,0]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u="none" strike="noStrike" cap="none"/>
                        <a:t>[1,1]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u="none" strike="noStrike" cap="none"/>
                        <a:t>[2,0]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u="none" strike="noStrike" cap="none"/>
                        <a:t>[2,1]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u="none" strike="noStrike" cap="none"/>
                        <a:t>[.. , ..]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u="none" strike="noStrike" cap="none"/>
                        <a:t>[.. , ..]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67" name="Google Shape;21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1687" y="1474672"/>
            <a:ext cx="3577609" cy="1100319"/>
          </a:xfrm>
          <a:prstGeom prst="rect">
            <a:avLst/>
          </a:prstGeom>
          <a:noFill/>
          <a:ln>
            <a:noFill/>
          </a:ln>
        </p:spPr>
      </p:pic>
      <p:sp>
        <p:nvSpPr>
          <p:cNvPr id="2168" name="Google Shape;2168;p14"/>
          <p:cNvSpPr txBox="1"/>
          <p:nvPr/>
        </p:nvSpPr>
        <p:spPr>
          <a:xfrm>
            <a:off x="483208" y="1764437"/>
            <a:ext cx="4581796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i="0" u="none" strike="noStrike" cap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Declaramos la matriz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s-CL" sz="14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s-CL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i="0" u="none" strike="noStrike" cap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Creamos la matriz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s-CL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CL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[13][2];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i="0" u="none" strike="noStrike" cap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Llenamos la matriz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4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s-CL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4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s-CL" sz="14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13; </a:t>
            </a:r>
            <a:r>
              <a:rPr lang="es-CL" sz="14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4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CL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s-CL" sz="14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CL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2; </a:t>
            </a:r>
            <a:r>
              <a:rPr lang="es-CL" sz="14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CL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4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s-CL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4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s-CL" sz="14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CL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s-CL" sz="14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s-CL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4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s-CL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15"/>
          <p:cNvSpPr txBox="1">
            <a:spLocks noGrp="1"/>
          </p:cNvSpPr>
          <p:nvPr>
            <p:ph type="title"/>
          </p:nvPr>
        </p:nvSpPr>
        <p:spPr>
          <a:xfrm>
            <a:off x="2855399" y="2715647"/>
            <a:ext cx="3215947" cy="79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CL" sz="4700"/>
              <a:t>Algoritmos de Búsqueda</a:t>
            </a:r>
            <a:endParaRPr sz="4700"/>
          </a:p>
        </p:txBody>
      </p:sp>
      <p:sp>
        <p:nvSpPr>
          <p:cNvPr id="2174" name="Google Shape;2174;p15"/>
          <p:cNvSpPr txBox="1">
            <a:spLocks noGrp="1"/>
          </p:cNvSpPr>
          <p:nvPr>
            <p:ph type="title" idx="2"/>
          </p:nvPr>
        </p:nvSpPr>
        <p:spPr>
          <a:xfrm>
            <a:off x="2971800" y="1005344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s-CL"/>
              <a:t>02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16"/>
          <p:cNvSpPr txBox="1">
            <a:spLocks noGrp="1"/>
          </p:cNvSpPr>
          <p:nvPr>
            <p:ph type="title"/>
          </p:nvPr>
        </p:nvSpPr>
        <p:spPr>
          <a:xfrm>
            <a:off x="1266450" y="449710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Algoritmo de Búsqueda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180" name="Google Shape;2180;p16"/>
          <p:cNvSpPr txBox="1"/>
          <p:nvPr/>
        </p:nvSpPr>
        <p:spPr>
          <a:xfrm>
            <a:off x="367340" y="1134599"/>
            <a:ext cx="8409320" cy="287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Concepto de Búsqueda: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Entrada: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s-CL"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Vector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s-CL"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N: Tamaño del Vector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s-CL"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Valor Buscado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Salida: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2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Posición donde se encuentra Valor. Si no está, se envía un mensaje.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7"/>
          <p:cNvSpPr/>
          <p:nvPr/>
        </p:nvSpPr>
        <p:spPr>
          <a:xfrm>
            <a:off x="1310083" y="467833"/>
            <a:ext cx="6189415" cy="4675667"/>
          </a:xfrm>
          <a:prstGeom prst="foldedCorner">
            <a:avLst>
              <a:gd name="adj" fmla="val 3078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6" name="Google Shape;2186;p17"/>
          <p:cNvSpPr txBox="1"/>
          <p:nvPr/>
        </p:nvSpPr>
        <p:spPr>
          <a:xfrm>
            <a:off x="1147061" y="10839"/>
            <a:ext cx="3325702" cy="33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Datos se encuentran desordenados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7" name="Google Shape;2187;p17"/>
          <p:cNvSpPr txBox="1"/>
          <p:nvPr/>
        </p:nvSpPr>
        <p:spPr>
          <a:xfrm>
            <a:off x="1147061" y="459076"/>
            <a:ext cx="3325702" cy="33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Búsqueda Secuencial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8" name="Google Shape;2188;p17"/>
          <p:cNvSpPr txBox="1"/>
          <p:nvPr/>
        </p:nvSpPr>
        <p:spPr>
          <a:xfrm>
            <a:off x="1318716" y="1039234"/>
            <a:ext cx="7040880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0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BúsquedaSecuencial</a:t>
            </a:r>
            <a:endParaRPr sz="10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0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0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0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lang="es-CL" sz="10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Scanner </a:t>
            </a:r>
            <a:r>
              <a:rPr lang="es-CL" sz="10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0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Scanner(System.</a:t>
            </a:r>
            <a:r>
              <a:rPr lang="es-CL" sz="10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System.</a:t>
            </a:r>
            <a:r>
              <a:rPr lang="es-CL" sz="10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s-CL" sz="10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"Cantidad de elementos: "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0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0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Integer.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parseInt(</a:t>
            </a:r>
            <a:r>
              <a:rPr lang="es-CL" sz="10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.nextLine());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0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10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0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0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0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0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10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0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=1;</a:t>
            </a:r>
            <a:r>
              <a:rPr lang="es-CL" sz="10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s-CL" sz="10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CL" sz="10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System.</a:t>
            </a:r>
            <a:r>
              <a:rPr lang="es-CL" sz="10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s-CL" sz="10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"Ingrese elemento "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CL" sz="10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CL" sz="10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":"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L" sz="10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0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-1] = Integer.</a:t>
            </a:r>
            <a:r>
              <a:rPr lang="es-CL" sz="10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parseInt(</a:t>
            </a:r>
            <a:r>
              <a:rPr lang="es-CL" sz="1000" b="0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-CL" sz="10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.nextLine());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System.</a:t>
            </a:r>
            <a:r>
              <a:rPr lang="es-CL" sz="10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s-CL" sz="10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"¿Qué elemento quieres buscar?"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0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0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buscado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Integer.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parseInt(</a:t>
            </a:r>
            <a:r>
              <a:rPr lang="es-CL" sz="10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.nextLine());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0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0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buscarSecuencial(</a:t>
            </a:r>
            <a:r>
              <a:rPr lang="es-CL" sz="10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10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10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buscado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0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0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s-CL" sz="10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System.</a:t>
            </a:r>
            <a:r>
              <a:rPr lang="es-CL" sz="10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s-CL" sz="10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"Valor no encontrado"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es-CL" sz="10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CL" sz="1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System.</a:t>
            </a:r>
            <a:r>
              <a:rPr lang="es-CL" sz="10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s-CL" sz="10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"Valor encontrado en posición "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CL" sz="10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0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9" name="Google Shape;2189;p17"/>
          <p:cNvSpPr txBox="1"/>
          <p:nvPr/>
        </p:nvSpPr>
        <p:spPr>
          <a:xfrm>
            <a:off x="5205548" y="10839"/>
            <a:ext cx="3938452" cy="212365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buscarSecuencial(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=0;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==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18"/>
          <p:cNvSpPr/>
          <p:nvPr/>
        </p:nvSpPr>
        <p:spPr>
          <a:xfrm>
            <a:off x="1310082" y="2859063"/>
            <a:ext cx="6189415" cy="2011767"/>
          </a:xfrm>
          <a:prstGeom prst="foldedCorner">
            <a:avLst>
              <a:gd name="adj" fmla="val 8363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5" name="Google Shape;2195;p18"/>
          <p:cNvSpPr/>
          <p:nvPr/>
        </p:nvSpPr>
        <p:spPr>
          <a:xfrm>
            <a:off x="1310083" y="793899"/>
            <a:ext cx="6189415" cy="2011767"/>
          </a:xfrm>
          <a:prstGeom prst="foldedCorner">
            <a:avLst>
              <a:gd name="adj" fmla="val 13389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6" name="Google Shape;2196;p18"/>
          <p:cNvSpPr txBox="1"/>
          <p:nvPr/>
        </p:nvSpPr>
        <p:spPr>
          <a:xfrm>
            <a:off x="1147061" y="10839"/>
            <a:ext cx="3325702" cy="33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Datos se encuentran desordenados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97" name="Google Shape;2197;p18"/>
          <p:cNvSpPr txBox="1"/>
          <p:nvPr/>
        </p:nvSpPr>
        <p:spPr>
          <a:xfrm>
            <a:off x="1147061" y="459076"/>
            <a:ext cx="3325702" cy="33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Búsqueda Secuencial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98" name="Google Shape;2198;p18"/>
          <p:cNvSpPr txBox="1"/>
          <p:nvPr/>
        </p:nvSpPr>
        <p:spPr>
          <a:xfrm>
            <a:off x="1425249" y="3068597"/>
            <a:ext cx="581810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CL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CL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buscarSecuencial2(</a:t>
            </a:r>
            <a:r>
              <a:rPr lang="es-CL" sz="11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11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11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11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s-CL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Otra alternativa, evaluación en cortocircuito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-CL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1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s-CL" sz="11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- 1 &amp;&amp; </a:t>
            </a:r>
            <a:r>
              <a:rPr lang="es-CL" sz="11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!= </a:t>
            </a:r>
            <a:r>
              <a:rPr lang="es-CL" sz="11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s-CL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1;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CL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9" name="Google Shape;2199;p18"/>
          <p:cNvSpPr txBox="1"/>
          <p:nvPr/>
        </p:nvSpPr>
        <p:spPr>
          <a:xfrm>
            <a:off x="1376654" y="892912"/>
            <a:ext cx="5692513" cy="17851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buscarSecuencial(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=0;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==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2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857" name="Google Shape;857;p2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6" name="Google Shape;1066;p2"/>
          <p:cNvGrpSpPr/>
          <p:nvPr/>
        </p:nvGrpSpPr>
        <p:grpSpPr>
          <a:xfrm>
            <a:off x="568298" y="1119358"/>
            <a:ext cx="635100" cy="734640"/>
            <a:chOff x="731647" y="573573"/>
            <a:chExt cx="635100" cy="734640"/>
          </a:xfrm>
        </p:grpSpPr>
        <p:grpSp>
          <p:nvGrpSpPr>
            <p:cNvPr id="1067" name="Google Shape;1067;p2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068" name="Google Shape;1068;p2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2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0" name="Google Shape;1070;p2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071" name="Google Shape;1071;p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74" name="Google Shape;1074;p2"/>
          <p:cNvGrpSpPr/>
          <p:nvPr/>
        </p:nvGrpSpPr>
        <p:grpSpPr>
          <a:xfrm>
            <a:off x="568298" y="2196245"/>
            <a:ext cx="635100" cy="733491"/>
            <a:chOff x="731647" y="1650460"/>
            <a:chExt cx="635100" cy="733491"/>
          </a:xfrm>
        </p:grpSpPr>
        <p:grpSp>
          <p:nvGrpSpPr>
            <p:cNvPr id="1075" name="Google Shape;1075;p2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076" name="Google Shape;1076;p2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2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8" name="Google Shape;1078;p2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079" name="Google Shape;1079;p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82" name="Google Shape;1082;p2"/>
          <p:cNvGrpSpPr/>
          <p:nvPr/>
        </p:nvGrpSpPr>
        <p:grpSpPr>
          <a:xfrm>
            <a:off x="568298" y="3274062"/>
            <a:ext cx="635100" cy="734983"/>
            <a:chOff x="731647" y="2728277"/>
            <a:chExt cx="635100" cy="734983"/>
          </a:xfrm>
        </p:grpSpPr>
        <p:grpSp>
          <p:nvGrpSpPr>
            <p:cNvPr id="1083" name="Google Shape;1083;p2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084" name="Google Shape;1084;p2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2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6" name="Google Shape;1086;p2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087" name="Google Shape;1087;p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90" name="Google Shape;1090;p2"/>
          <p:cNvSpPr txBox="1">
            <a:spLocks noGrp="1"/>
          </p:cNvSpPr>
          <p:nvPr>
            <p:ph type="title"/>
          </p:nvPr>
        </p:nvSpPr>
        <p:spPr>
          <a:xfrm>
            <a:off x="5360809" y="356616"/>
            <a:ext cx="3161315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/>
              <a:t>Tabla de Contenidos</a:t>
            </a:r>
            <a:endParaRPr/>
          </a:p>
        </p:txBody>
      </p:sp>
      <p:sp>
        <p:nvSpPr>
          <p:cNvPr id="1091" name="Google Shape;1091;p2"/>
          <p:cNvSpPr txBox="1">
            <a:spLocks noGrp="1"/>
          </p:cNvSpPr>
          <p:nvPr>
            <p:ph type="title" idx="9"/>
          </p:nvPr>
        </p:nvSpPr>
        <p:spPr>
          <a:xfrm>
            <a:off x="650467" y="1268161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01</a:t>
            </a:r>
            <a:endParaRPr/>
          </a:p>
        </p:txBody>
      </p:sp>
      <p:sp>
        <p:nvSpPr>
          <p:cNvPr id="1092" name="Google Shape;1092;p2"/>
          <p:cNvSpPr txBox="1">
            <a:spLocks noGrp="1"/>
          </p:cNvSpPr>
          <p:nvPr>
            <p:ph type="title" idx="13"/>
          </p:nvPr>
        </p:nvSpPr>
        <p:spPr>
          <a:xfrm>
            <a:off x="650467" y="2347153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02</a:t>
            </a:r>
            <a:endParaRPr/>
          </a:p>
        </p:txBody>
      </p:sp>
      <p:sp>
        <p:nvSpPr>
          <p:cNvPr id="1093" name="Google Shape;1093;p2"/>
          <p:cNvSpPr txBox="1">
            <a:spLocks noGrp="1"/>
          </p:cNvSpPr>
          <p:nvPr>
            <p:ph type="title" idx="14"/>
          </p:nvPr>
        </p:nvSpPr>
        <p:spPr>
          <a:xfrm>
            <a:off x="650467" y="3426145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03</a:t>
            </a:r>
            <a:endParaRPr/>
          </a:p>
        </p:txBody>
      </p:sp>
      <p:sp>
        <p:nvSpPr>
          <p:cNvPr id="1094" name="Google Shape;1094;p2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04</a:t>
            </a:r>
            <a:endParaRPr/>
          </a:p>
        </p:txBody>
      </p:sp>
      <p:sp>
        <p:nvSpPr>
          <p:cNvPr id="1095" name="Google Shape;1095;p2"/>
          <p:cNvSpPr txBox="1"/>
          <p:nvPr/>
        </p:nvSpPr>
        <p:spPr>
          <a:xfrm>
            <a:off x="1500859" y="1167553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Arreglos en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2"/>
          <p:cNvSpPr txBox="1"/>
          <p:nvPr/>
        </p:nvSpPr>
        <p:spPr>
          <a:xfrm>
            <a:off x="1475381" y="2274483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Algoritmos de Búsqueda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2"/>
          <p:cNvSpPr txBox="1"/>
          <p:nvPr/>
        </p:nvSpPr>
        <p:spPr>
          <a:xfrm>
            <a:off x="1456664" y="3304307"/>
            <a:ext cx="2739799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Algoritmos de Ordenamiento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9"/>
          <p:cNvSpPr/>
          <p:nvPr/>
        </p:nvSpPr>
        <p:spPr>
          <a:xfrm>
            <a:off x="1310083" y="467833"/>
            <a:ext cx="6189415" cy="4675667"/>
          </a:xfrm>
          <a:prstGeom prst="foldedCorner">
            <a:avLst>
              <a:gd name="adj" fmla="val 3078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p19"/>
          <p:cNvSpPr txBox="1"/>
          <p:nvPr/>
        </p:nvSpPr>
        <p:spPr>
          <a:xfrm>
            <a:off x="1147061" y="10839"/>
            <a:ext cx="4785906" cy="33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Datos se encuentran ordenados de menor a mayor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6" name="Google Shape;2206;p19"/>
          <p:cNvSpPr txBox="1"/>
          <p:nvPr/>
        </p:nvSpPr>
        <p:spPr>
          <a:xfrm>
            <a:off x="1147061" y="459076"/>
            <a:ext cx="3325702" cy="33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Búsqueda Secuencial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7" name="Google Shape;2207;p19"/>
          <p:cNvSpPr txBox="1"/>
          <p:nvPr/>
        </p:nvSpPr>
        <p:spPr>
          <a:xfrm>
            <a:off x="0" y="734223"/>
            <a:ext cx="6858000" cy="48320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BúsquedaOrdenadaMenorMayor</a:t>
            </a:r>
            <a:endParaRPr sz="11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Scanner 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Scanner(System.</a:t>
            </a:r>
            <a:r>
              <a:rPr lang="es-CL" sz="11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System.</a:t>
            </a:r>
            <a:r>
              <a:rPr lang="es-CL" sz="11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s-CL" sz="11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"Cantidad de elementos: "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Integer.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parseInt(</a:t>
            </a:r>
            <a:r>
              <a:rPr lang="es-CL" sz="11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.nextLine());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0" i="0" u="none" strike="noStrike" cap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Para no ingresar los elementos, los vamos a crear aleatoriamente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 = (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(Math.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random() * 10);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=1;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-1] + (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(Math.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random() * 10);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System.</a:t>
            </a:r>
            <a:r>
              <a:rPr lang="es-CL" sz="11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.println(Arrays.toString(</a:t>
            </a:r>
            <a:r>
              <a:rPr lang="es-CL" sz="11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System.</a:t>
            </a:r>
            <a:r>
              <a:rPr lang="es-CL" sz="11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s-CL" sz="11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"¿Qué elemento quieres buscar?"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buscado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Integer.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parseInt(</a:t>
            </a:r>
            <a:r>
              <a:rPr lang="es-CL" sz="11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.nextLine());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buscarSecuencialOrdenada(</a:t>
            </a:r>
            <a:r>
              <a:rPr lang="es-CL" sz="11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11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11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buscado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buscado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System.</a:t>
            </a:r>
            <a:r>
              <a:rPr lang="es-CL" sz="11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s-CL" sz="11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"Valor no encontrado"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System.</a:t>
            </a:r>
            <a:r>
              <a:rPr lang="es-CL" sz="11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s-CL" sz="11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"Valor encontrado en posición "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CL" sz="11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8" name="Google Shape;2208;p19"/>
          <p:cNvSpPr txBox="1"/>
          <p:nvPr/>
        </p:nvSpPr>
        <p:spPr>
          <a:xfrm>
            <a:off x="5228760" y="345662"/>
            <a:ext cx="3793652" cy="195438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buscarSecuencialOrdenada(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buscado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- 1 &amp;&amp;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&lt;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buscado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20"/>
          <p:cNvSpPr txBox="1">
            <a:spLocks noGrp="1"/>
          </p:cNvSpPr>
          <p:nvPr>
            <p:ph type="title"/>
          </p:nvPr>
        </p:nvSpPr>
        <p:spPr>
          <a:xfrm>
            <a:off x="1266450" y="449710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Algoritmo de Búsqueda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214" name="Google Shape;2214;p20"/>
          <p:cNvSpPr txBox="1"/>
          <p:nvPr/>
        </p:nvSpPr>
        <p:spPr>
          <a:xfrm>
            <a:off x="367340" y="879418"/>
            <a:ext cx="8409320" cy="287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Búsqueda Binaria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s-CL"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 en posición de al medio del arreglo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s-CL"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 valor = vector[k] -&gt; Búsqueda positiva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s-CL"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 valor &gt; vector[k], Calcular i = k + 1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s-CL"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 valor &lt; vector[k], Calcular j = k 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aphicFrame>
        <p:nvGraphicFramePr>
          <p:cNvPr id="2215" name="Google Shape;2215;p20"/>
          <p:cNvGraphicFramePr/>
          <p:nvPr/>
        </p:nvGraphicFramePr>
        <p:xfrm>
          <a:off x="1474381" y="2131149"/>
          <a:ext cx="6095925" cy="370850"/>
        </p:xfrm>
        <a:graphic>
          <a:graphicData uri="http://schemas.openxmlformats.org/drawingml/2006/table">
            <a:tbl>
              <a:tblPr firstRow="1" bandRow="1">
                <a:noFill/>
                <a:tableStyleId>{5542ED7E-B822-4341-9963-EFDF0BAFD8CC}</a:tableStyleId>
              </a:tblPr>
              <a:tblGrid>
                <a:gridCol w="67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16" name="Google Shape;2216;p20"/>
          <p:cNvCxnSpPr/>
          <p:nvPr/>
        </p:nvCxnSpPr>
        <p:spPr>
          <a:xfrm rot="10800000">
            <a:off x="1807535" y="2501989"/>
            <a:ext cx="0" cy="29791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2217" name="Google Shape;2217;p20"/>
          <p:cNvCxnSpPr/>
          <p:nvPr/>
        </p:nvCxnSpPr>
        <p:spPr>
          <a:xfrm rot="10800000">
            <a:off x="7276214" y="2501989"/>
            <a:ext cx="0" cy="29791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2218" name="Google Shape;2218;p20"/>
          <p:cNvCxnSpPr/>
          <p:nvPr/>
        </p:nvCxnSpPr>
        <p:spPr>
          <a:xfrm rot="10800000">
            <a:off x="4522379" y="2522028"/>
            <a:ext cx="0" cy="29791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2219" name="Google Shape;2219;p20"/>
          <p:cNvSpPr/>
          <p:nvPr/>
        </p:nvSpPr>
        <p:spPr>
          <a:xfrm>
            <a:off x="1601972" y="2880769"/>
            <a:ext cx="411126" cy="32338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5690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0" name="Google Shape;2220;p20"/>
          <p:cNvSpPr/>
          <p:nvPr/>
        </p:nvSpPr>
        <p:spPr>
          <a:xfrm>
            <a:off x="4316816" y="2926479"/>
            <a:ext cx="411126" cy="32338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5690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1" name="Google Shape;2221;p20"/>
          <p:cNvSpPr/>
          <p:nvPr/>
        </p:nvSpPr>
        <p:spPr>
          <a:xfrm>
            <a:off x="7070651" y="2872829"/>
            <a:ext cx="411126" cy="32338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5690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21"/>
          <p:cNvSpPr/>
          <p:nvPr/>
        </p:nvSpPr>
        <p:spPr>
          <a:xfrm>
            <a:off x="1378055" y="120503"/>
            <a:ext cx="6189415" cy="4902494"/>
          </a:xfrm>
          <a:prstGeom prst="foldedCorner">
            <a:avLst>
              <a:gd name="adj" fmla="val 3078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p21"/>
          <p:cNvSpPr txBox="1"/>
          <p:nvPr/>
        </p:nvSpPr>
        <p:spPr>
          <a:xfrm>
            <a:off x="1378055" y="120503"/>
            <a:ext cx="3325702" cy="33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Búsqueda Binaria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8" name="Google Shape;2228;p21"/>
          <p:cNvSpPr txBox="1"/>
          <p:nvPr/>
        </p:nvSpPr>
        <p:spPr>
          <a:xfrm>
            <a:off x="1463040" y="455326"/>
            <a:ext cx="6858000" cy="449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BúsquedaBinaria</a:t>
            </a:r>
            <a:endParaRPr sz="11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Scanner 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Scanner(System.</a:t>
            </a:r>
            <a:r>
              <a:rPr lang="es-CL" sz="11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System.</a:t>
            </a:r>
            <a:r>
              <a:rPr lang="es-CL" sz="11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s-CL" sz="11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"Cantidad de elementos: "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Integer.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parseInt(</a:t>
            </a:r>
            <a:r>
              <a:rPr lang="es-CL" sz="11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.nextLine());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0" i="0" u="none" strike="noStrike" cap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Para no ingresar los elementos, los vamos a crear aleatoriamente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 = (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(Math.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random() * 10);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=1;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-1] + (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(Math.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random() * 10);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System.</a:t>
            </a:r>
            <a:r>
              <a:rPr lang="es-CL" sz="11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.println(Arrays.toString(</a:t>
            </a:r>
            <a:r>
              <a:rPr lang="es-CL" sz="11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System.</a:t>
            </a:r>
            <a:r>
              <a:rPr lang="es-CL" sz="11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s-CL" sz="11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"¿Qué elemento quieres buscar?"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buscado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Integer.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parseInt(</a:t>
            </a:r>
            <a:r>
              <a:rPr lang="es-CL" sz="11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.nextLine());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buscarBinariamente(</a:t>
            </a:r>
            <a:r>
              <a:rPr lang="es-CL" sz="11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11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11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buscado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==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buscado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System.</a:t>
            </a:r>
            <a:r>
              <a:rPr lang="es-CL" sz="11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s-CL" sz="11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"Valor encontrado en posición "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CL" sz="11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System.</a:t>
            </a:r>
            <a:r>
              <a:rPr lang="es-CL" sz="11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s-CL" sz="11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"Valor no encontrado"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9" name="Google Shape;2229;p21"/>
          <p:cNvSpPr txBox="1"/>
          <p:nvPr/>
        </p:nvSpPr>
        <p:spPr>
          <a:xfrm>
            <a:off x="4892040" y="23034"/>
            <a:ext cx="4199709" cy="330859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buscarBinariamente(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buscado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/ 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buscado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!=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buscado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22"/>
          <p:cNvSpPr/>
          <p:nvPr/>
        </p:nvSpPr>
        <p:spPr>
          <a:xfrm>
            <a:off x="1030726" y="70884"/>
            <a:ext cx="4753386" cy="4014555"/>
          </a:xfrm>
          <a:prstGeom prst="foldedCorner">
            <a:avLst>
              <a:gd name="adj" fmla="val 3078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2" name="Google Shape;2232;p22"/>
          <p:cNvSpPr txBox="1"/>
          <p:nvPr/>
        </p:nvSpPr>
        <p:spPr>
          <a:xfrm>
            <a:off x="1030726" y="70884"/>
            <a:ext cx="3325702" cy="33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600" b="1" i="0" u="none" strike="noStrike" cap="none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Búsqueda Binaria</a:t>
            </a:r>
            <a:endParaRPr b="1" dirty="0">
              <a:solidFill>
                <a:srgbClr val="0070C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233" name="Google Shape;223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0926" y="405707"/>
            <a:ext cx="4574631" cy="35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4" name="Google Shape;2234;p22"/>
          <p:cNvSpPr/>
          <p:nvPr/>
        </p:nvSpPr>
        <p:spPr>
          <a:xfrm>
            <a:off x="5884312" y="70883"/>
            <a:ext cx="3125009" cy="3154325"/>
          </a:xfrm>
          <a:prstGeom prst="foldedCorner">
            <a:avLst>
              <a:gd name="adj" fmla="val 3078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b="1" i="0" u="none" strike="noStrike" cap="none" dirty="0">
                <a:solidFill>
                  <a:schemeClr val="dk1"/>
                </a:solidFill>
                <a:sym typeface="Arial"/>
              </a:rPr>
              <a:t>Entrada: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b="1" i="0" u="none" strike="noStrike" cap="none" dirty="0">
                <a:solidFill>
                  <a:schemeClr val="dk1"/>
                </a:solidFill>
                <a:sym typeface="Arial"/>
              </a:rPr>
              <a:t>n = 10 (tamaño del vector)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b="1" i="0" u="none" strike="noStrike" cap="none" dirty="0">
                <a:solidFill>
                  <a:schemeClr val="dk1"/>
                </a:solidFill>
                <a:sym typeface="Arial"/>
              </a:rPr>
              <a:t>valor = 6 (valor buscado)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b="1" i="0" u="none" strike="noStrike" cap="none" dirty="0">
                <a:solidFill>
                  <a:schemeClr val="dk1"/>
                </a:solidFill>
                <a:sym typeface="Arial"/>
              </a:rPr>
              <a:t>Ruteo: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5" name="Google Shape;2235;p22"/>
          <p:cNvSpPr txBox="1"/>
          <p:nvPr/>
        </p:nvSpPr>
        <p:spPr>
          <a:xfrm flipH="1">
            <a:off x="6227057" y="1162491"/>
            <a:ext cx="2661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236" name="Google Shape;2236;p22"/>
          <p:cNvSpPr txBox="1"/>
          <p:nvPr/>
        </p:nvSpPr>
        <p:spPr>
          <a:xfrm flipH="1">
            <a:off x="7073808" y="1162491"/>
            <a:ext cx="2661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2237" name="Google Shape;2237;p22"/>
          <p:cNvSpPr txBox="1"/>
          <p:nvPr/>
        </p:nvSpPr>
        <p:spPr>
          <a:xfrm flipH="1">
            <a:off x="8052692" y="1162491"/>
            <a:ext cx="2661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2238" name="Google Shape;2238;p22"/>
          <p:cNvSpPr txBox="1"/>
          <p:nvPr/>
        </p:nvSpPr>
        <p:spPr>
          <a:xfrm flipH="1">
            <a:off x="6205360" y="1466155"/>
            <a:ext cx="2661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239" name="Google Shape;2239;p22"/>
          <p:cNvSpPr txBox="1"/>
          <p:nvPr/>
        </p:nvSpPr>
        <p:spPr>
          <a:xfrm flipH="1">
            <a:off x="8044883" y="1450812"/>
            <a:ext cx="2661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240" name="Google Shape;2240;p22"/>
          <p:cNvSpPr txBox="1"/>
          <p:nvPr/>
        </p:nvSpPr>
        <p:spPr>
          <a:xfrm flipH="1">
            <a:off x="7088255" y="1460438"/>
            <a:ext cx="2661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2241" name="Google Shape;2241;p22"/>
          <p:cNvSpPr txBox="1"/>
          <p:nvPr/>
        </p:nvSpPr>
        <p:spPr>
          <a:xfrm flipH="1">
            <a:off x="7091720" y="1720240"/>
            <a:ext cx="2661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graphicFrame>
        <p:nvGraphicFramePr>
          <p:cNvPr id="2242" name="Google Shape;2242;p22"/>
          <p:cNvGraphicFramePr/>
          <p:nvPr/>
        </p:nvGraphicFramePr>
        <p:xfrm>
          <a:off x="1516912" y="4451604"/>
          <a:ext cx="60960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 dirty="0"/>
                        <a:t>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 dirty="0"/>
                        <a:t>6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/>
                        <a:t>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 dirty="0"/>
                        <a:t>10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43" name="Google Shape;2243;p22"/>
          <p:cNvGraphicFramePr/>
          <p:nvPr/>
        </p:nvGraphicFramePr>
        <p:xfrm>
          <a:off x="1516912" y="4855333"/>
          <a:ext cx="60960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 dirty="0"/>
                        <a:t>[0]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/>
                        <a:t>[1]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/>
                        <a:t>[2]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/>
                        <a:t>[3]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/>
                        <a:t>[4]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 dirty="0"/>
                        <a:t>[5]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/>
                        <a:t>[6]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/>
                        <a:t>[7]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/>
                        <a:t>[8]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 dirty="0"/>
                        <a:t>[9]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44" name="Google Shape;2244;p22"/>
          <p:cNvSpPr txBox="1"/>
          <p:nvPr/>
        </p:nvSpPr>
        <p:spPr>
          <a:xfrm flipH="1">
            <a:off x="6201150" y="1721082"/>
            <a:ext cx="2661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245" name="Google Shape;2245;p22"/>
          <p:cNvSpPr txBox="1"/>
          <p:nvPr/>
        </p:nvSpPr>
        <p:spPr>
          <a:xfrm flipH="1">
            <a:off x="7091720" y="1964662"/>
            <a:ext cx="2661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246" name="Google Shape;2246;p22"/>
          <p:cNvSpPr txBox="1"/>
          <p:nvPr/>
        </p:nvSpPr>
        <p:spPr>
          <a:xfrm flipH="1">
            <a:off x="8044883" y="1720239"/>
            <a:ext cx="2661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2247" name="Google Shape;2247;p22"/>
          <p:cNvCxnSpPr/>
          <p:nvPr/>
        </p:nvCxnSpPr>
        <p:spPr>
          <a:xfrm rot="10800000" flipH="1">
            <a:off x="7087696" y="1559441"/>
            <a:ext cx="269358" cy="9923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48" name="Google Shape;2248;p22"/>
          <p:cNvCxnSpPr/>
          <p:nvPr/>
        </p:nvCxnSpPr>
        <p:spPr>
          <a:xfrm rot="10800000" flipH="1">
            <a:off x="6213021" y="1572481"/>
            <a:ext cx="269358" cy="9923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49" name="Google Shape;2249;p22"/>
          <p:cNvCxnSpPr/>
          <p:nvPr/>
        </p:nvCxnSpPr>
        <p:spPr>
          <a:xfrm rot="10800000" flipH="1">
            <a:off x="7091884" y="1826283"/>
            <a:ext cx="269358" cy="9923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50" name="Google Shape;2250;p22"/>
          <p:cNvCxnSpPr/>
          <p:nvPr/>
        </p:nvCxnSpPr>
        <p:spPr>
          <a:xfrm rot="10800000" flipH="1">
            <a:off x="8052692" y="1555081"/>
            <a:ext cx="269358" cy="9923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51" name="Google Shape;2251;p22"/>
          <p:cNvCxnSpPr/>
          <p:nvPr/>
        </p:nvCxnSpPr>
        <p:spPr>
          <a:xfrm rot="10800000" flipH="1">
            <a:off x="7077832" y="2070494"/>
            <a:ext cx="269358" cy="9923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252" name="Google Shape;2252;p22"/>
          <p:cNvSpPr txBox="1"/>
          <p:nvPr/>
        </p:nvSpPr>
        <p:spPr>
          <a:xfrm flipH="1">
            <a:off x="7073808" y="2235804"/>
            <a:ext cx="2661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2253" name="Google Shape;2253;p22"/>
          <p:cNvCxnSpPr/>
          <p:nvPr/>
        </p:nvCxnSpPr>
        <p:spPr>
          <a:xfrm rot="10800000" flipH="1">
            <a:off x="8038814" y="1826283"/>
            <a:ext cx="269358" cy="9923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254" name="Google Shape;2254;p22"/>
          <p:cNvSpPr txBox="1"/>
          <p:nvPr/>
        </p:nvSpPr>
        <p:spPr>
          <a:xfrm flipH="1">
            <a:off x="8042002" y="2031682"/>
            <a:ext cx="2661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256" name="Google Shape;2256;p22"/>
          <p:cNvSpPr/>
          <p:nvPr/>
        </p:nvSpPr>
        <p:spPr>
          <a:xfrm>
            <a:off x="7080608" y="2265351"/>
            <a:ext cx="273546" cy="261312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7" name="Google Shape;2257;p22"/>
          <p:cNvCxnSpPr>
            <a:stCxn id="2256" idx="4"/>
          </p:cNvCxnSpPr>
          <p:nvPr/>
        </p:nvCxnSpPr>
        <p:spPr>
          <a:xfrm flipH="1">
            <a:off x="4945479" y="2526663"/>
            <a:ext cx="2271902" cy="192411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8" name="Google Shape;2258;p22"/>
          <p:cNvSpPr/>
          <p:nvPr/>
        </p:nvSpPr>
        <p:spPr>
          <a:xfrm>
            <a:off x="4709526" y="4462131"/>
            <a:ext cx="351912" cy="348965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805757" y="2441046"/>
            <a:ext cx="152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Vector[k] = valor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0654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23"/>
          <p:cNvSpPr txBox="1">
            <a:spLocks noGrp="1"/>
          </p:cNvSpPr>
          <p:nvPr>
            <p:ph type="title"/>
          </p:nvPr>
        </p:nvSpPr>
        <p:spPr>
          <a:xfrm>
            <a:off x="1274542" y="182673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dirty="0"/>
              <a:t>Problema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264" name="Google Shape;2264;p23"/>
          <p:cNvSpPr txBox="1"/>
          <p:nvPr/>
        </p:nvSpPr>
        <p:spPr>
          <a:xfrm>
            <a:off x="448260" y="666759"/>
            <a:ext cx="8409320" cy="676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Determinar el ganador de una elección. El programa recibe inicialmente el listado de 50 candidatos y luego 1000 votos (los votos contienen el nombre del candidato).</a:t>
            </a:r>
            <a:endParaRPr sz="18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600" b="0" i="0" u="none" strike="noStrike" cap="none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	</a:t>
            </a:r>
            <a:endParaRPr dirty="0"/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600" b="0" i="0" u="none" strike="noStrike" cap="none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	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aphicFrame>
        <p:nvGraphicFramePr>
          <p:cNvPr id="2265" name="Google Shape;2265;p23"/>
          <p:cNvGraphicFramePr/>
          <p:nvPr/>
        </p:nvGraphicFramePr>
        <p:xfrm>
          <a:off x="76028" y="2122464"/>
          <a:ext cx="1532352" cy="2225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3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b="1" u="none" strike="noStrike" cap="none" dirty="0">
                          <a:solidFill>
                            <a:srgbClr val="0070C0"/>
                          </a:solidFill>
                        </a:rPr>
                        <a:t>candidatos</a:t>
                      </a:r>
                      <a:endParaRPr sz="18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 dirty="0"/>
                        <a:t>[0]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/>
                        <a:t>[1]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/>
                        <a:t>[2]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/>
                        <a:t>…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 dirty="0"/>
                        <a:t>[49]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66" name="Google Shape;2266;p23"/>
          <p:cNvGraphicFramePr/>
          <p:nvPr/>
        </p:nvGraphicFramePr>
        <p:xfrm>
          <a:off x="1746594" y="2122464"/>
          <a:ext cx="1360975" cy="2225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6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b="1" u="none" strike="noStrike" cap="none" dirty="0">
                          <a:solidFill>
                            <a:srgbClr val="0070C0"/>
                          </a:solidFill>
                        </a:rPr>
                        <a:t>votos</a:t>
                      </a:r>
                      <a:endParaRPr sz="18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 dirty="0"/>
                        <a:t>[0]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/>
                        <a:t>[1]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/>
                        <a:t>[2]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/>
                        <a:t>…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strike="noStrike" cap="none"/>
                        <a:t>[49]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267" name="Google Shape;226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5783" y="1343279"/>
            <a:ext cx="5611797" cy="3800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140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10"/>
          <p:cNvSpPr/>
          <p:nvPr/>
        </p:nvSpPr>
        <p:spPr>
          <a:xfrm>
            <a:off x="987228" y="0"/>
            <a:ext cx="7169545" cy="5143500"/>
          </a:xfrm>
          <a:prstGeom prst="foldedCorner">
            <a:avLst>
              <a:gd name="adj" fmla="val 3078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301730" y="436970"/>
            <a:ext cx="685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b="1" dirty="0">
                <a:solidFill>
                  <a:srgbClr val="0070C0"/>
                </a:solidFill>
                <a:latin typeface="Barlow Semi Condensed" panose="00000506000000000000" pitchFamily="2" charset="0"/>
              </a:rPr>
              <a:t>Estructura del programa en Java</a:t>
            </a:r>
            <a:endParaRPr lang="es-CL" sz="3200" b="1" dirty="0">
              <a:solidFill>
                <a:srgbClr val="0070C0"/>
              </a:solidFill>
              <a:latin typeface="Barlow Semi Condensed" panose="00000506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673784" y="1377794"/>
            <a:ext cx="1060057" cy="46166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2400" b="1" dirty="0" err="1">
                <a:latin typeface="Consolas" panose="020B0609020204030204" pitchFamily="49" charset="0"/>
              </a:rPr>
              <a:t>main</a:t>
            </a:r>
            <a:endParaRPr lang="es-CL" sz="2400" b="1" dirty="0">
              <a:latin typeface="Consolas" panose="020B06090202040302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97622" y="2386500"/>
            <a:ext cx="1942088" cy="83099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2400" b="1" dirty="0">
                <a:latin typeface="Consolas" panose="020B0609020204030204" pitchFamily="49" charset="0"/>
              </a:rPr>
              <a:t>cargar</a:t>
            </a:r>
          </a:p>
          <a:p>
            <a:pPr algn="ctr"/>
            <a:r>
              <a:rPr lang="es-419" sz="2400" b="1" dirty="0">
                <a:latin typeface="Consolas" panose="020B0609020204030204" pitchFamily="49" charset="0"/>
              </a:rPr>
              <a:t>Candidatos</a:t>
            </a:r>
            <a:endParaRPr lang="es-CL" sz="2400" b="1" dirty="0">
              <a:latin typeface="Consolas" panose="020B06090202040302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356847" y="2386500"/>
            <a:ext cx="1894885" cy="83099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2400" b="1" dirty="0">
                <a:latin typeface="Consolas" panose="020B0609020204030204" pitchFamily="49" charset="0"/>
              </a:rPr>
              <a:t>procesar</a:t>
            </a:r>
          </a:p>
          <a:p>
            <a:pPr algn="ctr"/>
            <a:r>
              <a:rPr lang="es-419" sz="2400" b="1" dirty="0">
                <a:latin typeface="Consolas" panose="020B0609020204030204" pitchFamily="49" charset="0"/>
              </a:rPr>
              <a:t>Votos</a:t>
            </a:r>
            <a:endParaRPr lang="es-CL" sz="2400" b="1" dirty="0">
              <a:latin typeface="Consolas" panose="020B06090202040302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644194" y="2406827"/>
            <a:ext cx="2124160" cy="83099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2400" b="1" dirty="0">
                <a:latin typeface="Consolas" panose="020B0609020204030204" pitchFamily="49" charset="0"/>
              </a:rPr>
              <a:t>determinar</a:t>
            </a:r>
          </a:p>
          <a:p>
            <a:pPr algn="ctr"/>
            <a:r>
              <a:rPr lang="es-419" sz="2400" b="1" dirty="0">
                <a:latin typeface="Consolas" panose="020B0609020204030204" pitchFamily="49" charset="0"/>
              </a:rPr>
              <a:t>Ganador</a:t>
            </a:r>
            <a:endParaRPr lang="es-CL" sz="24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2597543" y="2014917"/>
            <a:ext cx="4070294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580684" y="2014917"/>
            <a:ext cx="0" cy="37158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4201788" y="2035244"/>
            <a:ext cx="0" cy="37158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667837" y="2014917"/>
            <a:ext cx="0" cy="37158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924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24"/>
          <p:cNvSpPr/>
          <p:nvPr/>
        </p:nvSpPr>
        <p:spPr>
          <a:xfrm>
            <a:off x="1378055" y="120503"/>
            <a:ext cx="6189415" cy="4902494"/>
          </a:xfrm>
          <a:prstGeom prst="foldedCorner">
            <a:avLst>
              <a:gd name="adj" fmla="val 3078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6" name="Google Shape;227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5673" y="218756"/>
            <a:ext cx="4175145" cy="209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7" name="Google Shape;227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6530" y="2408666"/>
            <a:ext cx="5908885" cy="2425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25"/>
          <p:cNvSpPr/>
          <p:nvPr/>
        </p:nvSpPr>
        <p:spPr>
          <a:xfrm>
            <a:off x="1378055" y="120503"/>
            <a:ext cx="6189415" cy="4902494"/>
          </a:xfrm>
          <a:prstGeom prst="foldedCorner">
            <a:avLst>
              <a:gd name="adj" fmla="val 3078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3" name="Google Shape;228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530" y="567071"/>
            <a:ext cx="5597297" cy="340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26"/>
          <p:cNvSpPr/>
          <p:nvPr/>
        </p:nvSpPr>
        <p:spPr>
          <a:xfrm>
            <a:off x="1051990" y="120503"/>
            <a:ext cx="7057108" cy="4902494"/>
          </a:xfrm>
          <a:prstGeom prst="foldedCorner">
            <a:avLst>
              <a:gd name="adj" fmla="val 3078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0879303-251D-526B-896E-7EA087F0928C}"/>
              </a:ext>
            </a:extLst>
          </p:cNvPr>
          <p:cNvGrpSpPr/>
          <p:nvPr/>
        </p:nvGrpSpPr>
        <p:grpSpPr>
          <a:xfrm>
            <a:off x="1098697" y="892781"/>
            <a:ext cx="6946605" cy="2485482"/>
            <a:chOff x="1098697" y="892781"/>
            <a:chExt cx="6946605" cy="2485482"/>
          </a:xfrm>
        </p:grpSpPr>
        <p:pic>
          <p:nvPicPr>
            <p:cNvPr id="2289" name="Google Shape;2289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98697" y="892781"/>
              <a:ext cx="6946605" cy="248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010FCF7-64FA-093C-156C-688002F84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3490" y="1785504"/>
              <a:ext cx="172460" cy="1308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27"/>
          <p:cNvSpPr/>
          <p:nvPr/>
        </p:nvSpPr>
        <p:spPr>
          <a:xfrm>
            <a:off x="1378055" y="120503"/>
            <a:ext cx="6189415" cy="4902494"/>
          </a:xfrm>
          <a:prstGeom prst="foldedCorner">
            <a:avLst>
              <a:gd name="adj" fmla="val 3078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5" name="Google Shape;229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8558" y="2527626"/>
            <a:ext cx="5681753" cy="2278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6" name="Google Shape;229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5673" y="218756"/>
            <a:ext cx="4175145" cy="2091658"/>
          </a:xfrm>
          <a:prstGeom prst="rect">
            <a:avLst/>
          </a:prstGeom>
          <a:noFill/>
          <a:ln>
            <a:noFill/>
          </a:ln>
        </p:spPr>
      </p:pic>
      <p:sp>
        <p:nvSpPr>
          <p:cNvPr id="2297" name="Google Shape;2297;p27"/>
          <p:cNvSpPr/>
          <p:nvPr/>
        </p:nvSpPr>
        <p:spPr>
          <a:xfrm>
            <a:off x="1789368" y="545804"/>
            <a:ext cx="4325949" cy="659219"/>
          </a:xfrm>
          <a:prstGeom prst="ellipse">
            <a:avLst/>
          </a:prstGeom>
          <a:noFill/>
          <a:ln w="25400" cap="flat" cmpd="sng">
            <a:solidFill>
              <a:srgbClr val="5690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8" name="Google Shape;2298;p27"/>
          <p:cNvCxnSpPr/>
          <p:nvPr/>
        </p:nvCxnSpPr>
        <p:spPr>
          <a:xfrm>
            <a:off x="1665673" y="1750828"/>
            <a:ext cx="44666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2299" name="Google Shape;2299;p27"/>
          <p:cNvCxnSpPr/>
          <p:nvPr/>
        </p:nvCxnSpPr>
        <p:spPr>
          <a:xfrm>
            <a:off x="2806995" y="857693"/>
            <a:ext cx="1077433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0" name="Google Shape;2300;p27"/>
          <p:cNvCxnSpPr/>
          <p:nvPr/>
        </p:nvCxnSpPr>
        <p:spPr>
          <a:xfrm>
            <a:off x="3359888" y="857693"/>
            <a:ext cx="524540" cy="808074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01" name="Google Shape;2301;p27"/>
          <p:cNvCxnSpPr/>
          <p:nvPr/>
        </p:nvCxnSpPr>
        <p:spPr>
          <a:xfrm>
            <a:off x="3689497" y="1825256"/>
            <a:ext cx="1077433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2" name="Google Shape;2302;p27"/>
          <p:cNvCxnSpPr/>
          <p:nvPr/>
        </p:nvCxnSpPr>
        <p:spPr>
          <a:xfrm>
            <a:off x="4339434" y="1899684"/>
            <a:ext cx="806724" cy="62160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03" name="Google Shape;2303;p27"/>
          <p:cNvCxnSpPr/>
          <p:nvPr/>
        </p:nvCxnSpPr>
        <p:spPr>
          <a:xfrm>
            <a:off x="4339434" y="2721935"/>
            <a:ext cx="1565179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4" name="Google Shape;2304;p27"/>
          <p:cNvCxnSpPr/>
          <p:nvPr/>
        </p:nvCxnSpPr>
        <p:spPr>
          <a:xfrm flipH="1">
            <a:off x="4228213" y="2806995"/>
            <a:ext cx="1137683" cy="97110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05" name="Google Shape;2305;p27"/>
          <p:cNvCxnSpPr/>
          <p:nvPr/>
        </p:nvCxnSpPr>
        <p:spPr>
          <a:xfrm>
            <a:off x="3753245" y="3980121"/>
            <a:ext cx="1166085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"/>
          <p:cNvSpPr txBox="1">
            <a:spLocks noGrp="1"/>
          </p:cNvSpPr>
          <p:nvPr>
            <p:ph type="title"/>
          </p:nvPr>
        </p:nvSpPr>
        <p:spPr>
          <a:xfrm>
            <a:off x="2855399" y="2715647"/>
            <a:ext cx="3215947" cy="79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CL" sz="4700"/>
              <a:t>Arreglos en Java</a:t>
            </a:r>
            <a:endParaRPr sz="4700"/>
          </a:p>
        </p:txBody>
      </p:sp>
      <p:sp>
        <p:nvSpPr>
          <p:cNvPr id="1103" name="Google Shape;1103;p3"/>
          <p:cNvSpPr txBox="1">
            <a:spLocks noGrp="1"/>
          </p:cNvSpPr>
          <p:nvPr>
            <p:ph type="title" idx="2"/>
          </p:nvPr>
        </p:nvSpPr>
        <p:spPr>
          <a:xfrm>
            <a:off x="2971800" y="1005344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s-CL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28"/>
          <p:cNvSpPr txBox="1">
            <a:spLocks noGrp="1"/>
          </p:cNvSpPr>
          <p:nvPr>
            <p:ph type="title"/>
          </p:nvPr>
        </p:nvSpPr>
        <p:spPr>
          <a:xfrm>
            <a:off x="2855399" y="2715647"/>
            <a:ext cx="3481606" cy="79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CL" sz="4700"/>
              <a:t>Algoritmos de Ordenamiento</a:t>
            </a:r>
            <a:endParaRPr sz="4700"/>
          </a:p>
        </p:txBody>
      </p:sp>
      <p:sp>
        <p:nvSpPr>
          <p:cNvPr id="2311" name="Google Shape;2311;p28"/>
          <p:cNvSpPr txBox="1">
            <a:spLocks noGrp="1"/>
          </p:cNvSpPr>
          <p:nvPr>
            <p:ph type="title" idx="2"/>
          </p:nvPr>
        </p:nvSpPr>
        <p:spPr>
          <a:xfrm>
            <a:off x="2971800" y="1005344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s-CL"/>
              <a:t>03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29"/>
          <p:cNvSpPr txBox="1">
            <a:spLocks noGrp="1"/>
          </p:cNvSpPr>
          <p:nvPr>
            <p:ph type="title"/>
          </p:nvPr>
        </p:nvSpPr>
        <p:spPr>
          <a:xfrm>
            <a:off x="1266450" y="449710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Algoritmo de Ordenamiento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317" name="Google Shape;2317;p29"/>
          <p:cNvSpPr txBox="1"/>
          <p:nvPr/>
        </p:nvSpPr>
        <p:spPr>
          <a:xfrm>
            <a:off x="367340" y="1134599"/>
            <a:ext cx="8409320" cy="287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Concepto de Búsqueda: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Entrada: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s-CL"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Arreglo Desordenado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s-CL"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N: Tamaño del Vector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Salida: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2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s-CL"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Arreglo ordenado de menor a mayor.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30"/>
          <p:cNvSpPr/>
          <p:nvPr/>
        </p:nvSpPr>
        <p:spPr>
          <a:xfrm>
            <a:off x="201386" y="201006"/>
            <a:ext cx="6189415" cy="4902494"/>
          </a:xfrm>
          <a:prstGeom prst="foldedCorner">
            <a:avLst>
              <a:gd name="adj" fmla="val 3078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3" name="Google Shape;2323;p30"/>
          <p:cNvSpPr txBox="1"/>
          <p:nvPr/>
        </p:nvSpPr>
        <p:spPr>
          <a:xfrm>
            <a:off x="361507" y="14177"/>
            <a:ext cx="2041451" cy="33482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Ordenamiento Simple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24" name="Google Shape;2324;p30"/>
          <p:cNvSpPr txBox="1"/>
          <p:nvPr/>
        </p:nvSpPr>
        <p:spPr>
          <a:xfrm>
            <a:off x="201386" y="418828"/>
            <a:ext cx="5969897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OrdenamientoSimple</a:t>
            </a:r>
            <a:endParaRPr sz="11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Scanner 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Scanner(System.</a:t>
            </a:r>
            <a:r>
              <a:rPr lang="es-CL" sz="11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System.</a:t>
            </a:r>
            <a:r>
              <a:rPr lang="es-CL" sz="11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s-CL" sz="11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"Cantidad de elementos: "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Integer.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parseInt(</a:t>
            </a:r>
            <a:r>
              <a:rPr lang="es-CL" sz="11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.nextLine());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0" i="0" u="none" strike="noStrike" cap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Para no ingresar los elementos, los vamos a crear aleatoriamente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(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(Math.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random() * 10);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System.</a:t>
            </a:r>
            <a:r>
              <a:rPr lang="es-CL" sz="11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.println(Arrays.toString(</a:t>
            </a:r>
            <a:r>
              <a:rPr lang="es-CL" sz="11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ordenarVector(</a:t>
            </a:r>
            <a:r>
              <a:rPr lang="es-CL" sz="1100" b="0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1100" b="0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System.</a:t>
            </a:r>
            <a:r>
              <a:rPr lang="es-CL" sz="11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.println(Arrays.toString(</a:t>
            </a:r>
            <a:r>
              <a:rPr lang="es-CL" sz="11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5" name="Google Shape;2325;p30"/>
          <p:cNvSpPr txBox="1"/>
          <p:nvPr/>
        </p:nvSpPr>
        <p:spPr>
          <a:xfrm>
            <a:off x="4572000" y="201006"/>
            <a:ext cx="4402183" cy="178510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ordenarVector(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- 1;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CL" sz="11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intercambiar(</a:t>
            </a:r>
            <a:r>
              <a:rPr lang="es-CL" sz="1100" b="0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1100" b="0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1100" b="0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CL" sz="11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6" name="Google Shape;2326;p30"/>
          <p:cNvSpPr txBox="1"/>
          <p:nvPr/>
        </p:nvSpPr>
        <p:spPr>
          <a:xfrm>
            <a:off x="4571999" y="2013616"/>
            <a:ext cx="4402183" cy="127727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intercambiar(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temp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s-CL" sz="11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temp</a:t>
            </a: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7" name="Google Shape;232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340" y="179848"/>
            <a:ext cx="4153480" cy="213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31"/>
          <p:cNvSpPr/>
          <p:nvPr/>
        </p:nvSpPr>
        <p:spPr>
          <a:xfrm>
            <a:off x="201387" y="201006"/>
            <a:ext cx="5100716" cy="4902494"/>
          </a:xfrm>
          <a:prstGeom prst="foldedCorner">
            <a:avLst>
              <a:gd name="adj" fmla="val 3078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3" name="Google Shape;2333;p31"/>
          <p:cNvSpPr txBox="1"/>
          <p:nvPr/>
        </p:nvSpPr>
        <p:spPr>
          <a:xfrm>
            <a:off x="361507" y="14177"/>
            <a:ext cx="2190307" cy="33482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Ordenamiento Burbuja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 sz="16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34" name="Google Shape;2334;p31"/>
          <p:cNvSpPr txBox="1"/>
          <p:nvPr/>
        </p:nvSpPr>
        <p:spPr>
          <a:xfrm>
            <a:off x="361507" y="423074"/>
            <a:ext cx="4402183" cy="178510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ordenarVector(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- 1;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-CL" sz="11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1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CL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-CL" sz="11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intercambiar(</a:t>
            </a:r>
            <a:r>
              <a:rPr lang="es-CL" sz="1100" b="0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-CL" sz="11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1100" b="0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1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CL" sz="1100" b="0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CL" sz="11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5" name="Google Shape;233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6665" y="0"/>
            <a:ext cx="44010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0" name="Google Shape;2340;p32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2341" name="Google Shape;2341;p32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32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32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32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32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32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32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32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32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32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32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32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32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32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32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32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32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32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32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32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32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32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32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32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32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32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32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32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32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32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32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32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32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32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32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32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32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32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32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32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32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32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32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32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32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32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32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32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32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32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32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32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32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32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32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32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32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32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32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32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32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32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32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32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32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32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32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32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32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32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32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32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32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32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32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32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32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32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32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32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32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32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32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32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32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32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32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32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32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32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32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32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32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32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32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32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32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32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32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32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32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32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32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32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32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32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32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32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32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32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32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32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32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32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32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32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32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32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32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32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32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32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32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32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32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32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32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32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32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32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32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32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32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32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32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32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32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32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32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32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32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32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32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32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32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32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32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32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32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32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32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32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32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32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32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32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32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32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32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32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32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32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32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32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32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32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32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32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32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32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32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32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32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32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32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32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32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32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32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32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32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32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32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32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32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32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32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32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32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32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32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32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32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32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32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32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32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32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32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32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32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32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32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32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32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32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32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32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32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0" name="Google Shape;2550;p32"/>
          <p:cNvGrpSpPr/>
          <p:nvPr/>
        </p:nvGrpSpPr>
        <p:grpSpPr>
          <a:xfrm>
            <a:off x="568298" y="1119358"/>
            <a:ext cx="635100" cy="734640"/>
            <a:chOff x="731647" y="573573"/>
            <a:chExt cx="635100" cy="734640"/>
          </a:xfrm>
        </p:grpSpPr>
        <p:grpSp>
          <p:nvGrpSpPr>
            <p:cNvPr id="2551" name="Google Shape;2551;p32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552" name="Google Shape;2552;p32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4" name="Google Shape;2554;p32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555" name="Google Shape;255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58" name="Google Shape;2558;p32"/>
          <p:cNvGrpSpPr/>
          <p:nvPr/>
        </p:nvGrpSpPr>
        <p:grpSpPr>
          <a:xfrm>
            <a:off x="568298" y="2196245"/>
            <a:ext cx="635100" cy="733491"/>
            <a:chOff x="731647" y="1650460"/>
            <a:chExt cx="635100" cy="733491"/>
          </a:xfrm>
        </p:grpSpPr>
        <p:grpSp>
          <p:nvGrpSpPr>
            <p:cNvPr id="2559" name="Google Shape;2559;p32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560" name="Google Shape;2560;p32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2" name="Google Shape;2562;p32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563" name="Google Shape;256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66" name="Google Shape;2566;p32"/>
          <p:cNvGrpSpPr/>
          <p:nvPr/>
        </p:nvGrpSpPr>
        <p:grpSpPr>
          <a:xfrm>
            <a:off x="568298" y="3274062"/>
            <a:ext cx="635100" cy="734983"/>
            <a:chOff x="731647" y="2728277"/>
            <a:chExt cx="635100" cy="734983"/>
          </a:xfrm>
        </p:grpSpPr>
        <p:grpSp>
          <p:nvGrpSpPr>
            <p:cNvPr id="2567" name="Google Shape;2567;p32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568" name="Google Shape;2568;p32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70" name="Google Shape;2570;p32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571" name="Google Shape;257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74" name="Google Shape;2574;p32"/>
          <p:cNvSpPr txBox="1">
            <a:spLocks noGrp="1"/>
          </p:cNvSpPr>
          <p:nvPr>
            <p:ph type="title"/>
          </p:nvPr>
        </p:nvSpPr>
        <p:spPr>
          <a:xfrm>
            <a:off x="5360809" y="356616"/>
            <a:ext cx="3161315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s-CL"/>
            </a:br>
            <a:r>
              <a:rPr lang="es-CL"/>
              <a:t>Fin de la Clase</a:t>
            </a:r>
            <a:endParaRPr/>
          </a:p>
        </p:txBody>
      </p:sp>
      <p:sp>
        <p:nvSpPr>
          <p:cNvPr id="2575" name="Google Shape;2575;p32"/>
          <p:cNvSpPr txBox="1">
            <a:spLocks noGrp="1"/>
          </p:cNvSpPr>
          <p:nvPr>
            <p:ph type="title" idx="9"/>
          </p:nvPr>
        </p:nvSpPr>
        <p:spPr>
          <a:xfrm>
            <a:off x="650467" y="1268161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01</a:t>
            </a:r>
            <a:endParaRPr/>
          </a:p>
        </p:txBody>
      </p:sp>
      <p:sp>
        <p:nvSpPr>
          <p:cNvPr id="2576" name="Google Shape;2576;p32"/>
          <p:cNvSpPr txBox="1">
            <a:spLocks noGrp="1"/>
          </p:cNvSpPr>
          <p:nvPr>
            <p:ph type="title" idx="13"/>
          </p:nvPr>
        </p:nvSpPr>
        <p:spPr>
          <a:xfrm>
            <a:off x="650467" y="2347153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02</a:t>
            </a:r>
            <a:endParaRPr/>
          </a:p>
        </p:txBody>
      </p:sp>
      <p:sp>
        <p:nvSpPr>
          <p:cNvPr id="2577" name="Google Shape;2577;p32"/>
          <p:cNvSpPr txBox="1">
            <a:spLocks noGrp="1"/>
          </p:cNvSpPr>
          <p:nvPr>
            <p:ph type="title" idx="14"/>
          </p:nvPr>
        </p:nvSpPr>
        <p:spPr>
          <a:xfrm>
            <a:off x="650467" y="3426145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03</a:t>
            </a:r>
            <a:endParaRPr/>
          </a:p>
        </p:txBody>
      </p:sp>
      <p:sp>
        <p:nvSpPr>
          <p:cNvPr id="2578" name="Google Shape;2578;p32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L"/>
              <a:t>04</a:t>
            </a:r>
            <a:endParaRPr/>
          </a:p>
        </p:txBody>
      </p:sp>
      <p:sp>
        <p:nvSpPr>
          <p:cNvPr id="2579" name="Google Shape;2579;p32"/>
          <p:cNvSpPr txBox="1"/>
          <p:nvPr/>
        </p:nvSpPr>
        <p:spPr>
          <a:xfrm>
            <a:off x="1500859" y="1167553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Arreglos en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0" name="Google Shape;2580;p32"/>
          <p:cNvSpPr txBox="1"/>
          <p:nvPr/>
        </p:nvSpPr>
        <p:spPr>
          <a:xfrm>
            <a:off x="1475381" y="2274483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Algoritmos de Búsqueda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1" name="Google Shape;2581;p32"/>
          <p:cNvSpPr txBox="1"/>
          <p:nvPr/>
        </p:nvSpPr>
        <p:spPr>
          <a:xfrm>
            <a:off x="1456664" y="3304307"/>
            <a:ext cx="2739799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Algoritmos de Ordenamiento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/>
              <a:t>Arreglos en Java</a:t>
            </a:r>
            <a:endParaRPr/>
          </a:p>
        </p:txBody>
      </p:sp>
      <p:grpSp>
        <p:nvGrpSpPr>
          <p:cNvPr id="12" name="Grupo 11"/>
          <p:cNvGrpSpPr/>
          <p:nvPr/>
        </p:nvGrpSpPr>
        <p:grpSpPr>
          <a:xfrm>
            <a:off x="1221897" y="1068149"/>
            <a:ext cx="5947646" cy="3390563"/>
            <a:chOff x="2069805" y="1504066"/>
            <a:chExt cx="4244161" cy="2676944"/>
          </a:xfrm>
        </p:grpSpPr>
        <p:sp>
          <p:nvSpPr>
            <p:cNvPr id="13" name="Google Shape;1109;p4"/>
            <p:cNvSpPr/>
            <p:nvPr/>
          </p:nvSpPr>
          <p:spPr>
            <a:xfrm>
              <a:off x="2069805" y="2580141"/>
              <a:ext cx="1297172" cy="66630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5690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400" b="1" i="0" u="none" strike="noStrike" cap="none" dirty="0">
                  <a:solidFill>
                    <a:schemeClr val="lt1"/>
                  </a:solidFill>
                  <a:sym typeface="Arial"/>
                </a:rPr>
                <a:t>Tipos de Arreglos </a:t>
              </a:r>
              <a:endParaRPr sz="2400" b="1" dirty="0"/>
            </a:p>
          </p:txBody>
        </p:sp>
        <p:sp>
          <p:nvSpPr>
            <p:cNvPr id="14" name="Google Shape;1110;p4"/>
            <p:cNvSpPr/>
            <p:nvPr/>
          </p:nvSpPr>
          <p:spPr>
            <a:xfrm>
              <a:off x="4332767" y="1504066"/>
              <a:ext cx="1967023" cy="66630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5690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200" b="1" i="0" u="none" strike="noStrike" cap="none" dirty="0">
                  <a:solidFill>
                    <a:schemeClr val="lt1"/>
                  </a:solidFill>
                  <a:sym typeface="Arial"/>
                </a:rPr>
                <a:t>Unidimensionales</a:t>
              </a:r>
              <a:endParaRPr sz="2200" b="1" dirty="0"/>
            </a:p>
          </p:txBody>
        </p:sp>
        <p:sp>
          <p:nvSpPr>
            <p:cNvPr id="15" name="Google Shape;1111;p4"/>
            <p:cNvSpPr/>
            <p:nvPr/>
          </p:nvSpPr>
          <p:spPr>
            <a:xfrm>
              <a:off x="4332767" y="2509385"/>
              <a:ext cx="1967023" cy="66630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5690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400" b="1" i="0" u="none" strike="noStrike" cap="none" dirty="0">
                  <a:solidFill>
                    <a:schemeClr val="lt1"/>
                  </a:solidFill>
                  <a:sym typeface="Arial"/>
                </a:rPr>
                <a:t>Bidimensionales</a:t>
              </a:r>
              <a:endParaRPr sz="2400" b="1" dirty="0"/>
            </a:p>
          </p:txBody>
        </p:sp>
        <p:sp>
          <p:nvSpPr>
            <p:cNvPr id="16" name="Google Shape;1112;p4"/>
            <p:cNvSpPr/>
            <p:nvPr/>
          </p:nvSpPr>
          <p:spPr>
            <a:xfrm>
              <a:off x="4346943" y="3514704"/>
              <a:ext cx="1967023" cy="66630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5690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100" b="1" i="0" u="none" strike="noStrike" cap="none" dirty="0">
                  <a:solidFill>
                    <a:schemeClr val="lt1"/>
                  </a:solidFill>
                  <a:sym typeface="Arial"/>
                </a:rPr>
                <a:t>Multidimensionales</a:t>
              </a:r>
              <a:endParaRPr sz="2100" b="1" dirty="0"/>
            </a:p>
          </p:txBody>
        </p:sp>
        <p:cxnSp>
          <p:nvCxnSpPr>
            <p:cNvPr id="17" name="Google Shape;1113;p4"/>
            <p:cNvCxnSpPr>
              <a:stCxn id="13" idx="3"/>
              <a:endCxn id="14" idx="1"/>
            </p:cNvCxnSpPr>
            <p:nvPr/>
          </p:nvCxnSpPr>
          <p:spPr>
            <a:xfrm rot="10800000" flipH="1">
              <a:off x="3366977" y="1837194"/>
              <a:ext cx="965700" cy="10761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8" name="Google Shape;1114;p4"/>
            <p:cNvCxnSpPr>
              <a:stCxn id="13" idx="3"/>
              <a:endCxn id="15" idx="1"/>
            </p:cNvCxnSpPr>
            <p:nvPr/>
          </p:nvCxnSpPr>
          <p:spPr>
            <a:xfrm rot="10800000" flipH="1">
              <a:off x="3366977" y="2842494"/>
              <a:ext cx="965700" cy="708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9" name="Google Shape;1115;p4"/>
            <p:cNvCxnSpPr>
              <a:stCxn id="13" idx="3"/>
              <a:endCxn id="16" idx="1"/>
            </p:cNvCxnSpPr>
            <p:nvPr/>
          </p:nvCxnSpPr>
          <p:spPr>
            <a:xfrm>
              <a:off x="3366977" y="2913294"/>
              <a:ext cx="980100" cy="9345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5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Arreglos en JAVA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121" name="Google Shape;1121;p5"/>
          <p:cNvSpPr txBox="1">
            <a:spLocks noGrp="1"/>
          </p:cNvSpPr>
          <p:nvPr>
            <p:ph type="subTitle" idx="1"/>
          </p:nvPr>
        </p:nvSpPr>
        <p:spPr>
          <a:xfrm>
            <a:off x="281024" y="1230210"/>
            <a:ext cx="5867556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s-CL" b="1"/>
              <a:t>Arreglos Unidimensionales (Vectores).</a:t>
            </a:r>
            <a:endParaRPr/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s-CL">
                <a:latin typeface="Barlow Semi Condensed"/>
                <a:ea typeface="Barlow Semi Condensed"/>
                <a:cs typeface="Barlow Semi Condensed"/>
                <a:sym typeface="Barlow Semi Condensed"/>
              </a:rPr>
              <a:t>Son arreglos de una dimensión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s-CL"/>
              <a:t>Tienen un solo índice. Cada componente del vector se </a:t>
            </a:r>
            <a:r>
              <a:rPr lang="es-CL" b="1"/>
              <a:t>direcciona mediante un nombre seguido del número correspondiente al índice</a:t>
            </a:r>
            <a:r>
              <a:rPr lang="es-CL"/>
              <a:t> entre []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122" name="Google Shape;1122;p5"/>
          <p:cNvGrpSpPr/>
          <p:nvPr/>
        </p:nvGrpSpPr>
        <p:grpSpPr>
          <a:xfrm>
            <a:off x="6447903" y="1308134"/>
            <a:ext cx="1711355" cy="1701912"/>
            <a:chOff x="1260950" y="-166737"/>
            <a:chExt cx="5129675" cy="5643987"/>
          </a:xfrm>
        </p:grpSpPr>
        <p:sp>
          <p:nvSpPr>
            <p:cNvPr id="1123" name="Google Shape;1123;p5"/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5"/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5"/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"/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"/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5"/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1" name="Google Shape;1301;p5"/>
          <p:cNvPicPr preferRelativeResize="0"/>
          <p:nvPr/>
        </p:nvPicPr>
        <p:blipFill rotWithShape="1">
          <a:blip r:embed="rId3">
            <a:alphaModFix/>
          </a:blip>
          <a:srcRect l="995"/>
          <a:stretch/>
        </p:blipFill>
        <p:spPr>
          <a:xfrm>
            <a:off x="1991833" y="3215874"/>
            <a:ext cx="4000802" cy="174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6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Arreglos en JAVA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307" name="Google Shape;1307;p6"/>
          <p:cNvSpPr txBox="1">
            <a:spLocks noGrp="1"/>
          </p:cNvSpPr>
          <p:nvPr>
            <p:ph type="subTitle" idx="1"/>
          </p:nvPr>
        </p:nvSpPr>
        <p:spPr>
          <a:xfrm>
            <a:off x="281024" y="1230210"/>
            <a:ext cx="5867556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s-CL" b="1"/>
              <a:t>Arreglos Unidimensionales (Vectores).</a:t>
            </a:r>
            <a:endParaRPr/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s-CL"/>
              <a:t>Para trabajar con Vectores se necesita: </a:t>
            </a:r>
            <a:endParaRPr/>
          </a:p>
          <a:p>
            <a:pPr marL="4572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s-CL"/>
              <a:t>Declarar el Vector</a:t>
            </a:r>
            <a:endParaRPr/>
          </a:p>
          <a:p>
            <a:pPr marL="4572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s-CL"/>
              <a:t>Crear el Vector</a:t>
            </a:r>
            <a:endParaRPr/>
          </a:p>
          <a:p>
            <a:pPr marL="4572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s-CL"/>
              <a:t>Insertar elementos al Vector</a:t>
            </a:r>
            <a:endParaRPr/>
          </a:p>
          <a:p>
            <a:pPr marL="4572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s-CL"/>
              <a:t>Obtener elementos del Vector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308" name="Google Shape;130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9647" y="1063256"/>
            <a:ext cx="3942469" cy="408024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9" name="Google Shape;1309;p6"/>
          <p:cNvGraphicFramePr/>
          <p:nvPr/>
        </p:nvGraphicFramePr>
        <p:xfrm>
          <a:off x="6599275" y="1846254"/>
          <a:ext cx="1793350" cy="304810"/>
        </p:xfrm>
        <a:graphic>
          <a:graphicData uri="http://schemas.openxmlformats.org/drawingml/2006/table">
            <a:tbl>
              <a:tblPr firstRow="1" bandRow="1">
                <a:noFill/>
                <a:tableStyleId>{5542ED7E-B822-4341-9963-EFDF0BAFD8CC}</a:tableStyleId>
              </a:tblPr>
              <a:tblGrid>
                <a:gridCol w="179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0" name="Google Shape;1310;p6"/>
          <p:cNvGraphicFramePr/>
          <p:nvPr/>
        </p:nvGraphicFramePr>
        <p:xfrm>
          <a:off x="6599275" y="2419350"/>
          <a:ext cx="2452625" cy="304810"/>
        </p:xfrm>
        <a:graphic>
          <a:graphicData uri="http://schemas.openxmlformats.org/drawingml/2006/table">
            <a:tbl>
              <a:tblPr firstRow="1" bandRow="1">
                <a:noFill/>
                <a:tableStyleId>{5542ED7E-B822-4341-9963-EFDF0BAFD8CC}</a:tableStyleId>
              </a:tblPr>
              <a:tblGrid>
                <a:gridCol w="4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u="none" strike="noStrike" cap="none"/>
                        <a:t>[0]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u="none" strike="noStrike" cap="none"/>
                        <a:t>[1]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u="none" strike="noStrike" cap="none"/>
                        <a:t>[2]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u="none" strike="noStrike" cap="none"/>
                        <a:t>[3]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u="none" strike="noStrike" cap="none"/>
                        <a:t>[…]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1" name="Google Shape;1311;p6"/>
          <p:cNvGraphicFramePr/>
          <p:nvPr/>
        </p:nvGraphicFramePr>
        <p:xfrm>
          <a:off x="6018025" y="3389792"/>
          <a:ext cx="3033875" cy="304800"/>
        </p:xfrm>
        <a:graphic>
          <a:graphicData uri="http://schemas.openxmlformats.org/drawingml/2006/table">
            <a:tbl>
              <a:tblPr firstRow="1" bandRow="1">
                <a:noFill/>
                <a:tableStyleId>{5542ED7E-B822-4341-9963-EFDF0BAFD8CC}</a:tableStyleId>
              </a:tblPr>
              <a:tblGrid>
                <a:gridCol w="60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u="none" strike="noStrike" cap="none"/>
                        <a:t>[0] 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u="none" strike="noStrike" cap="none"/>
                        <a:t>[1] 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u="none" strike="noStrike" cap="none"/>
                        <a:t>[2] 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u="none" strike="noStrike" cap="none"/>
                        <a:t>[3] 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u="none" strike="noStrike" cap="none"/>
                        <a:t>[…]…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7"/>
          <p:cNvSpPr txBox="1">
            <a:spLocks noGrp="1"/>
          </p:cNvSpPr>
          <p:nvPr>
            <p:ph type="title"/>
          </p:nvPr>
        </p:nvSpPr>
        <p:spPr>
          <a:xfrm>
            <a:off x="1425879" y="103355"/>
            <a:ext cx="5738432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/>
              <a:t>Ejemplo:</a:t>
            </a:r>
            <a:endParaRPr/>
          </a:p>
        </p:txBody>
      </p:sp>
      <p:sp>
        <p:nvSpPr>
          <p:cNvPr id="1317" name="Google Shape;1317;p7"/>
          <p:cNvSpPr txBox="1">
            <a:spLocks noGrp="1"/>
          </p:cNvSpPr>
          <p:nvPr>
            <p:ph type="subTitle" idx="1"/>
          </p:nvPr>
        </p:nvSpPr>
        <p:spPr>
          <a:xfrm>
            <a:off x="139669" y="825441"/>
            <a:ext cx="7275429" cy="107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s-CL" sz="2400" dirty="0">
                <a:sym typeface="Barlow Semi Condensed"/>
              </a:rPr>
              <a:t>Cree un programa que lea la nota final de un alumno para cada una de 10 asignaturas, </a:t>
            </a:r>
            <a:r>
              <a:rPr lang="es-CL" sz="2400" dirty="0"/>
              <a:t>y que </a:t>
            </a:r>
            <a:r>
              <a:rPr lang="es-CL" sz="2400" dirty="0">
                <a:sym typeface="Barlow Semi Condensed"/>
              </a:rPr>
              <a:t>imprima la cantidad de asignaturas que tienen una nota mayor que el promedio</a:t>
            </a:r>
            <a:endParaRPr sz="2400" dirty="0"/>
          </a:p>
          <a:p>
            <a:pPr marL="412750" lvl="4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sz="1800" dirty="0"/>
          </a:p>
          <a:p>
            <a:pPr marL="41275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sz="1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318" name="Google Shape;1318;p7"/>
          <p:cNvGrpSpPr/>
          <p:nvPr/>
        </p:nvGrpSpPr>
        <p:grpSpPr>
          <a:xfrm>
            <a:off x="6333829" y="2301599"/>
            <a:ext cx="2314358" cy="2086714"/>
            <a:chOff x="1338075" y="463925"/>
            <a:chExt cx="5022575" cy="4585450"/>
          </a:xfrm>
        </p:grpSpPr>
        <p:sp>
          <p:nvSpPr>
            <p:cNvPr id="1319" name="Google Shape;1319;p7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7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7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7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7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7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7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7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7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7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7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7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7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7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7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7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7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7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7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7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7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7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7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7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7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7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7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7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7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7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7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7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7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7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7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7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7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7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7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7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7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7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7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7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7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7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7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7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7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7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7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7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7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7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7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7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7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7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7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7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3" name="Google Shape;1583;p7"/>
          <p:cNvSpPr txBox="1"/>
          <p:nvPr/>
        </p:nvSpPr>
        <p:spPr>
          <a:xfrm>
            <a:off x="288368" y="2680501"/>
            <a:ext cx="6275960" cy="208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2200" i="0" u="none" strike="noStrike" cap="none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Inicio </a:t>
            </a:r>
            <a:endParaRPr sz="2200" dirty="0">
              <a:solidFill>
                <a:srgbClr val="0070C0"/>
              </a:solidFill>
            </a:endParaRPr>
          </a:p>
          <a:p>
            <a:pPr marL="1270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2200" i="0" u="none" strike="noStrike" cap="none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“Leer notas y dejarlas en un vector de 10 posiciones”</a:t>
            </a:r>
            <a:endParaRPr sz="2200" dirty="0">
              <a:solidFill>
                <a:srgbClr val="0070C0"/>
              </a:solidFill>
            </a:endParaRPr>
          </a:p>
          <a:p>
            <a:pPr marL="1270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2200" i="0" u="none" strike="noStrike" cap="none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“Calcular el promedio”</a:t>
            </a:r>
            <a:endParaRPr sz="2200" dirty="0">
              <a:solidFill>
                <a:srgbClr val="0070C0"/>
              </a:solidFill>
            </a:endParaRPr>
          </a:p>
          <a:p>
            <a:pPr marL="1270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2200" i="0" u="none" strike="noStrike" cap="none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“Contar las notas que son mayores que el promedio”</a:t>
            </a:r>
            <a:endParaRPr sz="2200" dirty="0">
              <a:solidFill>
                <a:srgbClr val="0070C0"/>
              </a:solidFill>
            </a:endParaRPr>
          </a:p>
          <a:p>
            <a:pPr marL="1270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CL" sz="2200" i="0" u="none" strike="noStrike" cap="none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Fin</a:t>
            </a:r>
            <a:endParaRPr sz="2200" dirty="0">
              <a:solidFill>
                <a:srgbClr val="0070C0"/>
              </a:solidFill>
            </a:endParaRPr>
          </a:p>
          <a:p>
            <a:pPr marL="412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74150" y="2107181"/>
            <a:ext cx="764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>
                <a:solidFill>
                  <a:srgbClr val="0070C0"/>
                </a:solidFill>
              </a:rPr>
              <a:t>¿Necesitamos un vector para almacenar los datos?</a:t>
            </a:r>
            <a:endParaRPr lang="es-CL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04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8"/>
          <p:cNvSpPr/>
          <p:nvPr/>
        </p:nvSpPr>
        <p:spPr>
          <a:xfrm>
            <a:off x="1301729" y="1"/>
            <a:ext cx="6216502" cy="5143500"/>
          </a:xfrm>
          <a:prstGeom prst="foldedCorner">
            <a:avLst>
              <a:gd name="adj" fmla="val 3078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Google Shape;1589;p8"/>
          <p:cNvSpPr txBox="1"/>
          <p:nvPr/>
        </p:nvSpPr>
        <p:spPr>
          <a:xfrm>
            <a:off x="1301730" y="124926"/>
            <a:ext cx="6464140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Scanner </a:t>
            </a:r>
            <a:r>
              <a:rPr lang="es-CL" sz="12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Scanner(System.</a:t>
            </a:r>
            <a:r>
              <a:rPr lang="es-CL" sz="12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[10]; </a:t>
            </a:r>
            <a:r>
              <a:rPr lang="es-CL" sz="1200" b="1" i="0" u="none" strike="noStrike" cap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Declaración y creación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CL" sz="1200" b="0" i="0" u="none" strike="noStrike" cap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Lectura de notas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=0;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&lt;10;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System.</a:t>
            </a:r>
            <a:r>
              <a:rPr lang="es-CL" sz="12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s-CL" sz="12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"Ingrese la nota "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(</a:t>
            </a:r>
            <a:r>
              <a:rPr lang="es-CL" sz="12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+1));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CL" sz="12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2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Double.</a:t>
            </a:r>
            <a:r>
              <a:rPr lang="es-CL" sz="12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parseDouble(</a:t>
            </a:r>
            <a:r>
              <a:rPr lang="es-CL" sz="1200" b="0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-CL" sz="12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.nextLine());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CL" sz="1200" b="0" i="0" u="none" strike="noStrike" cap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double nota = Double.parseDouble(scanner.nextLine());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CL" sz="1200" b="0" i="0" u="none" strike="noStrike" cap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notas[i] = nota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CL" sz="1200" b="0" i="0" u="none" strike="noStrike" cap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Cálculo del promedio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=0;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&lt;10;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CL" sz="12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2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CL" sz="12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2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es-CL" sz="1200" b="0" i="0" u="none" strike="noStrike" cap="non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suma += notas[i]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prom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 10;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=0;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&lt;10;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CL" sz="12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s-CL" sz="12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prom</a:t>
            </a:r>
            <a:r>
              <a:rPr lang="es-CL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s-CL" sz="1200" b="0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System.</a:t>
            </a:r>
            <a:r>
              <a:rPr lang="es-CL" sz="12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s-CL" sz="12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"Promedio: "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CL" sz="12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prom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System.</a:t>
            </a:r>
            <a:r>
              <a:rPr lang="es-CL" sz="1200" b="1" i="1" u="none" strike="noStrike" cap="non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s-CL" sz="12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"Hay "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CL" sz="1200" b="1" i="1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CL" sz="1200" b="1" i="1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notas mayores que el promedio"</a:t>
            </a:r>
            <a:r>
              <a:rPr lang="es-CL" sz="1200" b="1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9"/>
          <p:cNvSpPr txBox="1">
            <a:spLocks noGrp="1"/>
          </p:cNvSpPr>
          <p:nvPr>
            <p:ph type="title"/>
          </p:nvPr>
        </p:nvSpPr>
        <p:spPr>
          <a:xfrm>
            <a:off x="1840349" y="182109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/>
              <a:t>Mismo ejemplo pero ahora con Subprogramas</a:t>
            </a:r>
            <a:endParaRPr/>
          </a:p>
        </p:txBody>
      </p:sp>
      <p:grpSp>
        <p:nvGrpSpPr>
          <p:cNvPr id="1595" name="Google Shape;1595;p9"/>
          <p:cNvGrpSpPr/>
          <p:nvPr/>
        </p:nvGrpSpPr>
        <p:grpSpPr>
          <a:xfrm>
            <a:off x="2827076" y="1403733"/>
            <a:ext cx="3141334" cy="3409271"/>
            <a:chOff x="1260950" y="-166737"/>
            <a:chExt cx="5129675" cy="5643987"/>
          </a:xfrm>
        </p:grpSpPr>
        <p:sp>
          <p:nvSpPr>
            <p:cNvPr id="1596" name="Google Shape;1596;p9"/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9"/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9"/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9"/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9"/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9"/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9"/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9"/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9"/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9"/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9"/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9"/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9"/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9"/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9"/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9"/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9"/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9"/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9"/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9"/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9"/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9"/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9"/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9"/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9"/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9"/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9"/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9"/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9"/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9"/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9"/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9"/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9"/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9"/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9"/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9"/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9"/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9"/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9"/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9"/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9"/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9"/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9"/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9"/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9"/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2920</Words>
  <Application>Microsoft Office PowerPoint</Application>
  <PresentationFormat>On-screen Show (16:9)</PresentationFormat>
  <Paragraphs>555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Barlow Semi Condensed Medium</vt:lpstr>
      <vt:lpstr>Arial</vt:lpstr>
      <vt:lpstr>Roboto Condensed Light</vt:lpstr>
      <vt:lpstr>Consolas</vt:lpstr>
      <vt:lpstr>Barlow Semi Condensed</vt:lpstr>
      <vt:lpstr>Fjalla One</vt:lpstr>
      <vt:lpstr>Technology Consulting by Slidesgo</vt:lpstr>
      <vt:lpstr>Capítulo 0: Nivelación</vt:lpstr>
      <vt:lpstr>Tabla de Contenidos</vt:lpstr>
      <vt:lpstr>Arreglos en Java</vt:lpstr>
      <vt:lpstr>Arreglos en Java</vt:lpstr>
      <vt:lpstr>Arreglos en JAVA </vt:lpstr>
      <vt:lpstr>Arreglos en JAVA </vt:lpstr>
      <vt:lpstr>Ejemplo:</vt:lpstr>
      <vt:lpstr>PowerPoint Presentation</vt:lpstr>
      <vt:lpstr>Mismo ejemplo pero ahora con Subprogramas</vt:lpstr>
      <vt:lpstr>PowerPoint Presentation</vt:lpstr>
      <vt:lpstr>PowerPoint Presentation</vt:lpstr>
      <vt:lpstr>PowerPoint Presentation</vt:lpstr>
      <vt:lpstr>PowerPoint Presentation</vt:lpstr>
      <vt:lpstr>Arreglos en JAVA </vt:lpstr>
      <vt:lpstr>Arreglos en JAVA </vt:lpstr>
      <vt:lpstr>Algoritmos de Búsqueda</vt:lpstr>
      <vt:lpstr>Algoritmo de Búsqueda </vt:lpstr>
      <vt:lpstr>PowerPoint Presentation</vt:lpstr>
      <vt:lpstr>PowerPoint Presentation</vt:lpstr>
      <vt:lpstr>PowerPoint Presentation</vt:lpstr>
      <vt:lpstr>Algoritmo de Búsqueda </vt:lpstr>
      <vt:lpstr>PowerPoint Presentation</vt:lpstr>
      <vt:lpstr>PowerPoint Presentation</vt:lpstr>
      <vt:lpstr>Problema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Algoritmos de Ordenamiento</vt:lpstr>
      <vt:lpstr>Algoritmo de Ordenamiento </vt:lpstr>
      <vt:lpstr>PowerPoint Presentation</vt:lpstr>
      <vt:lpstr>PowerPoint Presentation</vt:lpstr>
      <vt:lpstr> Fin de la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0: Nivelación</dc:title>
  <dc:creator>Loreto Telgie</dc:creator>
  <cp:lastModifiedBy>Eric Ross</cp:lastModifiedBy>
  <cp:revision>7</cp:revision>
  <dcterms:modified xsi:type="dcterms:W3CDTF">2023-03-21T00:41:33Z</dcterms:modified>
</cp:coreProperties>
</file>