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450" r:id="rId1"/>
  </p:sldMasterIdLst>
  <p:notesMasterIdLst>
    <p:notesMasterId r:id="rId18"/>
  </p:notesMasterIdLst>
  <p:sldIdLst>
    <p:sldId id="259" r:id="rId2"/>
    <p:sldId id="256" r:id="rId3"/>
    <p:sldId id="258" r:id="rId4"/>
    <p:sldId id="266" r:id="rId5"/>
    <p:sldId id="272" r:id="rId6"/>
    <p:sldId id="267" r:id="rId7"/>
    <p:sldId id="260" r:id="rId8"/>
    <p:sldId id="268" r:id="rId9"/>
    <p:sldId id="276" r:id="rId10"/>
    <p:sldId id="275" r:id="rId11"/>
    <p:sldId id="257" r:id="rId12"/>
    <p:sldId id="271" r:id="rId13"/>
    <p:sldId id="269" r:id="rId14"/>
    <p:sldId id="261" r:id="rId15"/>
    <p:sldId id="262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9F6E2-B41F-DD42-A35B-DFD13F95E270}" type="datetimeFigureOut">
              <a:rPr lang="en-US" smtClean="0"/>
              <a:t>11/3/11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CEA6E-5219-9F41-9139-55A386DA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38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Kyle Simpson’s discussion from earlier today</a:t>
            </a:r>
          </a:p>
          <a:p>
            <a:r>
              <a:rPr lang="en-US" dirty="0" smtClean="0"/>
              <a:t>Backbone</a:t>
            </a:r>
            <a:r>
              <a:rPr lang="en-US" baseline="0" dirty="0" smtClean="0"/>
              <a:t> has a fallback to use hash routes for browsers that don’t support the history </a:t>
            </a:r>
            <a:r>
              <a:rPr lang="en-US" baseline="0" dirty="0" err="1" smtClean="0"/>
              <a:t>api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CEA6E-5219-9F41-9139-55A386DAC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62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11/3/11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17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931-0682-6041-AF1E-59CB6C73D43C}" type="datetimeFigureOut">
              <a:rPr lang="en-US" smtClean="0"/>
              <a:t>11/3/11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86C5-A341-BD45-8148-AB37965C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8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931-0682-6041-AF1E-59CB6C73D43C}" type="datetimeFigureOut">
              <a:rPr lang="en-US" smtClean="0"/>
              <a:t>11/3/11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86C5-A341-BD45-8148-AB37965C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931-0682-6041-AF1E-59CB6C73D43C}" type="datetimeFigureOut">
              <a:rPr lang="en-US" smtClean="0"/>
              <a:t>11/3/11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86C5-A341-BD45-8148-AB37965C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6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11/3/11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0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931-0682-6041-AF1E-59CB6C73D43C}" type="datetimeFigureOut">
              <a:rPr lang="en-US" smtClean="0"/>
              <a:t>11/3/11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86C5-A341-BD45-8148-AB37965C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2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931-0682-6041-AF1E-59CB6C73D43C}" type="datetimeFigureOut">
              <a:rPr lang="en-US" smtClean="0"/>
              <a:t>11/3/11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86C5-A341-BD45-8148-AB37965C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8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931-0682-6041-AF1E-59CB6C73D43C}" type="datetimeFigureOut">
              <a:rPr lang="en-US" smtClean="0"/>
              <a:t>11/3/11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86C5-A341-BD45-8148-AB37965C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931-0682-6041-AF1E-59CB6C73D43C}" type="datetimeFigureOut">
              <a:rPr lang="en-US" smtClean="0"/>
              <a:t>11/3/11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86C5-A341-BD45-8148-AB37965C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5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931-0682-6041-AF1E-59CB6C73D43C}" type="datetimeFigureOut">
              <a:rPr lang="en-US" smtClean="0"/>
              <a:t>11/3/11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1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931-0682-6041-AF1E-59CB6C73D43C}" type="datetimeFigureOut">
              <a:rPr lang="en-US" smtClean="0"/>
              <a:t>11/3/11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86C5-A341-BD45-8148-AB37965C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4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CA931-0682-6041-AF1E-59CB6C73D43C}" type="datetimeFigureOut">
              <a:rPr lang="en-US" smtClean="0"/>
              <a:t>11/3/11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D86C5-A341-BD45-8148-AB37965C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51" r:id="rId1"/>
    <p:sldLayoutId id="2147485452" r:id="rId2"/>
    <p:sldLayoutId id="2147485453" r:id="rId3"/>
    <p:sldLayoutId id="2147485454" r:id="rId4"/>
    <p:sldLayoutId id="2147485455" r:id="rId5"/>
    <p:sldLayoutId id="2147485456" r:id="rId6"/>
    <p:sldLayoutId id="2147485457" r:id="rId7"/>
    <p:sldLayoutId id="2147485458" r:id="rId8"/>
    <p:sldLayoutId id="2147485459" r:id="rId9"/>
    <p:sldLayoutId id="2147485460" r:id="rId10"/>
    <p:sldLayoutId id="214748546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://diveintohtml5.info/history.html" TargetMode="External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%23!/jashkenas/status/126768987936784384" TargetMode="Externa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hyperlink" Target="http://www.flickr.com/photos/highersights/6231641551/sizes/l/in/photostrea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hyperlink" Target="http://www.flickr.com/photos/reabhecc/5090344285/sizes/z/in/photostrea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lickr.com/photos/trekmtber/4054110301/sizes/z/in/photostream/" TargetMode="External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lickr.com/photos/macinate/2056496970/sizes/z/in/photostream/" TargetMode="Externa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b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50" y="2628900"/>
            <a:ext cx="4889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5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844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Pushstate</a:t>
            </a: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/ History API</a:t>
            </a:r>
            <a:endParaRPr lang="en-US" sz="5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3050" y="1923981"/>
            <a:ext cx="8597900" cy="2407699"/>
            <a:chOff x="273050" y="1903807"/>
            <a:chExt cx="8597900" cy="2407699"/>
          </a:xfrm>
        </p:grpSpPr>
        <p:pic>
          <p:nvPicPr>
            <p:cNvPr id="2" name="Picture 1" descr="Screen Shot 2011-11-01 at 8.53.30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050" y="1903807"/>
              <a:ext cx="8597900" cy="21971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612664" y="3942174"/>
              <a:ext cx="3918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hlinkClick r:id="rId4"/>
                </a:rPr>
                <a:t>http://diveintohtml5.info/history.html</a:t>
              </a:r>
              <a:endParaRPr lang="en-US" b="1" dirty="0" smtClean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01364" y="5847101"/>
            <a:ext cx="73412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Backbone.history.start</a:t>
            </a:r>
            <a:r>
              <a:rPr lang="en-US" sz="3200" b="1" dirty="0" smtClean="0"/>
              <a:t>({</a:t>
            </a:r>
            <a:r>
              <a:rPr lang="en-US" sz="3200" b="1" dirty="0" err="1" smtClean="0"/>
              <a:t>pushState</a:t>
            </a:r>
            <a:r>
              <a:rPr lang="en-US" sz="3200" b="1" dirty="0" smtClean="0"/>
              <a:t>: true});</a:t>
            </a:r>
            <a:endParaRPr lang="en-US" sz="3200" b="1" dirty="0"/>
          </a:p>
        </p:txBody>
      </p:sp>
      <p:pic>
        <p:nvPicPr>
          <p:cNvPr id="6" name="Picture 5" descr="Screen Shot 2011-11-01 at 8.56.3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87" y="4831284"/>
            <a:ext cx="5099026" cy="71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7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844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Routing &amp;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0333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hlinkClick r:id="rId2"/>
              </a:rPr>
              <a:t>https://</a:t>
            </a:r>
            <a:r>
              <a:rPr lang="en-US" b="1" dirty="0" err="1" smtClean="0">
                <a:hlinkClick r:id="rId2"/>
              </a:rPr>
              <a:t>twitter.com</a:t>
            </a:r>
            <a:r>
              <a:rPr lang="en-US" b="1" dirty="0" smtClean="0">
                <a:hlinkClick r:id="rId2"/>
              </a:rPr>
              <a:t>/#!/</a:t>
            </a:r>
            <a:r>
              <a:rPr lang="en-US" b="1" dirty="0" err="1" smtClean="0">
                <a:hlinkClick r:id="rId2"/>
              </a:rPr>
              <a:t>jashkenas</a:t>
            </a:r>
            <a:r>
              <a:rPr lang="en-US" b="1" dirty="0" smtClean="0">
                <a:hlinkClick r:id="rId2"/>
              </a:rPr>
              <a:t>/status/126768987936784384</a:t>
            </a:r>
            <a:endParaRPr lang="en-US" b="1" dirty="0"/>
          </a:p>
        </p:txBody>
      </p:sp>
      <p:pic>
        <p:nvPicPr>
          <p:cNvPr id="6" name="Picture 5" descr="Screen Shot 2011-10-31 at 3.51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50" y="2222674"/>
            <a:ext cx="66167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1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0" y="0"/>
            <a:ext cx="9144000" cy="16844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STATE! Do you speak it?!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" name="Picture 1" descr="doyouspeak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38" y="2494232"/>
            <a:ext cx="8018525" cy="340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4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844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Events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Picture 3" descr="6231641551_541c96e583_b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3" b="9290"/>
          <a:stretch/>
        </p:blipFill>
        <p:spPr>
          <a:xfrm>
            <a:off x="886304" y="1975048"/>
            <a:ext cx="7371393" cy="41879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349236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Image From: </a:t>
            </a:r>
            <a:r>
              <a:rPr lang="en-US" sz="1200" dirty="0" smtClean="0">
                <a:hlinkClick r:id="rId3"/>
              </a:rPr>
              <a:t>http</a:t>
            </a:r>
            <a:r>
              <a:rPr lang="en-US" sz="1200" dirty="0">
                <a:hlinkClick r:id="rId3"/>
              </a:rPr>
              <a:t>://www.flickr.com/photos/highersights/6231641551/sizes/l/in/</a:t>
            </a:r>
            <a:r>
              <a:rPr lang="en-US" sz="1200" dirty="0" smtClean="0">
                <a:hlinkClick r:id="rId3"/>
              </a:rPr>
              <a:t>photostream/</a:t>
            </a:r>
            <a:r>
              <a:rPr lang="en-US" sz="1200" dirty="0" smtClean="0"/>
              <a:t> 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351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844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ZOMBIES! RUN!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8247" b="8247"/>
          <a:stretch/>
        </p:blipFill>
        <p:spPr>
          <a:xfrm>
            <a:off x="1134885" y="1998264"/>
            <a:ext cx="6874231" cy="43054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87987" y="6490905"/>
            <a:ext cx="49680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Image From </a:t>
            </a:r>
            <a:r>
              <a:rPr lang="pl-PL" sz="1000" dirty="0" smtClean="0">
                <a:hlinkClick r:id="rId3"/>
              </a:rPr>
              <a:t>http://www.flickr.com/photos/reabhecc/5090344285/sizes/z/in/photostream/</a:t>
            </a:r>
            <a:r>
              <a:rPr lang="pl-PL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0826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844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Unbind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440605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1000" dirty="0" smtClean="0"/>
              <a:t>Image From: </a:t>
            </a:r>
            <a:r>
              <a:rPr lang="pl-PL" sz="1000" dirty="0" smtClean="0">
                <a:hlinkClick r:id="rId2"/>
              </a:rPr>
              <a:t>http</a:t>
            </a:r>
            <a:r>
              <a:rPr lang="pl-PL" sz="1000" dirty="0">
                <a:hlinkClick r:id="rId2"/>
              </a:rPr>
              <a:t>://www.flickr.com/photos/trekmtber/4054110301/sizes/z/in/photostream</a:t>
            </a:r>
            <a:r>
              <a:rPr lang="pl-PL" sz="1000" dirty="0" smtClean="0">
                <a:hlinkClick r:id="rId2"/>
              </a:rPr>
              <a:t>/</a:t>
            </a:r>
            <a:r>
              <a:rPr lang="pl-PL" sz="1000" dirty="0" smtClean="0"/>
              <a:t> </a:t>
            </a:r>
            <a:endParaRPr lang="en-US" sz="1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041" y="1955182"/>
            <a:ext cx="6605918" cy="43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7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41" y="2507"/>
            <a:ext cx="2735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Resources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590931" y="781123"/>
            <a:ext cx="8553069" cy="3288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b="1" dirty="0" err="1" smtClean="0"/>
              <a:t>DocumentCloud.github.com</a:t>
            </a:r>
            <a:r>
              <a:rPr lang="en-US" sz="2800" b="1" dirty="0" smtClean="0"/>
              <a:t>/backbone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b="1" dirty="0" err="1" smtClean="0"/>
              <a:t>BackboneScreencasts.com</a:t>
            </a:r>
            <a:endParaRPr lang="en-US" sz="2800" b="1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b="1" dirty="0" err="1" smtClean="0"/>
              <a:t>Workshops.Thoughtbot.com</a:t>
            </a:r>
            <a:r>
              <a:rPr lang="en-US" sz="2800" b="1" dirty="0" smtClean="0"/>
              <a:t>/backbone-js-on-rails 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b="1" dirty="0" err="1" smtClean="0"/>
              <a:t>RecipesWithBackbone.com</a:t>
            </a:r>
            <a:endParaRPr lang="en-US" sz="2800" b="1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b="1" dirty="0" err="1"/>
              <a:t>B</a:t>
            </a:r>
            <a:r>
              <a:rPr lang="en-US" sz="2800" b="1" dirty="0" err="1" smtClean="0"/>
              <a:t>ackboneTraining.net</a:t>
            </a:r>
            <a:r>
              <a:rPr lang="en-US" sz="2800" b="1" dirty="0" smtClean="0"/>
              <a:t>/resources     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 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&lt;---- my site   )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200" y="4403293"/>
            <a:ext cx="2063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About Me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29191" y="5049624"/>
            <a:ext cx="8553069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Independent consultant, contractor, author, trainer, code slinger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Twitter: @</a:t>
            </a:r>
            <a:r>
              <a:rPr lang="en-US" dirty="0" err="1" smtClean="0"/>
              <a:t>derickbailey</a:t>
            </a:r>
            <a:r>
              <a:rPr lang="en-US" dirty="0"/>
              <a:t> </a:t>
            </a:r>
            <a:r>
              <a:rPr lang="en-US" dirty="0" smtClean="0"/>
              <a:t>                                                          Email: derickbailey@gmail.com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Blog: </a:t>
            </a:r>
            <a:r>
              <a:rPr lang="en-US" dirty="0" err="1" smtClean="0"/>
              <a:t>DerickBailey.LosTechies.com</a:t>
            </a:r>
            <a:r>
              <a:rPr lang="en-US" dirty="0" smtClean="0"/>
              <a:t>                                              Web: </a:t>
            </a:r>
            <a:r>
              <a:rPr lang="en-US" dirty="0" err="1" smtClean="0"/>
              <a:t>MutedSolutions.com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072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0" y="0"/>
            <a:ext cx="9144000" cy="16844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MV* Family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84" name="Picture 83" descr="Screen Shot 2011-10-31 at 9.28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895"/>
            <a:ext cx="9144000" cy="468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6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0" y="0"/>
            <a:ext cx="9144000" cy="16844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Components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847195" y="2486970"/>
            <a:ext cx="7449610" cy="3565183"/>
            <a:chOff x="847195" y="2169486"/>
            <a:chExt cx="7449610" cy="3565183"/>
          </a:xfrm>
        </p:grpSpPr>
        <p:sp>
          <p:nvSpPr>
            <p:cNvPr id="65" name="Rounded Rectangle 64"/>
            <p:cNvSpPr/>
            <p:nvPr/>
          </p:nvSpPr>
          <p:spPr>
            <a:xfrm>
              <a:off x="847196" y="3329437"/>
              <a:ext cx="1860377" cy="79377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Collections</a:t>
              </a:r>
              <a:endParaRPr lang="en-US" dirty="0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3723894" y="3329437"/>
              <a:ext cx="1860377" cy="79377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Views</a:t>
              </a:r>
              <a:endParaRPr lang="en-US" dirty="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3723895" y="4644599"/>
              <a:ext cx="1860377" cy="79377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Routers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6436427" y="2169486"/>
              <a:ext cx="1860377" cy="79377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 Templates</a:t>
              </a:r>
              <a:endParaRPr lang="en-US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6436428" y="3329437"/>
              <a:ext cx="1860377" cy="79377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/ DOM</a:t>
              </a:r>
              <a:endParaRPr lang="en-US" dirty="0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847195" y="4636092"/>
              <a:ext cx="2165177" cy="1098577"/>
              <a:chOff x="1274108" y="2630614"/>
              <a:chExt cx="2165177" cy="1098577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1274108" y="2630614"/>
                <a:ext cx="1860377" cy="79377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Models</a:t>
                </a:r>
                <a:endParaRPr lang="en-US" dirty="0"/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1426508" y="2783014"/>
                <a:ext cx="1860377" cy="79377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Models</a:t>
                </a:r>
                <a:endParaRPr lang="en-US" dirty="0"/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1578908" y="2935414"/>
                <a:ext cx="1860377" cy="79377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Models</a:t>
                </a:r>
                <a:endParaRPr lang="en-US" dirty="0"/>
              </a:p>
            </p:txBody>
          </p:sp>
        </p:grpSp>
        <p:cxnSp>
          <p:nvCxnSpPr>
            <p:cNvPr id="72" name="Straight Arrow Connector 71"/>
            <p:cNvCxnSpPr>
              <a:stCxn id="68" idx="1"/>
              <a:endCxn id="66" idx="3"/>
            </p:cNvCxnSpPr>
            <p:nvPr/>
          </p:nvCxnSpPr>
          <p:spPr>
            <a:xfrm flipH="1">
              <a:off x="5584271" y="2566375"/>
              <a:ext cx="852156" cy="11599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5" name="Straight Arrow Connector 74"/>
            <p:cNvCxnSpPr>
              <a:stCxn id="65" idx="3"/>
              <a:endCxn id="66" idx="1"/>
            </p:cNvCxnSpPr>
            <p:nvPr/>
          </p:nvCxnSpPr>
          <p:spPr>
            <a:xfrm>
              <a:off x="2707573" y="3726326"/>
              <a:ext cx="1016321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6" name="Straight Arrow Connector 75"/>
            <p:cNvCxnSpPr>
              <a:stCxn id="81" idx="3"/>
              <a:endCxn id="66" idx="1"/>
            </p:cNvCxnSpPr>
            <p:nvPr/>
          </p:nvCxnSpPr>
          <p:spPr>
            <a:xfrm flipV="1">
              <a:off x="3012372" y="3726326"/>
              <a:ext cx="711522" cy="161145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Straight Arrow Connector 76"/>
            <p:cNvCxnSpPr>
              <a:stCxn id="65" idx="2"/>
              <a:endCxn id="79" idx="0"/>
            </p:cNvCxnSpPr>
            <p:nvPr/>
          </p:nvCxnSpPr>
          <p:spPr>
            <a:xfrm flipH="1">
              <a:off x="1777384" y="4123214"/>
              <a:ext cx="1" cy="51287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Straight Arrow Connector 77"/>
            <p:cNvCxnSpPr>
              <a:stCxn id="66" idx="3"/>
              <a:endCxn id="69" idx="1"/>
            </p:cNvCxnSpPr>
            <p:nvPr/>
          </p:nvCxnSpPr>
          <p:spPr>
            <a:xfrm>
              <a:off x="5584271" y="3726326"/>
              <a:ext cx="852157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999595" y="2169486"/>
              <a:ext cx="4737076" cy="396889"/>
            </a:xfrm>
            <a:prstGeom prst="roundRect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Events</a:t>
              </a:r>
            </a:p>
          </p:txBody>
        </p:sp>
        <p:sp>
          <p:nvSpPr>
            <p:cNvPr id="26" name="Left Brace 25"/>
            <p:cNvSpPr/>
            <p:nvPr/>
          </p:nvSpPr>
          <p:spPr>
            <a:xfrm rot="5400000">
              <a:off x="3141011" y="424960"/>
              <a:ext cx="454244" cy="4737075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Elbow Connector 35"/>
            <p:cNvCxnSpPr>
              <a:stCxn id="69" idx="2"/>
              <a:endCxn id="67" idx="3"/>
            </p:cNvCxnSpPr>
            <p:nvPr/>
          </p:nvCxnSpPr>
          <p:spPr>
            <a:xfrm rot="5400000">
              <a:off x="6016309" y="3691179"/>
              <a:ext cx="918273" cy="178234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ounded Rectangle 73"/>
            <p:cNvSpPr/>
            <p:nvPr/>
          </p:nvSpPr>
          <p:spPr>
            <a:xfrm>
              <a:off x="6436428" y="4738077"/>
              <a:ext cx="1860376" cy="590884"/>
            </a:xfrm>
            <a:prstGeom prst="roundRect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URL / Hash</a:t>
              </a:r>
            </a:p>
            <a:p>
              <a:pPr algn="ctr"/>
              <a:r>
                <a:rPr lang="en-US" sz="1400" dirty="0" smtClean="0"/>
                <a:t>Change (Route)</a:t>
              </a:r>
            </a:p>
          </p:txBody>
        </p:sp>
        <p:cxnSp>
          <p:nvCxnSpPr>
            <p:cNvPr id="60" name="Straight Arrow Connector 59"/>
            <p:cNvCxnSpPr>
              <a:stCxn id="67" idx="0"/>
              <a:endCxn id="66" idx="2"/>
            </p:cNvCxnSpPr>
            <p:nvPr/>
          </p:nvCxnSpPr>
          <p:spPr>
            <a:xfrm flipH="1" flipV="1">
              <a:off x="4654083" y="4123214"/>
              <a:ext cx="1" cy="5213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67531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844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Prerequisites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665853" y="2586250"/>
            <a:ext cx="5812294" cy="1427467"/>
            <a:chOff x="1665853" y="2514698"/>
            <a:chExt cx="5812294" cy="1427467"/>
          </a:xfrm>
        </p:grpSpPr>
        <p:grpSp>
          <p:nvGrpSpPr>
            <p:cNvPr id="16" name="Group 15"/>
            <p:cNvGrpSpPr/>
            <p:nvPr/>
          </p:nvGrpSpPr>
          <p:grpSpPr>
            <a:xfrm>
              <a:off x="1665853" y="2514698"/>
              <a:ext cx="5812294" cy="1427467"/>
              <a:chOff x="1649316" y="2514698"/>
              <a:chExt cx="5812294" cy="1427467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1649316" y="2663387"/>
                <a:ext cx="5812294" cy="1278778"/>
              </a:xfrm>
              <a:prstGeom prst="roundRect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1986933" y="2514698"/>
                <a:ext cx="1108841" cy="297377"/>
              </a:xfrm>
              <a:prstGeom prst="roundRect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required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2075726" y="2751568"/>
              <a:ext cx="499254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err="1" smtClean="0">
                  <a:latin typeface="Palatino Linotype"/>
                  <a:cs typeface="Palatino Linotype"/>
                </a:rPr>
                <a:t>Underscore.js</a:t>
              </a:r>
              <a:endParaRPr lang="en-US" sz="6000" b="1" dirty="0">
                <a:latin typeface="Palatino Linotype"/>
                <a:cs typeface="Palatino Linotype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10198" y="4979529"/>
            <a:ext cx="7523604" cy="749942"/>
            <a:chOff x="869769" y="4119586"/>
            <a:chExt cx="7523604" cy="749942"/>
          </a:xfrm>
        </p:grpSpPr>
        <p:pic>
          <p:nvPicPr>
            <p:cNvPr id="8" name="Picture 7" descr="jQuery_logo_color_onwhit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769" y="4119586"/>
              <a:ext cx="3028614" cy="749942"/>
            </a:xfrm>
            <a:prstGeom prst="rect">
              <a:avLst/>
            </a:prstGeom>
          </p:spPr>
        </p:pic>
        <p:pic>
          <p:nvPicPr>
            <p:cNvPr id="9" name="Picture 8" descr="Screen Shot 2011-10-31 at 9.43.22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2982" y="4119586"/>
              <a:ext cx="3030391" cy="749623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4215896" y="4978512"/>
            <a:ext cx="589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8998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844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Views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7139" y="2434056"/>
            <a:ext cx="455169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7F7F7F"/>
                </a:solidFill>
              </a:rPr>
              <a:t>MyView</a:t>
            </a:r>
            <a:r>
              <a:rPr lang="en-US" sz="2400" dirty="0" smtClean="0">
                <a:solidFill>
                  <a:srgbClr val="7F7F7F"/>
                </a:solidFill>
              </a:rPr>
              <a:t> = </a:t>
            </a:r>
            <a:r>
              <a:rPr lang="en-US" sz="2400" dirty="0" err="1" smtClean="0">
                <a:solidFill>
                  <a:srgbClr val="7F7F7F"/>
                </a:solidFill>
              </a:rPr>
              <a:t>Backbone.View.extend</a:t>
            </a:r>
            <a:r>
              <a:rPr lang="en-US" sz="2400" dirty="0" smtClean="0">
                <a:solidFill>
                  <a:srgbClr val="7F7F7F"/>
                </a:solidFill>
              </a:rPr>
              <a:t>({</a:t>
            </a:r>
          </a:p>
          <a:p>
            <a:r>
              <a:rPr lang="en-US" sz="2400" dirty="0" smtClean="0"/>
              <a:t>  el: “#</a:t>
            </a:r>
            <a:r>
              <a:rPr lang="en-US" sz="2400" dirty="0" err="1" smtClean="0"/>
              <a:t>someElement</a:t>
            </a:r>
            <a:r>
              <a:rPr lang="en-US" sz="2400" dirty="0" smtClean="0"/>
              <a:t>”,</a:t>
            </a:r>
          </a:p>
          <a:p>
            <a:endParaRPr lang="en-US" sz="2400" dirty="0" smtClean="0"/>
          </a:p>
          <a:p>
            <a:r>
              <a:rPr lang="en-US" sz="2400" dirty="0" smtClean="0"/>
              <a:t>  events: { … },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  render: function(){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this.model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this.collection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}</a:t>
            </a:r>
          </a:p>
          <a:p>
            <a:r>
              <a:rPr lang="en-US" sz="2400" dirty="0" smtClean="0">
                <a:solidFill>
                  <a:srgbClr val="7F7F7F"/>
                </a:solidFill>
              </a:rPr>
              <a:t>});</a:t>
            </a:r>
            <a:endParaRPr lang="en-US" sz="2400" dirty="0">
              <a:solidFill>
                <a:srgbClr val="7F7F7F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9804" y="1922487"/>
            <a:ext cx="1860377" cy="793777"/>
          </a:xfrm>
          <a:prstGeom prst="roundRect">
            <a:avLst/>
          </a:prstGeom>
          <a:ln w="635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Collections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71458" y="1922487"/>
            <a:ext cx="1860377" cy="793777"/>
          </a:xfrm>
          <a:prstGeom prst="roundRect">
            <a:avLst/>
          </a:prstGeom>
          <a:ln w="635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HTML / Templates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71458" y="5842622"/>
            <a:ext cx="1860377" cy="793778"/>
          </a:xfrm>
          <a:prstGeom prst="roundRect">
            <a:avLst/>
          </a:prstGeom>
          <a:ln w="635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Page / DOM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9803" y="5842623"/>
            <a:ext cx="1860377" cy="793777"/>
          </a:xfrm>
          <a:prstGeom prst="roundRect">
            <a:avLst/>
          </a:prstGeom>
          <a:ln w="635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stCxn id="6" idx="2"/>
          </p:cNvCxnSpPr>
          <p:nvPr/>
        </p:nvCxnSpPr>
        <p:spPr>
          <a:xfrm flipH="1">
            <a:off x="6888836" y="2716264"/>
            <a:ext cx="1112811" cy="6967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</p:cNvCxnSpPr>
          <p:nvPr/>
        </p:nvCxnSpPr>
        <p:spPr>
          <a:xfrm flipH="1" flipV="1">
            <a:off x="7071458" y="5088656"/>
            <a:ext cx="930189" cy="75396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0"/>
          </p:cNvCxnSpPr>
          <p:nvPr/>
        </p:nvCxnSpPr>
        <p:spPr>
          <a:xfrm flipV="1">
            <a:off x="1159992" y="5088656"/>
            <a:ext cx="1177147" cy="75396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</p:cNvCxnSpPr>
          <p:nvPr/>
        </p:nvCxnSpPr>
        <p:spPr>
          <a:xfrm>
            <a:off x="1159993" y="2716264"/>
            <a:ext cx="1177146" cy="6967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33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844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View Events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" name="Picture 2" descr="jQuery_logo_color_on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931" y="5161364"/>
            <a:ext cx="3028614" cy="74994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5209" y="2190411"/>
            <a:ext cx="345993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7F7F7F"/>
                </a:solidFill>
              </a:rPr>
              <a:t>MyView</a:t>
            </a:r>
            <a:r>
              <a:rPr lang="en-US" dirty="0" smtClean="0">
                <a:solidFill>
                  <a:srgbClr val="7F7F7F"/>
                </a:solidFill>
              </a:rPr>
              <a:t> = </a:t>
            </a:r>
            <a:r>
              <a:rPr lang="en-US" dirty="0" err="1" smtClean="0">
                <a:solidFill>
                  <a:srgbClr val="7F7F7F"/>
                </a:solidFill>
              </a:rPr>
              <a:t>Backbone.View.extend</a:t>
            </a:r>
            <a:r>
              <a:rPr lang="en-US" dirty="0" smtClean="0">
                <a:solidFill>
                  <a:srgbClr val="7F7F7F"/>
                </a:solidFill>
              </a:rPr>
              <a:t>({</a:t>
            </a:r>
          </a:p>
          <a:p>
            <a:r>
              <a:rPr lang="en-US" dirty="0" smtClean="0"/>
              <a:t>  events: {</a:t>
            </a:r>
          </a:p>
          <a:p>
            <a:r>
              <a:rPr lang="en-US" dirty="0" smtClean="0"/>
              <a:t>    “click #save”: “</a:t>
            </a:r>
            <a:r>
              <a:rPr lang="en-US" dirty="0" err="1" smtClean="0"/>
              <a:t>saveClicked</a:t>
            </a:r>
            <a:r>
              <a:rPr lang="en-US" dirty="0" smtClean="0"/>
              <a:t>”,</a:t>
            </a:r>
          </a:p>
          <a:p>
            <a:r>
              <a:rPr lang="en-US" dirty="0"/>
              <a:t> </a:t>
            </a:r>
            <a:r>
              <a:rPr lang="en-US" dirty="0" smtClean="0"/>
              <a:t>   “click #cancel”: “</a:t>
            </a:r>
            <a:r>
              <a:rPr lang="en-US" dirty="0" err="1" smtClean="0"/>
              <a:t>cancelClicked</a:t>
            </a:r>
            <a:r>
              <a:rPr lang="en-US" dirty="0" smtClean="0"/>
              <a:t>”,</a:t>
            </a:r>
          </a:p>
          <a:p>
            <a:r>
              <a:rPr lang="en-US" dirty="0" smtClean="0"/>
              <a:t>    “change :text”: “</a:t>
            </a:r>
            <a:r>
              <a:rPr lang="en-US" dirty="0" err="1" smtClean="0"/>
              <a:t>nameChanged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 smtClean="0"/>
              <a:t>  },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saveClicked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function(e){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// …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},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cancelClicked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function(e){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// …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}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});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900729" y="2482899"/>
            <a:ext cx="4018062" cy="1414134"/>
            <a:chOff x="2435273" y="5110972"/>
            <a:chExt cx="4018062" cy="1414134"/>
          </a:xfrm>
        </p:grpSpPr>
        <p:sp>
          <p:nvSpPr>
            <p:cNvPr id="4" name="Rounded Rectangle 3"/>
            <p:cNvSpPr/>
            <p:nvPr/>
          </p:nvSpPr>
          <p:spPr>
            <a:xfrm>
              <a:off x="4059785" y="5202233"/>
              <a:ext cx="2393549" cy="370404"/>
            </a:xfrm>
            <a:prstGeom prst="roundRect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35273" y="5110972"/>
              <a:ext cx="16245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First Name:</a:t>
              </a:r>
              <a:endParaRPr lang="en-US" sz="24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480504" y="6154702"/>
              <a:ext cx="972831" cy="37040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Save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059785" y="5693037"/>
              <a:ext cx="2393549" cy="370404"/>
            </a:xfrm>
            <a:prstGeom prst="roundRect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70553" y="5601776"/>
              <a:ext cx="15819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Last Name: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48243" y="6155774"/>
              <a:ext cx="779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>
                  <a:solidFill>
                    <a:srgbClr val="000090"/>
                  </a:solidFill>
                </a:rPr>
                <a:t>cancel</a:t>
              </a:r>
              <a:endParaRPr lang="en-US" u="sng" dirty="0">
                <a:solidFill>
                  <a:srgbClr val="000090"/>
                </a:solidFill>
              </a:endParaRPr>
            </a:p>
          </p:txBody>
        </p:sp>
      </p:grpSp>
      <p:cxnSp>
        <p:nvCxnSpPr>
          <p:cNvPr id="9" name="Straight Arrow Connector 8"/>
          <p:cNvCxnSpPr/>
          <p:nvPr/>
        </p:nvCxnSpPr>
        <p:spPr>
          <a:xfrm>
            <a:off x="3685149" y="3526629"/>
            <a:ext cx="1943334" cy="16347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808597" y="3897033"/>
            <a:ext cx="1" cy="12643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69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844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Models &amp; Collections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346177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1200" dirty="0" smtClean="0"/>
              <a:t>Image From: </a:t>
            </a:r>
            <a:r>
              <a:rPr lang="pl-PL" sz="1200" dirty="0" smtClean="0">
                <a:hlinkClick r:id="rId2"/>
              </a:rPr>
              <a:t>http</a:t>
            </a:r>
            <a:r>
              <a:rPr lang="pl-PL" sz="1200" dirty="0">
                <a:hlinkClick r:id="rId2"/>
              </a:rPr>
              <a:t>://www.flickr.com/photos/macinate/2056496970/sizes/z/in/photostream</a:t>
            </a:r>
            <a:r>
              <a:rPr lang="pl-PL" sz="1200" dirty="0" smtClean="0">
                <a:hlinkClick r:id="rId2"/>
              </a:rPr>
              <a:t>/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20236"/>
          <a:stretch/>
        </p:blipFill>
        <p:spPr>
          <a:xfrm>
            <a:off x="508000" y="1915233"/>
            <a:ext cx="8128000" cy="43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844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Routing &amp; History</a:t>
            </a:r>
            <a:endParaRPr lang="en-US" sz="5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579" y="2336699"/>
            <a:ext cx="4178300" cy="1783795"/>
            <a:chOff x="2482850" y="1870760"/>
            <a:chExt cx="4178300" cy="1783795"/>
          </a:xfrm>
        </p:grpSpPr>
        <p:sp>
          <p:nvSpPr>
            <p:cNvPr id="4" name="Rectangle 3"/>
            <p:cNvSpPr/>
            <p:nvPr/>
          </p:nvSpPr>
          <p:spPr>
            <a:xfrm>
              <a:off x="2482850" y="1870760"/>
              <a:ext cx="4178300" cy="1783795"/>
            </a:xfrm>
            <a:prstGeom prst="rect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My Inbox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" name="Picture 1" descr="Screen Shot 2011-11-03 at 9.38.23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2850" y="1870760"/>
              <a:ext cx="4178300" cy="40640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360579" y="4849210"/>
            <a:ext cx="5969000" cy="1783795"/>
            <a:chOff x="1580727" y="4575130"/>
            <a:chExt cx="5969000" cy="1783795"/>
          </a:xfrm>
        </p:grpSpPr>
        <p:sp>
          <p:nvSpPr>
            <p:cNvPr id="11" name="Rectangle 10"/>
            <p:cNvSpPr/>
            <p:nvPr/>
          </p:nvSpPr>
          <p:spPr>
            <a:xfrm>
              <a:off x="1580727" y="4575130"/>
              <a:ext cx="5969000" cy="1783795"/>
            </a:xfrm>
            <a:prstGeom prst="rect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Content For Email 13339d0a…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3" name="Picture 2" descr="Screen Shot 2011-11-03 at 9.39.18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0727" y="4575130"/>
              <a:ext cx="5969000" cy="406400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5071116" y="1845550"/>
            <a:ext cx="3814303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MyRouter</a:t>
            </a:r>
            <a:r>
              <a:rPr lang="en-US" dirty="0" smtClean="0"/>
              <a:t> = </a:t>
            </a:r>
            <a:r>
              <a:rPr lang="en-US" dirty="0" err="1" smtClean="0"/>
              <a:t>Backbone.Router.extend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 routes: { </a:t>
            </a:r>
          </a:p>
          <a:p>
            <a:r>
              <a:rPr lang="en-US" dirty="0"/>
              <a:t> </a:t>
            </a:r>
            <a:r>
              <a:rPr lang="en-US" dirty="0" smtClean="0"/>
              <a:t>   “inbox”: “</a:t>
            </a:r>
            <a:r>
              <a:rPr lang="en-US" dirty="0" err="1" smtClean="0"/>
              <a:t>showInbox</a:t>
            </a:r>
            <a:r>
              <a:rPr lang="en-US" dirty="0" smtClean="0"/>
              <a:t>”,</a:t>
            </a:r>
          </a:p>
          <a:p>
            <a:r>
              <a:rPr lang="en-US" dirty="0"/>
              <a:t> </a:t>
            </a:r>
            <a:r>
              <a:rPr lang="en-US" dirty="0" smtClean="0"/>
              <a:t>   “inbox/:id”: </a:t>
            </a:r>
            <a:r>
              <a:rPr lang="en-US" dirty="0" err="1" smtClean="0"/>
              <a:t>showEmail</a:t>
            </a:r>
            <a:r>
              <a:rPr lang="en-US" dirty="0" smtClean="0"/>
              <a:t>”</a:t>
            </a:r>
          </a:p>
          <a:p>
            <a:r>
              <a:rPr lang="en-US" dirty="0"/>
              <a:t> </a:t>
            </a:r>
            <a:r>
              <a:rPr lang="en-US" dirty="0" smtClean="0"/>
              <a:t> },</a:t>
            </a:r>
          </a:p>
          <a:p>
            <a:endParaRPr lang="en-US" dirty="0"/>
          </a:p>
          <a:p>
            <a:r>
              <a:rPr lang="en-US" dirty="0" smtClean="0"/>
              <a:t>  </a:t>
            </a:r>
            <a:r>
              <a:rPr lang="en-US" dirty="0" err="1" smtClean="0"/>
              <a:t>showInbox</a:t>
            </a:r>
            <a:r>
              <a:rPr lang="en-US" dirty="0" smtClean="0"/>
              <a:t>: function() { … },</a:t>
            </a:r>
          </a:p>
          <a:p>
            <a:endParaRPr lang="en-US" dirty="0"/>
          </a:p>
          <a:p>
            <a:r>
              <a:rPr lang="en-US" dirty="0" smtClean="0"/>
              <a:t>  </a:t>
            </a:r>
            <a:r>
              <a:rPr lang="en-US" dirty="0" err="1" smtClean="0"/>
              <a:t>showEmail</a:t>
            </a:r>
            <a:r>
              <a:rPr lang="en-US" dirty="0" smtClean="0"/>
              <a:t>: function(id) { … }</a:t>
            </a:r>
            <a:endParaRPr lang="en-US" dirty="0"/>
          </a:p>
          <a:p>
            <a:r>
              <a:rPr lang="en-US" dirty="0" smtClean="0"/>
              <a:t>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62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844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#! Routes</a:t>
            </a:r>
            <a:endParaRPr lang="en-US" sz="5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239952" y="2321211"/>
            <a:ext cx="4664096" cy="3943937"/>
            <a:chOff x="546537" y="2106007"/>
            <a:chExt cx="4664096" cy="3943937"/>
          </a:xfrm>
        </p:grpSpPr>
        <p:pic>
          <p:nvPicPr>
            <p:cNvPr id="6" name="Picture 5" descr="Screen Shot 2011-11-01 at 8.46.41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537" y="2106007"/>
              <a:ext cx="4664096" cy="69465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46537" y="2800660"/>
              <a:ext cx="4664096" cy="3249284"/>
            </a:xfrm>
            <a:prstGeom prst="rect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928197" y="2213609"/>
              <a:ext cx="2282436" cy="51151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Screen Shot 2011-11-01 at 8.51.12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537" y="2800660"/>
              <a:ext cx="4657306" cy="3249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65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1538</TotalTime>
  <Words>451</Words>
  <Application>Microsoft Macintosh PowerPoint</Application>
  <PresentationFormat>On-screen Show (4:3)</PresentationFormat>
  <Paragraphs>93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Bailey</dc:creator>
  <cp:lastModifiedBy>Derick Bailey</cp:lastModifiedBy>
  <cp:revision>80</cp:revision>
  <dcterms:created xsi:type="dcterms:W3CDTF">2011-10-31T20:32:44Z</dcterms:created>
  <dcterms:modified xsi:type="dcterms:W3CDTF">2011-11-03T14:57:29Z</dcterms:modified>
</cp:coreProperties>
</file>