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4AB7-6F66-490D-BA37-971EF8865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D03C9E-61E3-4949-B61D-8D69A0708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B63815-CDF5-4C18-A0EA-839D0B48814E}"/>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5" name="Footer Placeholder 4">
            <a:extLst>
              <a:ext uri="{FF2B5EF4-FFF2-40B4-BE49-F238E27FC236}">
                <a16:creationId xmlns:a16="http://schemas.microsoft.com/office/drawing/2014/main" id="{5FE67C21-0EBD-4463-B54E-3D390283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30C4A-72A1-4610-8693-8F5B148F738E}"/>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199311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98D2-406D-463C-97DA-2034587B4A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6FFB50-F81B-419A-AA8A-A67E8C4FB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C3B5B-381D-44B5-A21B-11313B576778}"/>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5" name="Footer Placeholder 4">
            <a:extLst>
              <a:ext uri="{FF2B5EF4-FFF2-40B4-BE49-F238E27FC236}">
                <a16:creationId xmlns:a16="http://schemas.microsoft.com/office/drawing/2014/main" id="{5EBADD9B-D491-48DE-BBB7-2AF5AAD06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9AA14-F1BA-46DC-827B-6B953B42BDA4}"/>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37385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AB0F1-B2B5-41F4-B0C6-F748B1CA77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93FBF0-B120-4628-A70F-29CDF4C8E4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4E355-AB14-4EF8-BF5C-45CD1D2940FE}"/>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5" name="Footer Placeholder 4">
            <a:extLst>
              <a:ext uri="{FF2B5EF4-FFF2-40B4-BE49-F238E27FC236}">
                <a16:creationId xmlns:a16="http://schemas.microsoft.com/office/drawing/2014/main" id="{818AA0FC-F905-4AFF-A50E-1FB100715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21986-349E-4C90-A598-EAAF80A3BEB0}"/>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144030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8C25-6F04-48A0-BC86-53B2F4AC8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B3622-490F-49A9-95ED-2C3FD932A1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C30C5-31CF-46EC-A398-27B0D6F43688}"/>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5" name="Footer Placeholder 4">
            <a:extLst>
              <a:ext uri="{FF2B5EF4-FFF2-40B4-BE49-F238E27FC236}">
                <a16:creationId xmlns:a16="http://schemas.microsoft.com/office/drawing/2014/main" id="{8CF61660-EE62-4F24-9593-B158D19A6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D2B1E-F808-4918-89EC-3572674C623F}"/>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425654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CB30-A309-4B95-AD84-574A25AAB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501C19-23C6-4623-8D1C-936AB4C54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C46148-7B36-4D18-88D8-3A01A288B4E9}"/>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5" name="Footer Placeholder 4">
            <a:extLst>
              <a:ext uri="{FF2B5EF4-FFF2-40B4-BE49-F238E27FC236}">
                <a16:creationId xmlns:a16="http://schemas.microsoft.com/office/drawing/2014/main" id="{F64ED93B-BA61-4E17-B324-4C9A60970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39E48-035B-4A81-9A94-AE4582B41950}"/>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366959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6557-67FA-43F3-9EB9-3980D9DE3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348E4-96F3-455C-A7EB-6E75C3DAD1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3FDAFA-3A60-4C98-A6D6-0D5FAC664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4DFE39-B215-45C4-9FA9-607E114432F6}"/>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6" name="Footer Placeholder 5">
            <a:extLst>
              <a:ext uri="{FF2B5EF4-FFF2-40B4-BE49-F238E27FC236}">
                <a16:creationId xmlns:a16="http://schemas.microsoft.com/office/drawing/2014/main" id="{A4D80204-52A1-40A9-95BF-8620CF3C9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4F4F-D998-43B2-A4FE-5B680FDDEE34}"/>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114290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7FA5-FCFC-4C45-8F4D-BA8DC187B6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C985DF-FB41-44D5-8B5F-7F69FAEA1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EC67A-E902-444F-A720-068294531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7CE4D-1768-490E-98C5-1A9D51369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A110C4-0238-41D4-A431-C6901EDE28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20C063-3D05-4146-90CA-A91999858F26}"/>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8" name="Footer Placeholder 7">
            <a:extLst>
              <a:ext uri="{FF2B5EF4-FFF2-40B4-BE49-F238E27FC236}">
                <a16:creationId xmlns:a16="http://schemas.microsoft.com/office/drawing/2014/main" id="{49D79E29-5FBF-41F6-9827-28FC195AF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5F880-90BE-4E12-B5A2-D031A0E4FFB1}"/>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287096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0D1-5A3D-46D2-BF82-F03EE7707D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CEE6D6-3965-4AC9-B5F6-6DADA9554E79}"/>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4" name="Footer Placeholder 3">
            <a:extLst>
              <a:ext uri="{FF2B5EF4-FFF2-40B4-BE49-F238E27FC236}">
                <a16:creationId xmlns:a16="http://schemas.microsoft.com/office/drawing/2014/main" id="{786C1361-F4EA-40DF-9FC6-3BB624269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D6B096-01E1-4E62-B18D-EE76AAF6061E}"/>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328534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7C1A1-1951-4326-8A24-C7DD633C7C1B}"/>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3" name="Footer Placeholder 2">
            <a:extLst>
              <a:ext uri="{FF2B5EF4-FFF2-40B4-BE49-F238E27FC236}">
                <a16:creationId xmlns:a16="http://schemas.microsoft.com/office/drawing/2014/main" id="{52FF233D-4B38-4404-AA66-E604EB93A9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C697A5-E18B-47B2-9ED2-010E2CB05616}"/>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39851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A29E-F5A9-4559-931D-2D0BF58E9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5034BB-DC73-4D19-8F2B-16AF6F041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12BCE7-7377-45B0-9123-3636FDCD4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EBFCB-BC48-4DB6-8F8F-A33044169193}"/>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6" name="Footer Placeholder 5">
            <a:extLst>
              <a:ext uri="{FF2B5EF4-FFF2-40B4-BE49-F238E27FC236}">
                <a16:creationId xmlns:a16="http://schemas.microsoft.com/office/drawing/2014/main" id="{79F96942-423D-40B6-8292-70716DA18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143D5-4849-4E16-BE28-AF66B781D998}"/>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160079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9412-4229-4913-A5E9-84A099EA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9BABF-5177-4A35-8A0B-2F97F4C3C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1AC52B-6370-489E-AB5A-EAE42B57B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D8E86-FA00-4171-90E1-28D962EEDE7A}"/>
              </a:ext>
            </a:extLst>
          </p:cNvPr>
          <p:cNvSpPr>
            <a:spLocks noGrp="1"/>
          </p:cNvSpPr>
          <p:nvPr>
            <p:ph type="dt" sz="half" idx="10"/>
          </p:nvPr>
        </p:nvSpPr>
        <p:spPr/>
        <p:txBody>
          <a:bodyPr/>
          <a:lstStyle/>
          <a:p>
            <a:fld id="{29BD6342-615A-466D-A8D0-EC7202CAE8F3}" type="datetimeFigureOut">
              <a:rPr lang="en-US" smtClean="0"/>
              <a:t>12/3/2020</a:t>
            </a:fld>
            <a:endParaRPr lang="en-US"/>
          </a:p>
        </p:txBody>
      </p:sp>
      <p:sp>
        <p:nvSpPr>
          <p:cNvPr id="6" name="Footer Placeholder 5">
            <a:extLst>
              <a:ext uri="{FF2B5EF4-FFF2-40B4-BE49-F238E27FC236}">
                <a16:creationId xmlns:a16="http://schemas.microsoft.com/office/drawing/2014/main" id="{90D21120-D35F-435D-A638-B2270EB69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F1F95-A39E-4914-8766-047E242F0C9B}"/>
              </a:ext>
            </a:extLst>
          </p:cNvPr>
          <p:cNvSpPr>
            <a:spLocks noGrp="1"/>
          </p:cNvSpPr>
          <p:nvPr>
            <p:ph type="sldNum" sz="quarter" idx="12"/>
          </p:nvPr>
        </p:nvSpPr>
        <p:spPr/>
        <p:txBody>
          <a:bodyPr/>
          <a:lstStyle/>
          <a:p>
            <a:fld id="{7F84DF85-D5A9-420F-A13C-C73C8E69EDE8}" type="slidenum">
              <a:rPr lang="en-US" smtClean="0"/>
              <a:t>‹#›</a:t>
            </a:fld>
            <a:endParaRPr lang="en-US"/>
          </a:p>
        </p:txBody>
      </p:sp>
    </p:spTree>
    <p:extLst>
      <p:ext uri="{BB962C8B-B14F-4D97-AF65-F5344CB8AC3E}">
        <p14:creationId xmlns:p14="http://schemas.microsoft.com/office/powerpoint/2010/main" val="317808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54558-E898-4D00-8793-C63DE8A4C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9AD0E9-B909-4FC3-955B-3D1087A02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72654-E741-4876-AA97-4C74A79D3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D6342-615A-466D-A8D0-EC7202CAE8F3}" type="datetimeFigureOut">
              <a:rPr lang="en-US" smtClean="0"/>
              <a:t>12/3/2020</a:t>
            </a:fld>
            <a:endParaRPr lang="en-US"/>
          </a:p>
        </p:txBody>
      </p:sp>
      <p:sp>
        <p:nvSpPr>
          <p:cNvPr id="5" name="Footer Placeholder 4">
            <a:extLst>
              <a:ext uri="{FF2B5EF4-FFF2-40B4-BE49-F238E27FC236}">
                <a16:creationId xmlns:a16="http://schemas.microsoft.com/office/drawing/2014/main" id="{ED5C9698-5591-4549-8708-CFFB41532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709583-8038-4C3C-9E38-EBDC42594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4DF85-D5A9-420F-A13C-C73C8E69EDE8}" type="slidenum">
              <a:rPr lang="en-US" smtClean="0"/>
              <a:t>‹#›</a:t>
            </a:fld>
            <a:endParaRPr lang="en-US"/>
          </a:p>
        </p:txBody>
      </p:sp>
    </p:spTree>
    <p:extLst>
      <p:ext uri="{BB962C8B-B14F-4D97-AF65-F5344CB8AC3E}">
        <p14:creationId xmlns:p14="http://schemas.microsoft.com/office/powerpoint/2010/main" val="20071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656F-3E0E-40FE-AF00-063B50E70E54}"/>
              </a:ext>
            </a:extLst>
          </p:cNvPr>
          <p:cNvSpPr>
            <a:spLocks noGrp="1"/>
          </p:cNvSpPr>
          <p:nvPr>
            <p:ph type="ctrTitle"/>
          </p:nvPr>
        </p:nvSpPr>
        <p:spPr>
          <a:xfrm>
            <a:off x="1524000" y="2066695"/>
            <a:ext cx="9144000" cy="2387600"/>
          </a:xfrm>
        </p:spPr>
        <p:txBody>
          <a:bodyPr>
            <a:normAutofit fontScale="90000"/>
          </a:bodyPr>
          <a:lstStyle/>
          <a:p>
            <a:r>
              <a:rPr lang="en-US" b="1" dirty="0">
                <a:latin typeface="Times New Roman" panose="02020603050405020304" pitchFamily="18" charset="0"/>
                <a:cs typeface="Times New Roman" panose="02020603050405020304" pitchFamily="18" charset="0"/>
              </a:rPr>
              <a:t>An Improved Genetic Algorithm With A Local Optimization Strategy And An Extra Mutation Level For Solving Traveling Salesman Problem</a:t>
            </a:r>
          </a:p>
        </p:txBody>
      </p:sp>
      <p:sp>
        <p:nvSpPr>
          <p:cNvPr id="3" name="Subtitle 2">
            <a:extLst>
              <a:ext uri="{FF2B5EF4-FFF2-40B4-BE49-F238E27FC236}">
                <a16:creationId xmlns:a16="http://schemas.microsoft.com/office/drawing/2014/main" id="{5B7BB2E0-845A-4E2D-967E-8BF7D7310161}"/>
              </a:ext>
            </a:extLst>
          </p:cNvPr>
          <p:cNvSpPr>
            <a:spLocks noGrp="1"/>
          </p:cNvSpPr>
          <p:nvPr>
            <p:ph type="subTitle" idx="1"/>
          </p:nvPr>
        </p:nvSpPr>
        <p:spPr>
          <a:xfrm>
            <a:off x="1524000" y="4454295"/>
            <a:ext cx="9144000" cy="1655762"/>
          </a:xfrm>
        </p:spPr>
        <p:txBody>
          <a:bodyPr/>
          <a:lstStyle/>
          <a:p>
            <a:r>
              <a:rPr lang="en-US" b="1" dirty="0">
                <a:latin typeface="Times New Roman" panose="02020603050405020304" pitchFamily="18" charset="0"/>
                <a:cs typeface="Times New Roman" panose="02020603050405020304" pitchFamily="18" charset="0"/>
              </a:rPr>
              <a:t>Derick Hansraj</a:t>
            </a:r>
          </a:p>
          <a:p>
            <a:r>
              <a:rPr lang="en-US" b="1" dirty="0">
                <a:latin typeface="Times New Roman" panose="02020603050405020304" pitchFamily="18" charset="0"/>
                <a:cs typeface="Times New Roman" panose="02020603050405020304" pitchFamily="18" charset="0"/>
              </a:rPr>
              <a:t>Queens College</a:t>
            </a:r>
          </a:p>
          <a:p>
            <a:r>
              <a:rPr lang="en-US" b="1" dirty="0">
                <a:latin typeface="Times New Roman" panose="02020603050405020304" pitchFamily="18" charset="0"/>
                <a:cs typeface="Times New Roman" panose="02020603050405020304" pitchFamily="18" charset="0"/>
              </a:rPr>
              <a:t>Professor Goldberg</a:t>
            </a:r>
          </a:p>
        </p:txBody>
      </p:sp>
    </p:spTree>
    <p:extLst>
      <p:ext uri="{BB962C8B-B14F-4D97-AF65-F5344CB8AC3E}">
        <p14:creationId xmlns:p14="http://schemas.microsoft.com/office/powerpoint/2010/main" val="253249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F606-609D-4C0A-B04B-6D6AF04CF22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D22D5D8-E4A0-4EC1-94B4-47C24BABDFDE}"/>
              </a:ext>
            </a:extLst>
          </p:cNvPr>
          <p:cNvSpPr>
            <a:spLocks noGrp="1"/>
          </p:cNvSpPr>
          <p:nvPr>
            <p:ph idx="1"/>
          </p:nvPr>
        </p:nvSpPr>
        <p:spPr/>
        <p:txBody>
          <a:bodyPr/>
          <a:lstStyle/>
          <a:p>
            <a:r>
              <a:rPr lang="en-US" dirty="0"/>
              <a:t>This paper has many clever and interesting uses of genetic algorithms.</a:t>
            </a:r>
          </a:p>
          <a:p>
            <a:r>
              <a:rPr lang="en-US" dirty="0"/>
              <a:t>An improved hybrid GA by way of conventional GA and local optimization techniques are used to achieve a much faster method of solving the TSP.</a:t>
            </a:r>
          </a:p>
        </p:txBody>
      </p:sp>
    </p:spTree>
    <p:extLst>
      <p:ext uri="{BB962C8B-B14F-4D97-AF65-F5344CB8AC3E}">
        <p14:creationId xmlns:p14="http://schemas.microsoft.com/office/powerpoint/2010/main" val="402306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248F-F6D6-4115-8BE7-BF7C56F81B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Research</a:t>
            </a:r>
          </a:p>
        </p:txBody>
      </p:sp>
      <p:sp>
        <p:nvSpPr>
          <p:cNvPr id="3" name="Content Placeholder 2">
            <a:extLst>
              <a:ext uri="{FF2B5EF4-FFF2-40B4-BE49-F238E27FC236}">
                <a16:creationId xmlns:a16="http://schemas.microsoft.com/office/drawing/2014/main" id="{4730322F-7C14-4FEC-9811-3AB4046847FC}"/>
              </a:ext>
            </a:extLst>
          </p:cNvPr>
          <p:cNvSpPr>
            <a:spLocks noGrp="1"/>
          </p:cNvSpPr>
          <p:nvPr>
            <p:ph idx="1"/>
          </p:nvPr>
        </p:nvSpPr>
        <p:spPr/>
        <p:txBody>
          <a:bodyPr>
            <a:normAutofit fontScale="92500" lnSpcReduction="10000"/>
          </a:bodyPr>
          <a:lstStyle/>
          <a:p>
            <a:r>
              <a:rPr lang="en-US" dirty="0"/>
              <a:t>The author has future plan to use other meta-heuristic algorithms instead of GA and apply this hybrid algorithm developed here.</a:t>
            </a:r>
          </a:p>
          <a:p>
            <a:r>
              <a:rPr lang="en-US" dirty="0"/>
              <a:t>It would be a great advantage to the field of genetic algorithms. </a:t>
            </a:r>
          </a:p>
          <a:p>
            <a:r>
              <a:rPr lang="en-US" dirty="0"/>
              <a:t>The methods developed in this paper perform better than the average conventional genetic algorithm.</a:t>
            </a:r>
          </a:p>
          <a:p>
            <a:r>
              <a:rPr lang="en-US" dirty="0"/>
              <a:t>There can be further optimizations for specific types of problems which can benefit from algorithms that are specific to the problem. </a:t>
            </a:r>
          </a:p>
          <a:p>
            <a:r>
              <a:rPr lang="en-US" dirty="0"/>
              <a:t>If I were the author I would work on implementing specific hybrid GA’s for other Np complete problems that are similar to TSP. The experiment and research provided could also enable others to continue this trend and possibly develop these algorithms as well.</a:t>
            </a:r>
          </a:p>
        </p:txBody>
      </p:sp>
    </p:spTree>
    <p:extLst>
      <p:ext uri="{BB962C8B-B14F-4D97-AF65-F5344CB8AC3E}">
        <p14:creationId xmlns:p14="http://schemas.microsoft.com/office/powerpoint/2010/main" val="335347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71D2-41F5-4312-9EB3-FCAE32EB1DB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ECB44BE4-144C-41FF-AD94-5A601697B452}"/>
              </a:ext>
            </a:extLst>
          </p:cNvPr>
          <p:cNvSpPr>
            <a:spLocks noGrp="1"/>
          </p:cNvSpPr>
          <p:nvPr>
            <p:ph idx="1"/>
          </p:nvPr>
        </p:nvSpPr>
        <p:spPr/>
        <p:txBody>
          <a:bodyPr/>
          <a:lstStyle/>
          <a:p>
            <a:pPr algn="l"/>
            <a:r>
              <a:rPr lang="en-US" i="0" dirty="0">
                <a:solidFill>
                  <a:srgbClr val="282829"/>
                </a:solidFill>
                <a:effectLst/>
                <a:latin typeface="Times New Roman" panose="02020603050405020304" pitchFamily="18" charset="0"/>
                <a:cs typeface="Times New Roman" panose="02020603050405020304" pitchFamily="18" charset="0"/>
              </a:rPr>
              <a:t>Franck Dernoncourt</a:t>
            </a:r>
          </a:p>
          <a:p>
            <a:pPr marL="0" indent="0">
              <a:buNone/>
            </a:pPr>
            <a:r>
              <a:rPr lang="en-US" b="0" i="0" dirty="0">
                <a:solidFill>
                  <a:srgbClr val="282829"/>
                </a:solidFill>
                <a:effectLst/>
                <a:latin typeface="Times New Roman" panose="02020603050405020304" pitchFamily="18" charset="0"/>
                <a:cs typeface="Times New Roman" panose="02020603050405020304" pitchFamily="18" charset="0"/>
              </a:rPr>
              <a:t>Research Scientist at Adobe Research, Quora</a:t>
            </a:r>
          </a:p>
          <a:p>
            <a:endParaRPr lang="en-US" dirty="0">
              <a:solidFill>
                <a:srgbClr val="282829"/>
              </a:solidFill>
              <a:latin typeface="Times New Roman" panose="02020603050405020304" pitchFamily="18" charset="0"/>
              <a:cs typeface="Times New Roman" panose="02020603050405020304" pitchFamily="18" charset="0"/>
            </a:endParaRPr>
          </a:p>
          <a:p>
            <a:pPr algn="l"/>
            <a:r>
              <a:rPr lang="en-US" i="0" u="none" strike="noStrike" dirty="0">
                <a:solidFill>
                  <a:srgbClr val="282829"/>
                </a:solidFill>
                <a:effectLst/>
                <a:latin typeface="Times New Roman" panose="02020603050405020304" pitchFamily="18" charset="0"/>
                <a:cs typeface="Times New Roman" panose="02020603050405020304" pitchFamily="18" charset="0"/>
              </a:rPr>
              <a:t>Sushant Sharma</a:t>
            </a:r>
            <a:endParaRPr lang="en-US" i="0" dirty="0">
              <a:solidFill>
                <a:srgbClr val="282829"/>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82829"/>
                </a:solidFill>
                <a:effectLst/>
                <a:latin typeface="Times New Roman" panose="02020603050405020304" pitchFamily="18" charset="0"/>
                <a:cs typeface="Times New Roman" panose="02020603050405020304" pitchFamily="18" charset="0"/>
              </a:rPr>
              <a:t>Software Engineer</a:t>
            </a:r>
            <a:r>
              <a:rPr lang="en-US" dirty="0">
                <a:solidFill>
                  <a:srgbClr val="282829"/>
                </a:solidFill>
                <a:latin typeface="Times New Roman" panose="02020603050405020304" pitchFamily="18" charset="0"/>
                <a:cs typeface="Times New Roman" panose="02020603050405020304" pitchFamily="18" charset="0"/>
              </a:rPr>
              <a:t> at Microsoft, Quora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61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1419-2AA6-4D6C-97D0-CC6AABD873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4200FA2C-5F62-4A4B-B637-D166CE83BFB6}"/>
              </a:ext>
            </a:extLst>
          </p:cNvPr>
          <p:cNvSpPr>
            <a:spLocks noGrp="1"/>
          </p:cNvSpPr>
          <p:nvPr>
            <p:ph idx="1"/>
          </p:nvPr>
        </p:nvSpPr>
        <p:spPr/>
        <p:txBody>
          <a:bodyPr>
            <a:normAutofit fontScale="92500"/>
          </a:bodyPr>
          <a:lstStyle/>
          <a:p>
            <a:r>
              <a:rPr lang="en-US" dirty="0">
                <a:solidFill>
                  <a:srgbClr val="323232"/>
                </a:solidFill>
                <a:effectLst/>
                <a:latin typeface="Times New Roman" panose="02020603050405020304" pitchFamily="18" charset="0"/>
                <a:cs typeface="Times New Roman" panose="02020603050405020304" pitchFamily="18" charset="0"/>
              </a:rPr>
              <a:t>Borna, K., &amp; Hashemi, V. H. (2014, August). AN IMPROVED GENETIC ALGORITHM WITH A LOCAL OPTIMIZATION STRATEGY AND AN EXTRA MUTATION LEVEL FOR SOLVING TRAVELING SALESMAN PROBLEM [PDF]. Tehran: International Journal of Computer Science, Engineering and Information Technology (IJCSEIT).</a:t>
            </a:r>
          </a:p>
          <a:p>
            <a:pPr algn="l"/>
            <a:r>
              <a:rPr lang="en-US" dirty="0">
                <a:solidFill>
                  <a:srgbClr val="000000"/>
                </a:solidFill>
                <a:effectLst/>
                <a:latin typeface="Times New Roman" panose="02020603050405020304" pitchFamily="18" charset="0"/>
                <a:cs typeface="Times New Roman" panose="02020603050405020304" pitchFamily="18" charset="0"/>
              </a:rPr>
              <a:t>Abid Hussain, Yousaf Shad Muhammad, M. Nauman Sajid, Ijaz Hussain, Alaa </a:t>
            </a:r>
            <a:r>
              <a:rPr lang="en-US" dirty="0" err="1">
                <a:solidFill>
                  <a:srgbClr val="000000"/>
                </a:solidFill>
                <a:effectLst/>
                <a:latin typeface="Times New Roman" panose="02020603050405020304" pitchFamily="18" charset="0"/>
                <a:cs typeface="Times New Roman" panose="02020603050405020304" pitchFamily="18" charset="0"/>
              </a:rPr>
              <a:t>Mohamd</a:t>
            </a:r>
            <a:r>
              <a:rPr lang="en-US" dirty="0">
                <a:solidFill>
                  <a:srgbClr val="000000"/>
                </a:solidFill>
                <a:effectLst/>
                <a:latin typeface="Times New Roman" panose="02020603050405020304" pitchFamily="18" charset="0"/>
                <a:cs typeface="Times New Roman" panose="02020603050405020304" pitchFamily="18" charset="0"/>
              </a:rPr>
              <a:t> Shoukry, </a:t>
            </a:r>
            <a:r>
              <a:rPr lang="en-US" dirty="0" err="1">
                <a:solidFill>
                  <a:srgbClr val="000000"/>
                </a:solidFill>
                <a:effectLst/>
                <a:latin typeface="Times New Roman" panose="02020603050405020304" pitchFamily="18" charset="0"/>
                <a:cs typeface="Times New Roman" panose="02020603050405020304" pitchFamily="18" charset="0"/>
              </a:rPr>
              <a:t>Showkat</a:t>
            </a:r>
            <a:r>
              <a:rPr lang="en-US" dirty="0">
                <a:solidFill>
                  <a:srgbClr val="000000"/>
                </a:solidFill>
                <a:effectLst/>
                <a:latin typeface="Times New Roman" panose="02020603050405020304" pitchFamily="18" charset="0"/>
                <a:cs typeface="Times New Roman" panose="02020603050405020304" pitchFamily="18" charset="0"/>
              </a:rPr>
              <a:t> Gani, "Genetic Algorithm for Traveling Salesman Problem with Modified Cycle Crossover Operator", Computational Intelligence and Neuroscience, vol. 2017, Article ID 7430125, 7 pages, 2017. https://doi.org/10.1155/2017/7430125</a:t>
            </a:r>
            <a:br>
              <a:rPr lang="en-US" dirty="0"/>
            </a:br>
            <a:endParaRPr lang="en-US" dirty="0"/>
          </a:p>
        </p:txBody>
      </p:sp>
    </p:spTree>
    <p:extLst>
      <p:ext uri="{BB962C8B-B14F-4D97-AF65-F5344CB8AC3E}">
        <p14:creationId xmlns:p14="http://schemas.microsoft.com/office/powerpoint/2010/main" val="395080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71DE-2628-448C-8058-D7F66CF6FC0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EE20CC8-318B-4D9F-9BE5-493E2AE813A6}"/>
              </a:ext>
            </a:extLst>
          </p:cNvPr>
          <p:cNvSpPr>
            <a:spLocks noGrp="1"/>
          </p:cNvSpPr>
          <p:nvPr>
            <p:ph idx="1"/>
          </p:nvPr>
        </p:nvSpPr>
        <p:spPr/>
        <p:txBody>
          <a:bodyPr>
            <a:normAutofit/>
          </a:bodyPr>
          <a:lstStyle/>
          <a:p>
            <a:r>
              <a:rPr lang="en-US" dirty="0"/>
              <a:t>The use of a genetic algorithm is the best approach when it comes to solving the Traveling salesman problem(TSP). The TSP itself is for the most part NP complete so therefore it cannot be solved efficiently. This paper utilizes two different approaches which are thoroughly discussed. The first approach is the conventional Genetic algorithm while the second approach is a hybrid Genetic algorithm. The results of the computation show that the hybrid approach results in better paths in efficient and acceptable computation time.</a:t>
            </a:r>
          </a:p>
        </p:txBody>
      </p:sp>
    </p:spTree>
    <p:extLst>
      <p:ext uri="{BB962C8B-B14F-4D97-AF65-F5344CB8AC3E}">
        <p14:creationId xmlns:p14="http://schemas.microsoft.com/office/powerpoint/2010/main" val="283037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24D5-212B-4545-8D61-273CC68E2F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95F6E2B-B1AB-4738-90B8-071BC50E2A94}"/>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basic genetic algorithm randomly generates chromosomes called population. Each chromosome represents an individual solution.</a:t>
            </a:r>
          </a:p>
          <a:p>
            <a:r>
              <a:rPr lang="en-US" dirty="0">
                <a:latin typeface="Times New Roman" panose="02020603050405020304" pitchFamily="18" charset="0"/>
                <a:cs typeface="Times New Roman" panose="02020603050405020304" pitchFamily="18" charset="0"/>
              </a:rPr>
              <a:t>The algorithm then map elements into a new set of the population. </a:t>
            </a:r>
          </a:p>
          <a:p>
            <a:r>
              <a:rPr lang="en-US" dirty="0">
                <a:latin typeface="Times New Roman" panose="02020603050405020304" pitchFamily="18" charset="0"/>
                <a:cs typeface="Times New Roman" panose="02020603050405020304" pitchFamily="18" charset="0"/>
              </a:rPr>
              <a:t>The algorithm finds an approximate solution over a series of iterations, called generations.</a:t>
            </a:r>
          </a:p>
          <a:p>
            <a:r>
              <a:rPr lang="en-US" dirty="0">
                <a:latin typeface="Times New Roman" panose="02020603050405020304" pitchFamily="18" charset="0"/>
                <a:cs typeface="Times New Roman" panose="02020603050405020304" pitchFamily="18" charset="0"/>
              </a:rPr>
              <a:t> Then during each generation each element is given a fitness value and those with greater value are chosen to be included in the the upcoming generation. </a:t>
            </a:r>
          </a:p>
          <a:p>
            <a:r>
              <a:rPr lang="en-US" dirty="0">
                <a:latin typeface="Times New Roman" panose="02020603050405020304" pitchFamily="18" charset="0"/>
                <a:cs typeface="Times New Roman" panose="02020603050405020304" pitchFamily="18" charset="0"/>
              </a:rPr>
              <a:t>The algorithm runs in a sort of loop until a max generation is reached or when an acceptable limit such as fitness level has been reached.</a:t>
            </a:r>
          </a:p>
          <a:p>
            <a:r>
              <a:rPr lang="en-US" dirty="0">
                <a:latin typeface="Times New Roman" panose="02020603050405020304" pitchFamily="18" charset="0"/>
                <a:cs typeface="Times New Roman" panose="02020603050405020304" pitchFamily="18" charset="0"/>
              </a:rPr>
              <a:t>Due to how inefficient it is to find exact answers to some problems, genetic algorithms are used to find a steady mix between the best and most approximate answers.</a:t>
            </a:r>
          </a:p>
          <a:p>
            <a:r>
              <a:rPr lang="en-US" dirty="0">
                <a:latin typeface="Times New Roman" panose="02020603050405020304" pitchFamily="18" charset="0"/>
                <a:cs typeface="Times New Roman" panose="02020603050405020304" pitchFamily="18" charset="0"/>
              </a:rPr>
              <a:t> Genetic algorithms can be combined with other intelligent algorithms for better performance as seen here in the text.</a:t>
            </a:r>
          </a:p>
        </p:txBody>
      </p:sp>
    </p:spTree>
    <p:extLst>
      <p:ext uri="{BB962C8B-B14F-4D97-AF65-F5344CB8AC3E}">
        <p14:creationId xmlns:p14="http://schemas.microsoft.com/office/powerpoint/2010/main" val="412155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7669-2A94-42A5-A9A5-086227F65B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3C08741-B5F1-4D62-9886-1884DC718F27}"/>
              </a:ext>
            </a:extLst>
          </p:cNvPr>
          <p:cNvSpPr>
            <a:spLocks noGrp="1"/>
          </p:cNvSpPr>
          <p:nvPr>
            <p:ph idx="1"/>
          </p:nvPr>
        </p:nvSpPr>
        <p:spPr/>
        <p:txBody>
          <a:bodyPr>
            <a:normAutofit/>
          </a:bodyPr>
          <a:lstStyle/>
          <a:p>
            <a:r>
              <a:rPr lang="en-US" dirty="0">
                <a:effectLst/>
                <a:latin typeface="Times New Roman" panose="02020603050405020304" pitchFamily="18" charset="0"/>
                <a:cs typeface="Times New Roman" panose="02020603050405020304" pitchFamily="18" charset="0"/>
              </a:rPr>
              <a:t>The TSP was developed in 1930 and remains heavily studied due to its impact on benchmarking and optimization.</a:t>
            </a: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The TSP has many real world applications such as </a:t>
            </a:r>
            <a:r>
              <a:rPr lang="en-US" strike="noStrike" dirty="0">
                <a:effectLst/>
                <a:latin typeface="Times New Roman" panose="02020603050405020304" pitchFamily="18" charset="0"/>
                <a:cs typeface="Times New Roman" panose="02020603050405020304" pitchFamily="18" charset="0"/>
              </a:rPr>
              <a:t>planning</a:t>
            </a:r>
            <a:r>
              <a:rPr lang="en-US" dirty="0">
                <a:effectLst/>
                <a:latin typeface="Times New Roman" panose="02020603050405020304" pitchFamily="18" charset="0"/>
                <a:cs typeface="Times New Roman" panose="02020603050405020304" pitchFamily="18" charset="0"/>
              </a:rPr>
              <a:t>, </a:t>
            </a:r>
            <a:r>
              <a:rPr lang="en-US" strike="noStrike" dirty="0">
                <a:effectLst/>
                <a:latin typeface="Times New Roman" panose="02020603050405020304" pitchFamily="18" charset="0"/>
                <a:cs typeface="Times New Roman" panose="02020603050405020304" pitchFamily="18" charset="0"/>
              </a:rPr>
              <a:t>logistics</a:t>
            </a:r>
            <a:r>
              <a:rPr lang="en-US" dirty="0">
                <a:effectLst/>
                <a:latin typeface="Times New Roman" panose="02020603050405020304" pitchFamily="18" charset="0"/>
                <a:cs typeface="Times New Roman" panose="02020603050405020304" pitchFamily="18" charset="0"/>
              </a:rPr>
              <a:t>, and the manufacturing of </a:t>
            </a:r>
            <a:r>
              <a:rPr lang="en-US" strike="noStrike" dirty="0">
                <a:effectLst/>
                <a:latin typeface="Times New Roman" panose="02020603050405020304" pitchFamily="18" charset="0"/>
                <a:cs typeface="Times New Roman" panose="02020603050405020304" pitchFamily="18" charset="0"/>
              </a:rPr>
              <a:t>microchips</a:t>
            </a:r>
            <a:r>
              <a:rPr lang="en-US"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of the TSP is to find the shortest distance through each city given different distances between each city on a map. </a:t>
            </a:r>
          </a:p>
          <a:p>
            <a:r>
              <a:rPr lang="en-US" dirty="0">
                <a:latin typeface="Times New Roman" panose="02020603050405020304" pitchFamily="18" charset="0"/>
                <a:cs typeface="Times New Roman" panose="02020603050405020304" pitchFamily="18" charset="0"/>
              </a:rPr>
              <a:t>There are no polynomial time algorithms for it.</a:t>
            </a:r>
          </a:p>
        </p:txBody>
      </p:sp>
    </p:spTree>
    <p:extLst>
      <p:ext uri="{BB962C8B-B14F-4D97-AF65-F5344CB8AC3E}">
        <p14:creationId xmlns:p14="http://schemas.microsoft.com/office/powerpoint/2010/main" val="89823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41C7-2698-460F-8676-3ADB68AAB98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Defining the problem</a:t>
            </a:r>
          </a:p>
        </p:txBody>
      </p:sp>
      <p:sp>
        <p:nvSpPr>
          <p:cNvPr id="3" name="Content Placeholder 2">
            <a:extLst>
              <a:ext uri="{FF2B5EF4-FFF2-40B4-BE49-F238E27FC236}">
                <a16:creationId xmlns:a16="http://schemas.microsoft.com/office/drawing/2014/main" id="{CFAA5BA6-99E5-42E3-8997-80EC776F456C}"/>
              </a:ext>
            </a:extLst>
          </p:cNvPr>
          <p:cNvSpPr>
            <a:spLocks noGrp="1"/>
          </p:cNvSpPr>
          <p:nvPr>
            <p:ph idx="1"/>
          </p:nvPr>
        </p:nvSpPr>
        <p:spPr>
          <a:xfrm>
            <a:off x="838200" y="1825625"/>
            <a:ext cx="8288045" cy="4351338"/>
          </a:xfrm>
        </p:spPr>
        <p:txBody>
          <a:bodyPr>
            <a:normAutofit lnSpcReduction="10000"/>
          </a:bodyPr>
          <a:lstStyle/>
          <a:p>
            <a:r>
              <a:rPr lang="en-US" b="0" i="0" dirty="0">
                <a:solidFill>
                  <a:srgbClr val="202122"/>
                </a:solidFill>
                <a:effectLst/>
                <a:latin typeface="Times New Roman" panose="02020603050405020304" pitchFamily="18" charset="0"/>
                <a:cs typeface="Times New Roman" panose="02020603050405020304" pitchFamily="18" charset="0"/>
              </a:rPr>
              <a:t>The problem can be worded by the following, "Given a list of cities and the distances between each pair of cities, what is the shortest possible route that visits each city exactly once and returns to the origin city?" </a:t>
            </a:r>
          </a:p>
          <a:p>
            <a:r>
              <a:rPr lang="en-US" dirty="0">
                <a:latin typeface="Times New Roman" panose="02020603050405020304" pitchFamily="18" charset="0"/>
                <a:cs typeface="Times New Roman" panose="02020603050405020304" pitchFamily="18" charset="0"/>
              </a:rPr>
              <a:t>The salesperson has to start from one city.</a:t>
            </a:r>
          </a:p>
          <a:p>
            <a:r>
              <a:rPr lang="en-US" dirty="0">
                <a:latin typeface="Times New Roman" panose="02020603050405020304" pitchFamily="18" charset="0"/>
                <a:cs typeface="Times New Roman" panose="02020603050405020304" pitchFamily="18" charset="0"/>
              </a:rPr>
              <a:t>Then he has to go all of the provided cities.</a:t>
            </a:r>
          </a:p>
          <a:p>
            <a:r>
              <a:rPr lang="en-US" dirty="0">
                <a:latin typeface="Times New Roman" panose="02020603050405020304" pitchFamily="18" charset="0"/>
                <a:cs typeface="Times New Roman" panose="02020603050405020304" pitchFamily="18" charset="0"/>
              </a:rPr>
              <a:t>After visiting all cities the salesperson has to return to the origin city</a:t>
            </a:r>
          </a:p>
          <a:p>
            <a:r>
              <a:rPr lang="en-US" dirty="0">
                <a:latin typeface="Times New Roman" panose="02020603050405020304" pitchFamily="18" charset="0"/>
                <a:cs typeface="Times New Roman" panose="02020603050405020304" pitchFamily="18" charset="0"/>
              </a:rPr>
              <a:t>TSP is all about finding the path with the least cost (distance).</a:t>
            </a:r>
          </a:p>
          <a:p>
            <a:endParaRPr lang="en-US" dirty="0"/>
          </a:p>
        </p:txBody>
      </p:sp>
      <p:pic>
        <p:nvPicPr>
          <p:cNvPr id="5" name="Picture 4">
            <a:extLst>
              <a:ext uri="{FF2B5EF4-FFF2-40B4-BE49-F238E27FC236}">
                <a16:creationId xmlns:a16="http://schemas.microsoft.com/office/drawing/2014/main" id="{BEC45662-C518-407E-8A94-7802115AE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454" y="3777957"/>
            <a:ext cx="3143250" cy="2924175"/>
          </a:xfrm>
          <a:prstGeom prst="rect">
            <a:avLst/>
          </a:prstGeom>
        </p:spPr>
      </p:pic>
    </p:spTree>
    <p:extLst>
      <p:ext uri="{BB962C8B-B14F-4D97-AF65-F5344CB8AC3E}">
        <p14:creationId xmlns:p14="http://schemas.microsoft.com/office/powerpoint/2010/main" val="49729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1DB4-B8CF-4092-AF7D-3629B2F0058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2A7CD86-3F4F-4377-9A95-7E06C71F0965}"/>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Genetic Algorithm for Traveling Salesman Problem with Modified Cycle Crossover Operator, Hussain, Muhammad, Sajid, Hussain, Shoukry, Gani,  2017</a:t>
            </a:r>
          </a:p>
          <a:p>
            <a:pPr lvl="1"/>
            <a:r>
              <a:rPr lang="en-US" dirty="0">
                <a:latin typeface="Times New Roman" panose="02020603050405020304" pitchFamily="18" charset="0"/>
                <a:cs typeface="Times New Roman" panose="02020603050405020304" pitchFamily="18" charset="0"/>
              </a:rPr>
              <a:t>In this text path representation techniques are used, particularly partially mapped, ordered, and cycle crossover.  They are compared to the proposed crossover(CX2). The proposed crossover is referred to as CX2 as it shares many similarities to CX.</a:t>
            </a:r>
          </a:p>
          <a:p>
            <a:pPr lvl="1"/>
            <a:r>
              <a:rPr lang="en-US" dirty="0">
                <a:latin typeface="Times New Roman" panose="02020603050405020304" pitchFamily="18" charset="0"/>
                <a:cs typeface="Times New Roman" panose="02020603050405020304" pitchFamily="18" charset="0"/>
              </a:rPr>
              <a:t>The difference between the steps of CX and CX2 differ as described below:</a:t>
            </a:r>
          </a:p>
          <a:p>
            <a:pPr lvl="2" algn="just"/>
            <a:r>
              <a:rPr lang="en-US" dirty="0">
                <a:solidFill>
                  <a:srgbClr val="000000"/>
                </a:solidFill>
                <a:effectLst/>
                <a:latin typeface="Times New Roman" panose="02020603050405020304" pitchFamily="18" charset="0"/>
                <a:cs typeface="Times New Roman" panose="02020603050405020304" pitchFamily="18" charset="0"/>
              </a:rPr>
              <a:t>Step 1. Choose two parents for mating.</a:t>
            </a:r>
          </a:p>
          <a:p>
            <a:pPr lvl="2" algn="just"/>
            <a:r>
              <a:rPr lang="en-US" dirty="0">
                <a:solidFill>
                  <a:srgbClr val="000000"/>
                </a:solidFill>
                <a:effectLst/>
                <a:latin typeface="Times New Roman" panose="02020603050405020304" pitchFamily="18" charset="0"/>
                <a:cs typeface="Times New Roman" panose="02020603050405020304" pitchFamily="18" charset="0"/>
              </a:rPr>
              <a:t>Step 2. Select 1st bit from second parent as a 1st bit of first offspring.</a:t>
            </a:r>
          </a:p>
          <a:p>
            <a:pPr lvl="2" algn="just"/>
            <a:r>
              <a:rPr lang="en-US" dirty="0">
                <a:solidFill>
                  <a:srgbClr val="000000"/>
                </a:solidFill>
                <a:effectLst/>
                <a:latin typeface="Times New Roman" panose="02020603050405020304" pitchFamily="18" charset="0"/>
                <a:cs typeface="Times New Roman" panose="02020603050405020304" pitchFamily="18" charset="0"/>
              </a:rPr>
              <a:t>Step 3. The selected bit from Step  2 would be found in first parent and pick the exact same position bit which is in second parent and that bit would be found again in the first parent and, finally, the exact same position bit which is in second parent will be selected for 1st bit of second offspring.</a:t>
            </a:r>
          </a:p>
          <a:p>
            <a:pPr lvl="2" algn="just"/>
            <a:r>
              <a:rPr lang="en-US" dirty="0">
                <a:solidFill>
                  <a:srgbClr val="000000"/>
                </a:solidFill>
                <a:effectLst/>
                <a:latin typeface="Times New Roman" panose="02020603050405020304" pitchFamily="18" charset="0"/>
                <a:cs typeface="Times New Roman" panose="02020603050405020304" pitchFamily="18" charset="0"/>
              </a:rPr>
              <a:t>Step 4. The selected bit from Step  3 would be found in first parent and pick the exact same position bit which is in second parent as the next bit for first offspring. (Note: for the first offspring, we choose bits only with one move and two moves for second offspring’s bits.)</a:t>
            </a:r>
          </a:p>
          <a:p>
            <a:pPr lvl="2" algn="just"/>
            <a:r>
              <a:rPr lang="en-US" dirty="0">
                <a:solidFill>
                  <a:srgbClr val="000000"/>
                </a:solidFill>
                <a:effectLst/>
                <a:latin typeface="Times New Roman" panose="02020603050405020304" pitchFamily="18" charset="0"/>
                <a:cs typeface="Times New Roman" panose="02020603050405020304" pitchFamily="18" charset="0"/>
              </a:rPr>
              <a:t>Step 5. Repeat Steps  3 and 4 till 1st bit of first parent will not come in second offspring (complete a cycle) and process may be terminated.</a:t>
            </a:r>
          </a:p>
          <a:p>
            <a:pPr lvl="2" algn="just"/>
            <a:r>
              <a:rPr lang="en-US" dirty="0">
                <a:solidFill>
                  <a:srgbClr val="000000"/>
                </a:solidFill>
                <a:effectLst/>
                <a:latin typeface="Times New Roman" panose="02020603050405020304" pitchFamily="18" charset="0"/>
                <a:cs typeface="Times New Roman" panose="02020603050405020304" pitchFamily="18" charset="0"/>
              </a:rPr>
              <a:t>Step 6. If some bits are left, then the same bits in first parent and in second offspring till now and vice versa are left out from both parents. For remaining bits repeat Steps  2, 3, and 4 to complete the process.</a:t>
            </a:r>
          </a:p>
          <a:p>
            <a:pPr lvl="1" algn="just"/>
            <a:r>
              <a:rPr lang="en-US" dirty="0">
                <a:solidFill>
                  <a:srgbClr val="000000"/>
                </a:solidFill>
                <a:latin typeface="Times New Roman" panose="02020603050405020304" pitchFamily="18" charset="0"/>
                <a:cs typeface="Times New Roman" panose="02020603050405020304" pitchFamily="18" charset="0"/>
              </a:rPr>
              <a:t>MATLAB code is used for comparison and the results are listed in a table.</a:t>
            </a:r>
          </a:p>
          <a:p>
            <a:pPr lvl="1" algn="just"/>
            <a:r>
              <a:rPr lang="en-US" dirty="0">
                <a:solidFill>
                  <a:srgbClr val="000000"/>
                </a:solidFill>
                <a:latin typeface="Times New Roman" panose="02020603050405020304" pitchFamily="18" charset="0"/>
                <a:cs typeface="Times New Roman" panose="02020603050405020304" pitchFamily="18" charset="0"/>
              </a:rPr>
              <a:t>The CX2 method along with the other crossovers are used with ft53, dantzig42, and ftv170 problems and perform exceptionally well compared to the others. </a:t>
            </a:r>
          </a:p>
        </p:txBody>
      </p:sp>
    </p:spTree>
    <p:extLst>
      <p:ext uri="{BB962C8B-B14F-4D97-AF65-F5344CB8AC3E}">
        <p14:creationId xmlns:p14="http://schemas.microsoft.com/office/powerpoint/2010/main" val="316249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3197-1F1A-4CF3-AB02-091E5FB9946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Experimentation</a:t>
            </a:r>
          </a:p>
        </p:txBody>
      </p:sp>
      <p:sp>
        <p:nvSpPr>
          <p:cNvPr id="3" name="Content Placeholder 2">
            <a:extLst>
              <a:ext uri="{FF2B5EF4-FFF2-40B4-BE49-F238E27FC236}">
                <a16:creationId xmlns:a16="http://schemas.microsoft.com/office/drawing/2014/main" id="{F14B45BA-47DF-434A-9C8B-DC2C23CEB60D}"/>
              </a:ext>
            </a:extLst>
          </p:cNvPr>
          <p:cNvSpPr>
            <a:spLocks noGrp="1"/>
          </p:cNvSpPr>
          <p:nvPr>
            <p:ph idx="1"/>
          </p:nvPr>
        </p:nvSpPr>
        <p:spPr/>
        <p:txBody>
          <a:bodyPr/>
          <a:lstStyle/>
          <a:p>
            <a:r>
              <a:rPr lang="en-US" dirty="0"/>
              <a:t>PMX (Partially Matched Crossover)</a:t>
            </a:r>
          </a:p>
          <a:p>
            <a:r>
              <a:rPr lang="en-US" dirty="0"/>
              <a:t>OX (Order Crossover)- </a:t>
            </a:r>
          </a:p>
          <a:p>
            <a:r>
              <a:rPr lang="en-US" dirty="0"/>
              <a:t>CX (Cycle Crossover)</a:t>
            </a:r>
          </a:p>
          <a:p>
            <a:r>
              <a:rPr lang="en-US" dirty="0"/>
              <a:t>Mutation strategy</a:t>
            </a:r>
          </a:p>
          <a:p>
            <a:r>
              <a:rPr lang="en-US" dirty="0"/>
              <a:t>First local optimization strategy</a:t>
            </a:r>
          </a:p>
          <a:p>
            <a:r>
              <a:rPr lang="en-US" dirty="0"/>
              <a:t>Second local optimization strategy</a:t>
            </a:r>
          </a:p>
          <a:p>
            <a:endParaRPr lang="en-US" dirty="0"/>
          </a:p>
        </p:txBody>
      </p:sp>
    </p:spTree>
    <p:extLst>
      <p:ext uri="{BB962C8B-B14F-4D97-AF65-F5344CB8AC3E}">
        <p14:creationId xmlns:p14="http://schemas.microsoft.com/office/powerpoint/2010/main" val="388339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51D0-399E-480E-B31F-B0D8F41A92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Experimental Results</a:t>
            </a:r>
          </a:p>
        </p:txBody>
      </p:sp>
      <p:pic>
        <p:nvPicPr>
          <p:cNvPr id="5" name="Content Placeholder 4">
            <a:extLst>
              <a:ext uri="{FF2B5EF4-FFF2-40B4-BE49-F238E27FC236}">
                <a16:creationId xmlns:a16="http://schemas.microsoft.com/office/drawing/2014/main" id="{0D20A938-A2FD-4D3C-BE48-B24EBF174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555" y="1514476"/>
            <a:ext cx="7021280" cy="4022360"/>
          </a:xfrm>
        </p:spPr>
      </p:pic>
    </p:spTree>
    <p:extLst>
      <p:ext uri="{BB962C8B-B14F-4D97-AF65-F5344CB8AC3E}">
        <p14:creationId xmlns:p14="http://schemas.microsoft.com/office/powerpoint/2010/main" val="191605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B2F2-5D95-4A65-992A-53788B34C2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Discussion of the results</a:t>
            </a:r>
          </a:p>
        </p:txBody>
      </p:sp>
      <p:sp>
        <p:nvSpPr>
          <p:cNvPr id="3" name="Content Placeholder 2">
            <a:extLst>
              <a:ext uri="{FF2B5EF4-FFF2-40B4-BE49-F238E27FC236}">
                <a16:creationId xmlns:a16="http://schemas.microsoft.com/office/drawing/2014/main" id="{9165410B-4BC2-46B3-9AA6-9DD1534D1D2C}"/>
              </a:ext>
            </a:extLst>
          </p:cNvPr>
          <p:cNvSpPr>
            <a:spLocks noGrp="1"/>
          </p:cNvSpPr>
          <p:nvPr>
            <p:ph idx="1"/>
          </p:nvPr>
        </p:nvSpPr>
        <p:spPr/>
        <p:txBody>
          <a:bodyPr/>
          <a:lstStyle/>
          <a:p>
            <a:r>
              <a:rPr lang="en-US" dirty="0"/>
              <a:t>The results obtained from the experiment show how much of an improvement the hybrid GA was compared to the conventional GA. </a:t>
            </a:r>
          </a:p>
          <a:p>
            <a:r>
              <a:rPr lang="en-US" dirty="0"/>
              <a:t>The difference in length was consistent as the number of iterations increased. </a:t>
            </a:r>
          </a:p>
        </p:txBody>
      </p:sp>
    </p:spTree>
    <p:extLst>
      <p:ext uri="{BB962C8B-B14F-4D97-AF65-F5344CB8AC3E}">
        <p14:creationId xmlns:p14="http://schemas.microsoft.com/office/powerpoint/2010/main" val="145567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1144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An Improved Genetic Algorithm With A Local Optimization Strategy And An Extra Mutation Level For Solving Traveling Salesman Problem</vt:lpstr>
      <vt:lpstr>Abstract</vt:lpstr>
      <vt:lpstr>Introduction</vt:lpstr>
      <vt:lpstr>Background</vt:lpstr>
      <vt:lpstr>Defining the problem</vt:lpstr>
      <vt:lpstr>Literature Review</vt:lpstr>
      <vt:lpstr>Experimentation</vt:lpstr>
      <vt:lpstr>Experimental Results</vt:lpstr>
      <vt:lpstr>Discussion of the results</vt:lpstr>
      <vt:lpstr>Conclusion</vt:lpstr>
      <vt:lpstr>Future Research</vt:lpstr>
      <vt:lpstr>Acknowledgement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Genetic Algorithm With A Local Optimization Strategy And An Extra Mutation Level For Solving Traveling Salesman Problem</dc:title>
  <dc:creator>Avinash Pitambar</dc:creator>
  <cp:lastModifiedBy>Avinash Pitambar</cp:lastModifiedBy>
  <cp:revision>23</cp:revision>
  <dcterms:created xsi:type="dcterms:W3CDTF">2020-11-23T00:51:24Z</dcterms:created>
  <dcterms:modified xsi:type="dcterms:W3CDTF">2020-12-04T02:37:08Z</dcterms:modified>
</cp:coreProperties>
</file>