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7.xml" ContentType="application/vnd.openxmlformats-officedocument.presentationml.notesSlid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3.xml" ContentType="application/vnd.openxmlformats-officedocument.themeOverride+xml"/>
  <Override PartName="/ppt/notesSlides/notesSlide9.xml" ContentType="application/vnd.openxmlformats-officedocument.presentationml.notesSlide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4.xml" ContentType="application/vnd.openxmlformats-officedocument.themeOverride+xml"/>
  <Override PartName="/ppt/notesSlides/notesSlide10.xml" ContentType="application/vnd.openxmlformats-officedocument.presentationml.notesSlide+xml"/>
  <Override PartName="/ppt/charts/chart15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5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  <p:sldMasterId id="2147483651" r:id="rId2"/>
  </p:sldMasterIdLst>
  <p:notesMasterIdLst>
    <p:notesMasterId r:id="rId13"/>
  </p:notesMasterIdLst>
  <p:sldIdLst>
    <p:sldId id="256" r:id="rId3"/>
    <p:sldId id="257" r:id="rId4"/>
    <p:sldId id="261" r:id="rId5"/>
    <p:sldId id="258" r:id="rId6"/>
    <p:sldId id="264" r:id="rId7"/>
    <p:sldId id="259" r:id="rId8"/>
    <p:sldId id="267" r:id="rId9"/>
    <p:sldId id="265" r:id="rId10"/>
    <p:sldId id="262" r:id="rId11"/>
    <p:sldId id="266" r:id="rId12"/>
  </p:sldIdLst>
  <p:sldSz cx="8961438" cy="6721475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3">
          <p15:clr>
            <a:srgbClr val="A4A3A4"/>
          </p15:clr>
        </p15:guide>
        <p15:guide id="2" pos="5535">
          <p15:clr>
            <a:srgbClr val="A4A3A4"/>
          </p15:clr>
        </p15:guide>
        <p15:guide id="3" pos="119">
          <p15:clr>
            <a:srgbClr val="A4A3A4"/>
          </p15:clr>
        </p15:guide>
        <p15:guide id="4" pos="36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m9BQygXBgTJ2GTFksXcKVEpy+p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ib Kaplan" initials="LK" lastIdx="1" clrIdx="0">
    <p:extLst>
      <p:ext uri="{19B8F6BF-5375-455C-9EA6-DF929625EA0E}">
        <p15:presenceInfo xmlns:p15="http://schemas.microsoft.com/office/powerpoint/2012/main" userId="35a63cd63ebff6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51361B-68B1-409C-9463-46A241BE0522}" v="29" dt="2020-04-30T12:00:33.912"/>
    <p1510:client id="{BCDF9827-D968-4D3E-954D-78A279F0BF8C}" v="438" dt="2020-05-07T11:55:46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>
      <p:cViewPr varScale="1">
        <p:scale>
          <a:sx n="110" d="100"/>
          <a:sy n="110" d="100"/>
        </p:scale>
        <p:origin x="1710" y="102"/>
      </p:cViewPr>
      <p:guideLst>
        <p:guide orient="horz" pos="293"/>
        <p:guide pos="5535"/>
        <p:guide pos="119"/>
        <p:guide pos="36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customschemas.google.com/relationships/presentationmetadata" Target="meta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Chart%202%20in%20Microsoft%20PowerPoint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achino\Downloads\Springboard%20Projects%20-%20Cleanup\SW_Corp_Economics_Student_Facing_Updated%20-%20Derick%20Lai%2012.19.19%20EDI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achino\Downloads\Springboard%20Projects%20-%20Cleanup\SW_Corp_Economics_Student_Facing_Updated%20-%20Derick%20Lai%2012.19.19%20EDI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Microsoft_Excel_Worksheet1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package" Target="../embeddings/Microsoft_Excel_Worksheet2.xlsx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package" Target="../embeddings/Microsoft_Excel_Worksheet3.xlsx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package" Target="../embeddings/Microsoft_Excel_Worksheet4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achino\Downloads\Springboard%20Projects%20-%20Cleanup\SW_Corp_Economics_Student_Facing_Updated%20-%20Derick%20Lai%2012.19.19%20EDI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achino\Downloads\Springboard%20Projects%20-%20Cleanup\SW_Corp_Economics_Student_Facing_Updated%20-%20Derick%20Lai%2012.19.19%20EDI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achino\Downloads\Springboard%20Projects%20-%20Cleanup\SW_Corp_Economics_Student_Facing_Updated%20-%20Derick%20Lai%2012.19.19%20EDI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achino\Downloads\Springboard%20Projects%20-%20Cleanup\SW_Corp_Economics_Student_Facing_Updated%20-%20Derick%20Lai%2012.19.19%20EDI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itor\Desktop\Springboard%20-%20Data%20Analytics\Springboard%20-%20DA%20-%20Chapter%207\SW_Corp_Economics_Student_Facing_Updated%20-%20Derick%20Lai%2012.19.19%20EDIT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achino\Downloads\Springboard%20Projects%20-%20Cleanup\SW_Corp_Economics_Student_Facing_Updated%20-%20Derick%20Lai%2012.19.19%20EDI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achino\Downloads\Springboard%20Projects%20-%20Cleanup\SW_Corp_Economics_Student_Facing_Updated%20-%20Derick%20Lai%2012.19.19%20EDI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sz="1600" b="1" i="0" baseline="0">
                <a:solidFill>
                  <a:sysClr val="windowText" lastClr="000000"/>
                </a:solidFill>
                <a:latin typeface="Calibri"/>
              </a:defRPr>
            </a:pPr>
            <a:r>
              <a:rPr lang="en-AU" sz="1600" b="1" i="0" baseline="0">
                <a:solidFill>
                  <a:sysClr val="windowText" lastClr="000000"/>
                </a:solidFill>
              </a:rPr>
              <a:t>Rolling Year-to-Date Cost to Produce per Litre ($/ML) 2013-Jul to 2014-Jun</a:t>
            </a:r>
          </a:p>
        </c:rich>
      </c:tx>
      <c:overlay val="0"/>
    </c:title>
    <c:autoTitleDeleted val="0"/>
    <c:plotArea>
      <c:layout/>
      <c:areaChart>
        <c:grouping val="standard"/>
        <c:varyColors val="1"/>
        <c:ser>
          <c:idx val="0"/>
          <c:order val="0"/>
          <c:tx>
            <c:v>Actuals</c:v>
          </c:tx>
          <c:spPr>
            <a:solidFill>
              <a:srgbClr val="9E52B6"/>
            </a:solidFill>
            <a:ln w="19050" cmpd="sng">
              <a:solidFill>
                <a:srgbClr val="DBDBDB"/>
              </a:solidFill>
            </a:ln>
          </c:spPr>
          <c:cat>
            <c:strRef>
              <c:f>'[Chart 2 in Microsoft PowerPoint]Cost to Produce'!$C$16:$N$16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'[Chart 2 in Microsoft PowerPoint]Cost to Produce'!$C$11:$N$11</c:f>
              <c:numCache>
                <c:formatCode>"$"#,##0.00;[Red]\-"$"#,##0.00</c:formatCode>
                <c:ptCount val="12"/>
                <c:pt idx="0">
                  <c:v>32.51713711737181</c:v>
                </c:pt>
                <c:pt idx="1">
                  <c:v>35.274262321141215</c:v>
                </c:pt>
                <c:pt idx="2">
                  <c:v>36.512178207603895</c:v>
                </c:pt>
                <c:pt idx="3">
                  <c:v>37.65539791300889</c:v>
                </c:pt>
                <c:pt idx="4">
                  <c:v>40.260721514487528</c:v>
                </c:pt>
                <c:pt idx="5">
                  <c:v>38.688207095620903</c:v>
                </c:pt>
                <c:pt idx="6">
                  <c:v>36.941136420629164</c:v>
                </c:pt>
                <c:pt idx="7">
                  <c:v>35.699638303730488</c:v>
                </c:pt>
                <c:pt idx="8">
                  <c:v>34.4419628489632</c:v>
                </c:pt>
                <c:pt idx="9">
                  <c:v>34.058425845177709</c:v>
                </c:pt>
                <c:pt idx="10">
                  <c:v>34.114232796761726</c:v>
                </c:pt>
                <c:pt idx="11">
                  <c:v>33.657442894960795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98-994D-83D4-8328E6D257CA}"/>
            </c:ext>
          </c:extLst>
        </c:ser>
        <c:ser>
          <c:idx val="1"/>
          <c:order val="1"/>
          <c:tx>
            <c:v>Budget</c:v>
          </c:tx>
          <c:spPr>
            <a:solidFill>
              <a:schemeClr val="accent6"/>
            </a:solidFill>
            <a:ln w="19050" cmpd="sng">
              <a:solidFill>
                <a:schemeClr val="accent6"/>
              </a:solidFill>
            </a:ln>
          </c:spPr>
          <c:cat>
            <c:strRef>
              <c:f>'[Chart 2 in Microsoft PowerPoint]Cost to Produce'!$C$16:$N$16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'[Chart 2 in Microsoft PowerPoint]Cost to Produce'!$C$23:$N$23</c:f>
              <c:numCache>
                <c:formatCode>"$"#,##0.00;[Red]\-"$"#,##0.00</c:formatCode>
                <c:ptCount val="12"/>
                <c:pt idx="0">
                  <c:v>31.057542276282902</c:v>
                </c:pt>
                <c:pt idx="1">
                  <c:v>31.053625904713304</c:v>
                </c:pt>
                <c:pt idx="2">
                  <c:v>34.749549076417964</c:v>
                </c:pt>
                <c:pt idx="3">
                  <c:v>35.54528797292123</c:v>
                </c:pt>
                <c:pt idx="4">
                  <c:v>37.897343791311073</c:v>
                </c:pt>
                <c:pt idx="5">
                  <c:v>37.036113170951431</c:v>
                </c:pt>
                <c:pt idx="6">
                  <c:v>35.312691599723536</c:v>
                </c:pt>
                <c:pt idx="7">
                  <c:v>33.920753782976895</c:v>
                </c:pt>
                <c:pt idx="8">
                  <c:v>33.089091936913015</c:v>
                </c:pt>
                <c:pt idx="9">
                  <c:v>33.175907817621002</c:v>
                </c:pt>
                <c:pt idx="10">
                  <c:v>33.181134116358038</c:v>
                </c:pt>
                <c:pt idx="11">
                  <c:v>33.445429463170449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98-994D-83D4-8328E6D257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7692748"/>
        <c:axId val="1776880388"/>
      </c:areaChart>
      <c:lineChart>
        <c:grouping val="standard"/>
        <c:varyColors val="1"/>
        <c:ser>
          <c:idx val="2"/>
          <c:order val="2"/>
          <c:tx>
            <c:v>Actuals</c:v>
          </c:tx>
          <c:spPr>
            <a:ln w="28575" cmpd="sng">
              <a:solidFill>
                <a:srgbClr val="7030A0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7030A0"/>
              </a:solidFill>
              <a:ln cmpd="sng">
                <a:solidFill>
                  <a:srgbClr val="7030A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lvl="0">
                  <a:defRPr sz="800" b="1" i="0" baseline="0">
                    <a:solidFill>
                      <a:sysClr val="windowText" lastClr="000000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'[Chart 2 in Microsoft PowerPoint]Cost to Produce'!$C$16:$N$16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'[Chart 2 in Microsoft PowerPoint]Cost to Produce'!$C$11:$N$11</c:f>
              <c:numCache>
                <c:formatCode>"$"#,##0.00;[Red]\-"$"#,##0.00</c:formatCode>
                <c:ptCount val="12"/>
                <c:pt idx="0">
                  <c:v>32.51713711737181</c:v>
                </c:pt>
                <c:pt idx="1">
                  <c:v>35.274262321141215</c:v>
                </c:pt>
                <c:pt idx="2">
                  <c:v>36.512178207603895</c:v>
                </c:pt>
                <c:pt idx="3">
                  <c:v>37.65539791300889</c:v>
                </c:pt>
                <c:pt idx="4">
                  <c:v>40.260721514487528</c:v>
                </c:pt>
                <c:pt idx="5">
                  <c:v>38.688207095620903</c:v>
                </c:pt>
                <c:pt idx="6">
                  <c:v>36.941136420629164</c:v>
                </c:pt>
                <c:pt idx="7">
                  <c:v>35.699638303730488</c:v>
                </c:pt>
                <c:pt idx="8">
                  <c:v>34.4419628489632</c:v>
                </c:pt>
                <c:pt idx="9">
                  <c:v>34.058425845177709</c:v>
                </c:pt>
                <c:pt idx="10">
                  <c:v>34.114232796761726</c:v>
                </c:pt>
                <c:pt idx="11">
                  <c:v>33.657442894960795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D98-994D-83D4-8328E6D257CA}"/>
            </c:ext>
          </c:extLst>
        </c:ser>
        <c:ser>
          <c:idx val="3"/>
          <c:order val="3"/>
          <c:tx>
            <c:v>Budget</c:v>
          </c:tx>
          <c:spPr>
            <a:ln w="28575" cmpd="sng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cmpd="sng">
                <a:solidFill>
                  <a:schemeClr val="accent6">
                    <a:lumMod val="20000"/>
                    <a:lumOff val="80000"/>
                  </a:schemeClr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lvl="0">
                  <a:defRPr sz="800" b="1" i="0" baseline="0">
                    <a:solidFill>
                      <a:sysClr val="windowText" lastClr="000000"/>
                    </a:solidFill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'[Chart 2 in Microsoft PowerPoint]Cost to Produce'!$C$16:$N$16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'[Chart 2 in Microsoft PowerPoint]Cost to Produce'!$C$23:$N$23</c:f>
              <c:numCache>
                <c:formatCode>"$"#,##0.00;[Red]\-"$"#,##0.00</c:formatCode>
                <c:ptCount val="12"/>
                <c:pt idx="0">
                  <c:v>31.057542276282902</c:v>
                </c:pt>
                <c:pt idx="1">
                  <c:v>31.053625904713304</c:v>
                </c:pt>
                <c:pt idx="2">
                  <c:v>34.749549076417964</c:v>
                </c:pt>
                <c:pt idx="3">
                  <c:v>35.54528797292123</c:v>
                </c:pt>
                <c:pt idx="4">
                  <c:v>37.897343791311073</c:v>
                </c:pt>
                <c:pt idx="5">
                  <c:v>37.036113170951431</c:v>
                </c:pt>
                <c:pt idx="6">
                  <c:v>35.312691599723536</c:v>
                </c:pt>
                <c:pt idx="7">
                  <c:v>33.920753782976895</c:v>
                </c:pt>
                <c:pt idx="8">
                  <c:v>33.089091936913015</c:v>
                </c:pt>
                <c:pt idx="9">
                  <c:v>33.175907817621002</c:v>
                </c:pt>
                <c:pt idx="10">
                  <c:v>33.181134116358038</c:v>
                </c:pt>
                <c:pt idx="11">
                  <c:v>33.445429463170449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D98-994D-83D4-8328E6D257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7692748"/>
        <c:axId val="1776880388"/>
      </c:lineChart>
      <c:catAx>
        <c:axId val="467692748"/>
        <c:scaling>
          <c:orientation val="minMax"/>
        </c:scaling>
        <c:delete val="0"/>
        <c:axPos val="b"/>
        <c:numFmt formatCode="General" sourceLinked="1"/>
        <c:majorTickMark val="none"/>
        <c:minorTickMark val="cross"/>
        <c:tickLblPos val="nextTo"/>
        <c:spPr>
          <a:ln/>
        </c:spPr>
        <c:txPr>
          <a:bodyPr/>
          <a:lstStyle/>
          <a:p>
            <a:pPr lvl="0">
              <a:defRPr sz="900" b="1" i="0" baseline="0">
                <a:solidFill>
                  <a:sysClr val="windowText" lastClr="000000"/>
                </a:solidFill>
                <a:latin typeface="Calibri"/>
              </a:defRPr>
            </a:pPr>
            <a:endParaRPr lang="en-US"/>
          </a:p>
        </c:txPr>
        <c:crossAx val="1776880388"/>
        <c:crosses val="autoZero"/>
        <c:auto val="1"/>
        <c:lblAlgn val="ctr"/>
        <c:lblOffset val="100"/>
        <c:noMultiLvlLbl val="1"/>
      </c:catAx>
      <c:valAx>
        <c:axId val="1776880388"/>
        <c:scaling>
          <c:orientation val="minMax"/>
          <c:min val="25"/>
        </c:scaling>
        <c:delete val="0"/>
        <c:axPos val="l"/>
        <c:numFmt formatCode="&quot;$&quot;#,##0.00;[Red]\-&quot;$&quot;#,##0.00" sourceLinked="1"/>
        <c:majorTickMark val="cross"/>
        <c:minorTickMark val="cross"/>
        <c:tickLblPos val="nextTo"/>
        <c:spPr>
          <a:ln w="47625">
            <a:noFill/>
          </a:ln>
        </c:spPr>
        <c:txPr>
          <a:bodyPr/>
          <a:lstStyle/>
          <a:p>
            <a:pPr lvl="0">
              <a:defRPr sz="900" b="1" i="0" baseline="0">
                <a:solidFill>
                  <a:sysClr val="windowText" lastClr="000000"/>
                </a:solidFill>
                <a:latin typeface="Calibri"/>
              </a:defRPr>
            </a:pPr>
            <a:endParaRPr lang="en-US"/>
          </a:p>
        </c:txPr>
        <c:crossAx val="467692748"/>
        <c:crosses val="autoZero"/>
        <c:crossBetween val="between"/>
      </c:valAx>
    </c:plotArea>
    <c:legend>
      <c:legendPos val="b"/>
      <c:overlay val="0"/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AU" sz="1000" b="1">
                <a:solidFill>
                  <a:srgbClr val="000000"/>
                </a:solidFill>
              </a:rPr>
              <a:t>EBITDA Actual vs Forecast [Surjek]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Forecast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EBIT!$C$22:$N$22</c:f>
              <c:numCache>
                <c:formatCode>"$"#,##0.00;[Red]\-"$"#,##0.00</c:formatCode>
                <c:ptCount val="12"/>
                <c:pt idx="0">
                  <c:v>3141174.3791000023</c:v>
                </c:pt>
                <c:pt idx="1">
                  <c:v>-411380.49259999953</c:v>
                </c:pt>
                <c:pt idx="2">
                  <c:v>-4153625.9817999993</c:v>
                </c:pt>
                <c:pt idx="3">
                  <c:v>-7748948.2208000012</c:v>
                </c:pt>
                <c:pt idx="4">
                  <c:v>-8158070.1624999996</c:v>
                </c:pt>
                <c:pt idx="5">
                  <c:v>-11638448.799199997</c:v>
                </c:pt>
                <c:pt idx="6">
                  <c:v>-18290488.150399998</c:v>
                </c:pt>
                <c:pt idx="7">
                  <c:v>-20130363.088499993</c:v>
                </c:pt>
                <c:pt idx="8">
                  <c:v>-23738498.008500002</c:v>
                </c:pt>
                <c:pt idx="9">
                  <c:v>-15760070.080799999</c:v>
                </c:pt>
                <c:pt idx="10">
                  <c:v>-2715691.0839000009</c:v>
                </c:pt>
                <c:pt idx="11">
                  <c:v>-3735222.4316999987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90-9F43-99CC-2D32F775E863}"/>
            </c:ext>
          </c:extLst>
        </c:ser>
        <c:ser>
          <c:idx val="1"/>
          <c:order val="1"/>
          <c:tx>
            <c:v>Actuals</c:v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EBIT!$C$53:$N$53</c:f>
              <c:numCache>
                <c:formatCode>"$"#,##0.00;[Red]\-"$"#,##0.00</c:formatCode>
                <c:ptCount val="12"/>
                <c:pt idx="0">
                  <c:v>7542994.7699999996</c:v>
                </c:pt>
                <c:pt idx="1">
                  <c:v>2007339.42</c:v>
                </c:pt>
                <c:pt idx="2">
                  <c:v>4357781.41</c:v>
                </c:pt>
                <c:pt idx="3">
                  <c:v>-1327482.6700000055</c:v>
                </c:pt>
                <c:pt idx="4">
                  <c:v>-4467368.6899999958</c:v>
                </c:pt>
                <c:pt idx="5">
                  <c:v>6734853.3199999984</c:v>
                </c:pt>
                <c:pt idx="6">
                  <c:v>15534470.68</c:v>
                </c:pt>
                <c:pt idx="7">
                  <c:v>11502060.09</c:v>
                </c:pt>
                <c:pt idx="8">
                  <c:v>11657393.350000001</c:v>
                </c:pt>
                <c:pt idx="9">
                  <c:v>7147213.4400000013</c:v>
                </c:pt>
                <c:pt idx="10">
                  <c:v>3584267.9000000004</c:v>
                </c:pt>
                <c:pt idx="11">
                  <c:v>11128380.07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90-9F43-99CC-2D32F775E8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211672"/>
        <c:axId val="634212000"/>
      </c:lineChart>
      <c:catAx>
        <c:axId val="63421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accent6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2000"/>
        <c:crosses val="autoZero"/>
        <c:auto val="1"/>
        <c:lblAlgn val="ctr"/>
        <c:lblOffset val="100"/>
        <c:noMultiLvlLbl val="0"/>
      </c:catAx>
      <c:valAx>
        <c:axId val="634212000"/>
        <c:scaling>
          <c:orientation val="minMax"/>
        </c:scaling>
        <c:delete val="0"/>
        <c:axPos val="l"/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1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AU" sz="1000" b="1">
                <a:solidFill>
                  <a:srgbClr val="000000"/>
                </a:solidFill>
              </a:rPr>
              <a:t>EBITDA Actual vs Forecast [Jutik]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Forecast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EBIT!$C$29:$N$29</c:f>
              <c:numCache>
                <c:formatCode>"$"#,##0.00;[Red]\-"$"#,##0.00</c:formatCode>
                <c:ptCount val="12"/>
                <c:pt idx="0">
                  <c:v>10799544.260600001</c:v>
                </c:pt>
                <c:pt idx="1">
                  <c:v>10348580.953000002</c:v>
                </c:pt>
                <c:pt idx="2">
                  <c:v>12850395.164000001</c:v>
                </c:pt>
                <c:pt idx="3">
                  <c:v>12889584.064000001</c:v>
                </c:pt>
                <c:pt idx="4">
                  <c:v>10045142.189999998</c:v>
                </c:pt>
                <c:pt idx="5">
                  <c:v>13913002.719199998</c:v>
                </c:pt>
                <c:pt idx="6">
                  <c:v>12914552.819199998</c:v>
                </c:pt>
                <c:pt idx="7">
                  <c:v>12508249.341199998</c:v>
                </c:pt>
                <c:pt idx="8">
                  <c:v>14322662.7861</c:v>
                </c:pt>
                <c:pt idx="9">
                  <c:v>10026023.580000002</c:v>
                </c:pt>
                <c:pt idx="10">
                  <c:v>10325010.149999999</c:v>
                </c:pt>
                <c:pt idx="11">
                  <c:v>10990442.074999999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27-384C-8569-B123D185A0D8}"/>
            </c:ext>
          </c:extLst>
        </c:ser>
        <c:ser>
          <c:idx val="1"/>
          <c:order val="1"/>
          <c:tx>
            <c:v>Actuals</c:v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EBIT!$C$60:$N$60</c:f>
              <c:numCache>
                <c:formatCode>"$"#,##0.00;[Red]\-"$"#,##0.00</c:formatCode>
                <c:ptCount val="12"/>
                <c:pt idx="0">
                  <c:v>9540867.7800000012</c:v>
                </c:pt>
                <c:pt idx="1">
                  <c:v>12148510.460000001</c:v>
                </c:pt>
                <c:pt idx="2">
                  <c:v>9292017.379999999</c:v>
                </c:pt>
                <c:pt idx="3">
                  <c:v>7961729.160000002</c:v>
                </c:pt>
                <c:pt idx="4">
                  <c:v>10048484.280000001</c:v>
                </c:pt>
                <c:pt idx="5">
                  <c:v>9229991.6099999994</c:v>
                </c:pt>
                <c:pt idx="6">
                  <c:v>14341629.849999998</c:v>
                </c:pt>
                <c:pt idx="7">
                  <c:v>14076053.039999999</c:v>
                </c:pt>
                <c:pt idx="8">
                  <c:v>13128407.379999999</c:v>
                </c:pt>
                <c:pt idx="9">
                  <c:v>15183280.52</c:v>
                </c:pt>
                <c:pt idx="10">
                  <c:v>14424786.729999999</c:v>
                </c:pt>
                <c:pt idx="11">
                  <c:v>13312411.609999999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27-384C-8569-B123D185A0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211672"/>
        <c:axId val="634212000"/>
      </c:lineChart>
      <c:catAx>
        <c:axId val="63421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2000"/>
        <c:crosses val="autoZero"/>
        <c:auto val="1"/>
        <c:lblAlgn val="ctr"/>
        <c:lblOffset val="100"/>
        <c:noMultiLvlLbl val="0"/>
      </c:catAx>
      <c:valAx>
        <c:axId val="634212000"/>
        <c:scaling>
          <c:orientation val="minMax"/>
        </c:scaling>
        <c:delete val="0"/>
        <c:axPos val="l"/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1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Revenue</a:t>
            </a:r>
            <a:r>
              <a:rPr lang="en-US" baseline="0" dirty="0"/>
              <a:t> Actuals for All Units </a:t>
            </a:r>
            <a:r>
              <a:rPr lang="en-AU" sz="1400" b="1" i="0" u="none" strike="noStrike" baseline="0" dirty="0">
                <a:effectLst/>
              </a:rPr>
              <a:t>[July-13 to June-14]</a:t>
            </a:r>
            <a:r>
              <a:rPr lang="en-US" baseline="0" dirty="0"/>
              <a:t>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EBIT!$P$6</c:f>
              <c:strCache>
                <c:ptCount val="1"/>
                <c:pt idx="0">
                  <c:v>Revenue ALL - Forecast</c:v>
                </c:pt>
              </c:strCache>
            </c:strRef>
          </c:tx>
          <c:spPr>
            <a:ln w="28575" cap="rnd">
              <a:solidFill>
                <a:srgbClr val="99AABE"/>
              </a:solidFill>
              <a:round/>
            </a:ln>
            <a:effectLst/>
          </c:spPr>
          <c:marker>
            <c:symbol val="none"/>
          </c:marker>
          <c:cat>
            <c:strRef>
              <c:f>EBIT!$Q$5:$AB$5</c:f>
              <c:strCache>
                <c:ptCount val="12"/>
                <c:pt idx="0">
                  <c:v>2014/Jul</c:v>
                </c:pt>
                <c:pt idx="1">
                  <c:v>2014/Aug</c:v>
                </c:pt>
                <c:pt idx="2">
                  <c:v>2014/Sep</c:v>
                </c:pt>
                <c:pt idx="3">
                  <c:v>2014/Oct</c:v>
                </c:pt>
                <c:pt idx="4">
                  <c:v>2014/Nov</c:v>
                </c:pt>
                <c:pt idx="5">
                  <c:v>2014/Dec</c:v>
                </c:pt>
                <c:pt idx="6">
                  <c:v>2015/Jan</c:v>
                </c:pt>
                <c:pt idx="7">
                  <c:v>2015/Feb</c:v>
                </c:pt>
                <c:pt idx="8">
                  <c:v>2015/Mar</c:v>
                </c:pt>
                <c:pt idx="9">
                  <c:v>2015/Apr</c:v>
                </c:pt>
                <c:pt idx="10">
                  <c:v>2015/May</c:v>
                </c:pt>
                <c:pt idx="11">
                  <c:v>2015/Jun</c:v>
                </c:pt>
              </c:strCache>
            </c:strRef>
          </c:cat>
          <c:val>
            <c:numRef>
              <c:f>EBIT!$Q$6:$AB$6</c:f>
              <c:numCache>
                <c:formatCode>"$"#,##0</c:formatCode>
                <c:ptCount val="12"/>
                <c:pt idx="0">
                  <c:v>42241174.579999998</c:v>
                </c:pt>
                <c:pt idx="1">
                  <c:v>37986737.340000004</c:v>
                </c:pt>
                <c:pt idx="2">
                  <c:v>39636490.369999997</c:v>
                </c:pt>
                <c:pt idx="3">
                  <c:v>33613615.189999998</c:v>
                </c:pt>
                <c:pt idx="4">
                  <c:v>39175609.289999999</c:v>
                </c:pt>
                <c:pt idx="5">
                  <c:v>39719460.68</c:v>
                </c:pt>
                <c:pt idx="6">
                  <c:v>21155639.609999999</c:v>
                </c:pt>
                <c:pt idx="7">
                  <c:v>20613592.609999999</c:v>
                </c:pt>
                <c:pt idx="8">
                  <c:v>21458206.150000002</c:v>
                </c:pt>
                <c:pt idx="9">
                  <c:v>17841827.610000003</c:v>
                </c:pt>
                <c:pt idx="10">
                  <c:v>43124910.579999998</c:v>
                </c:pt>
                <c:pt idx="11">
                  <c:v>46204211.020000003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E1-4A76-9766-852967A4731A}"/>
            </c:ext>
          </c:extLst>
        </c:ser>
        <c:ser>
          <c:idx val="1"/>
          <c:order val="1"/>
          <c:tx>
            <c:strRef>
              <c:f>EBIT!$P$7</c:f>
              <c:strCache>
                <c:ptCount val="1"/>
                <c:pt idx="0">
                  <c:v>Revenue ALL - ACTUAL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EBIT!$Q$5:$AB$5</c:f>
              <c:strCache>
                <c:ptCount val="12"/>
                <c:pt idx="0">
                  <c:v>2014/Jul</c:v>
                </c:pt>
                <c:pt idx="1">
                  <c:v>2014/Aug</c:v>
                </c:pt>
                <c:pt idx="2">
                  <c:v>2014/Sep</c:v>
                </c:pt>
                <c:pt idx="3">
                  <c:v>2014/Oct</c:v>
                </c:pt>
                <c:pt idx="4">
                  <c:v>2014/Nov</c:v>
                </c:pt>
                <c:pt idx="5">
                  <c:v>2014/Dec</c:v>
                </c:pt>
                <c:pt idx="6">
                  <c:v>2015/Jan</c:v>
                </c:pt>
                <c:pt idx="7">
                  <c:v>2015/Feb</c:v>
                </c:pt>
                <c:pt idx="8">
                  <c:v>2015/Mar</c:v>
                </c:pt>
                <c:pt idx="9">
                  <c:v>2015/Apr</c:v>
                </c:pt>
                <c:pt idx="10">
                  <c:v>2015/May</c:v>
                </c:pt>
                <c:pt idx="11">
                  <c:v>2015/Jun</c:v>
                </c:pt>
              </c:strCache>
            </c:strRef>
          </c:cat>
          <c:val>
            <c:numRef>
              <c:f>EBIT!$Q$7:$AB$7</c:f>
              <c:numCache>
                <c:formatCode>"$"#,##0</c:formatCode>
                <c:ptCount val="12"/>
                <c:pt idx="0">
                  <c:v>43177586.469999999</c:v>
                </c:pt>
                <c:pt idx="1">
                  <c:v>41352612.920000002</c:v>
                </c:pt>
                <c:pt idx="2">
                  <c:v>41061301.68</c:v>
                </c:pt>
                <c:pt idx="3">
                  <c:v>37704400.920000002</c:v>
                </c:pt>
                <c:pt idx="4">
                  <c:v>37987218.090000004</c:v>
                </c:pt>
                <c:pt idx="5">
                  <c:v>37884541.239999995</c:v>
                </c:pt>
                <c:pt idx="6">
                  <c:v>54693279.079999998</c:v>
                </c:pt>
                <c:pt idx="7">
                  <c:v>50838283.929999992</c:v>
                </c:pt>
                <c:pt idx="8">
                  <c:v>50128489.950000003</c:v>
                </c:pt>
                <c:pt idx="9">
                  <c:v>43751729.420000002</c:v>
                </c:pt>
                <c:pt idx="10">
                  <c:v>42181248.700000003</c:v>
                </c:pt>
                <c:pt idx="11">
                  <c:v>43906729.969999999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E1-4A76-9766-852967A473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8400783"/>
        <c:axId val="1473269887"/>
      </c:lineChart>
      <c:catAx>
        <c:axId val="1558400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Month/Year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3269887"/>
        <c:crosses val="autoZero"/>
        <c:auto val="1"/>
        <c:lblAlgn val="ctr"/>
        <c:lblOffset val="100"/>
        <c:noMultiLvlLbl val="0"/>
      </c:catAx>
      <c:valAx>
        <c:axId val="1473269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8400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400" b="1" i="0" baseline="0" dirty="0">
                <a:effectLst/>
              </a:rPr>
              <a:t>COGS Actuals for All Units [July-13 to June-14]</a:t>
            </a:r>
            <a:endParaRPr lang="en-US" sz="11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EBIT!$P$35</c:f>
              <c:strCache>
                <c:ptCount val="1"/>
                <c:pt idx="0">
                  <c:v>COGS - Forecast</c:v>
                </c:pt>
              </c:strCache>
            </c:strRef>
          </c:tx>
          <c:spPr>
            <a:ln w="28575" cap="rnd">
              <a:solidFill>
                <a:srgbClr val="99AABE"/>
              </a:solidFill>
              <a:round/>
            </a:ln>
            <a:effectLst/>
          </c:spPr>
          <c:marker>
            <c:symbol val="none"/>
          </c:marker>
          <c:cat>
            <c:strRef>
              <c:f>EBIT!$Q$34:$AB$34</c:f>
              <c:strCache>
                <c:ptCount val="12"/>
                <c:pt idx="0">
                  <c:v>2014/Jul</c:v>
                </c:pt>
                <c:pt idx="1">
                  <c:v>2014/Aug</c:v>
                </c:pt>
                <c:pt idx="2">
                  <c:v>2014/Sep</c:v>
                </c:pt>
                <c:pt idx="3">
                  <c:v>2014/Oct</c:v>
                </c:pt>
                <c:pt idx="4">
                  <c:v>2014/Nov</c:v>
                </c:pt>
                <c:pt idx="5">
                  <c:v>2014/Dec</c:v>
                </c:pt>
                <c:pt idx="6">
                  <c:v>2015/Jan</c:v>
                </c:pt>
                <c:pt idx="7">
                  <c:v>2015/Feb</c:v>
                </c:pt>
                <c:pt idx="8">
                  <c:v>2015/Mar</c:v>
                </c:pt>
                <c:pt idx="9">
                  <c:v>2015/Apr</c:v>
                </c:pt>
                <c:pt idx="10">
                  <c:v>2015/May</c:v>
                </c:pt>
                <c:pt idx="11">
                  <c:v>2015/Jun</c:v>
                </c:pt>
              </c:strCache>
            </c:strRef>
          </c:cat>
          <c:val>
            <c:numRef>
              <c:f>EBIT!$Q$35:$AB$35</c:f>
              <c:numCache>
                <c:formatCode>"$"#,##0.00_);[Red]\("$"#,##0.00\)</c:formatCode>
                <c:ptCount val="12"/>
                <c:pt idx="0">
                  <c:v>1889220.8933999999</c:v>
                </c:pt>
                <c:pt idx="1">
                  <c:v>1860807.9966</c:v>
                </c:pt>
                <c:pt idx="2">
                  <c:v>2168763.8398000002</c:v>
                </c:pt>
                <c:pt idx="3">
                  <c:v>2540599.1751999995</c:v>
                </c:pt>
                <c:pt idx="4">
                  <c:v>2102419.4449999998</c:v>
                </c:pt>
                <c:pt idx="5">
                  <c:v>4418449.8383999998</c:v>
                </c:pt>
                <c:pt idx="6">
                  <c:v>4418449.8383999998</c:v>
                </c:pt>
                <c:pt idx="7">
                  <c:v>6010251.9983999999</c:v>
                </c:pt>
                <c:pt idx="8">
                  <c:v>5996191.9983999999</c:v>
                </c:pt>
                <c:pt idx="9">
                  <c:v>1860947.0957999998</c:v>
                </c:pt>
                <c:pt idx="10">
                  <c:v>2008140.6514000001</c:v>
                </c:pt>
                <c:pt idx="11">
                  <c:v>2081737.4292000001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87-4296-BCAD-348B65EAD0A2}"/>
            </c:ext>
          </c:extLst>
        </c:ser>
        <c:ser>
          <c:idx val="1"/>
          <c:order val="1"/>
          <c:tx>
            <c:strRef>
              <c:f>EBIT!$P$36</c:f>
              <c:strCache>
                <c:ptCount val="1"/>
                <c:pt idx="0">
                  <c:v>COGS - ACTUAL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EBIT!$Q$34:$AB$34</c:f>
              <c:strCache>
                <c:ptCount val="12"/>
                <c:pt idx="0">
                  <c:v>2014/Jul</c:v>
                </c:pt>
                <c:pt idx="1">
                  <c:v>2014/Aug</c:v>
                </c:pt>
                <c:pt idx="2">
                  <c:v>2014/Sep</c:v>
                </c:pt>
                <c:pt idx="3">
                  <c:v>2014/Oct</c:v>
                </c:pt>
                <c:pt idx="4">
                  <c:v>2014/Nov</c:v>
                </c:pt>
                <c:pt idx="5">
                  <c:v>2014/Dec</c:v>
                </c:pt>
                <c:pt idx="6">
                  <c:v>2015/Jan</c:v>
                </c:pt>
                <c:pt idx="7">
                  <c:v>2015/Feb</c:v>
                </c:pt>
                <c:pt idx="8">
                  <c:v>2015/Mar</c:v>
                </c:pt>
                <c:pt idx="9">
                  <c:v>2015/Apr</c:v>
                </c:pt>
                <c:pt idx="10">
                  <c:v>2015/May</c:v>
                </c:pt>
                <c:pt idx="11">
                  <c:v>2015/Jun</c:v>
                </c:pt>
              </c:strCache>
            </c:strRef>
          </c:cat>
          <c:val>
            <c:numRef>
              <c:f>EBIT!$Q$36:$AB$36</c:f>
              <c:numCache>
                <c:formatCode>"$"#,##0.00_);[Red]\("$"#,##0.00\)</c:formatCode>
                <c:ptCount val="12"/>
                <c:pt idx="0">
                  <c:v>1110156.54</c:v>
                </c:pt>
                <c:pt idx="1">
                  <c:v>1234487.23</c:v>
                </c:pt>
                <c:pt idx="2">
                  <c:v>482457.62</c:v>
                </c:pt>
                <c:pt idx="3">
                  <c:v>331080.56</c:v>
                </c:pt>
                <c:pt idx="4">
                  <c:v>431863.41</c:v>
                </c:pt>
                <c:pt idx="5">
                  <c:v>1025934.83</c:v>
                </c:pt>
                <c:pt idx="6">
                  <c:v>915183.29</c:v>
                </c:pt>
                <c:pt idx="7">
                  <c:v>1377569.19</c:v>
                </c:pt>
                <c:pt idx="8">
                  <c:v>813079.7</c:v>
                </c:pt>
                <c:pt idx="9">
                  <c:v>655002.84000000008</c:v>
                </c:pt>
                <c:pt idx="10">
                  <c:v>804959.41</c:v>
                </c:pt>
                <c:pt idx="11">
                  <c:v>597020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87-4296-BCAD-348B65EAD0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4369423"/>
        <c:axId val="1618721711"/>
      </c:lineChart>
      <c:catAx>
        <c:axId val="14343694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Month/Year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8721711"/>
        <c:crosses val="autoZero"/>
        <c:auto val="1"/>
        <c:lblAlgn val="ctr"/>
        <c:lblOffset val="100"/>
        <c:noMultiLvlLbl val="0"/>
      </c:catAx>
      <c:valAx>
        <c:axId val="1618721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4369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200" b="1" i="0" baseline="0" dirty="0">
                <a:effectLst/>
              </a:rPr>
              <a:t>Operational Expenses Actuals for All Units [July-13 to June-14]</a:t>
            </a:r>
            <a:endParaRPr lang="en-US" sz="105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EBIT!$O$82</c:f>
              <c:strCache>
                <c:ptCount val="1"/>
                <c:pt idx="0">
                  <c:v>Overheads - Forecast</c:v>
                </c:pt>
              </c:strCache>
            </c:strRef>
          </c:tx>
          <c:spPr>
            <a:ln w="28575" cap="rnd">
              <a:solidFill>
                <a:srgbClr val="99AABE"/>
              </a:solidFill>
              <a:round/>
            </a:ln>
            <a:effectLst/>
          </c:spPr>
          <c:marker>
            <c:symbol val="none"/>
          </c:marker>
          <c:cat>
            <c:strRef>
              <c:f>EBIT!$P$81:$AA$81</c:f>
              <c:strCache>
                <c:ptCount val="12"/>
                <c:pt idx="0">
                  <c:v>2014/Jul</c:v>
                </c:pt>
                <c:pt idx="1">
                  <c:v>2014/Aug</c:v>
                </c:pt>
                <c:pt idx="2">
                  <c:v>2014/Sep</c:v>
                </c:pt>
                <c:pt idx="3">
                  <c:v>2014/Oct</c:v>
                </c:pt>
                <c:pt idx="4">
                  <c:v>2014/Nov</c:v>
                </c:pt>
                <c:pt idx="5">
                  <c:v>2014/Dec</c:v>
                </c:pt>
                <c:pt idx="6">
                  <c:v>2015/Jan</c:v>
                </c:pt>
                <c:pt idx="7">
                  <c:v>2015/Feb</c:v>
                </c:pt>
                <c:pt idx="8">
                  <c:v>2015/Mar</c:v>
                </c:pt>
                <c:pt idx="9">
                  <c:v>2015/Apr</c:v>
                </c:pt>
                <c:pt idx="10">
                  <c:v>2015/May</c:v>
                </c:pt>
                <c:pt idx="11">
                  <c:v>2015/Jun</c:v>
                </c:pt>
              </c:strCache>
            </c:strRef>
          </c:cat>
          <c:val>
            <c:numRef>
              <c:f>EBIT!$P$82:$AA$82</c:f>
              <c:numCache>
                <c:formatCode>"$"#,##0.00</c:formatCode>
                <c:ptCount val="12"/>
                <c:pt idx="0">
                  <c:v>22183213.865999997</c:v>
                </c:pt>
                <c:pt idx="1">
                  <c:v>24537342.744000003</c:v>
                </c:pt>
                <c:pt idx="2">
                  <c:v>29425008.287999999</c:v>
                </c:pt>
                <c:pt idx="3">
                  <c:v>26510221.404000003</c:v>
                </c:pt>
                <c:pt idx="4">
                  <c:v>32880525.812499996</c:v>
                </c:pt>
                <c:pt idx="5">
                  <c:v>32031858.149599999</c:v>
                </c:pt>
                <c:pt idx="6">
                  <c:v>29265881.509999998</c:v>
                </c:pt>
                <c:pt idx="7">
                  <c:v>30431293.610699996</c:v>
                </c:pt>
                <c:pt idx="8">
                  <c:v>32952606.978299994</c:v>
                </c:pt>
                <c:pt idx="9">
                  <c:v>27390306.795000002</c:v>
                </c:pt>
                <c:pt idx="10">
                  <c:v>32404002.504999999</c:v>
                </c:pt>
                <c:pt idx="11">
                  <c:v>36147266.994999997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71-4D2B-AB68-21671A8E0A27}"/>
            </c:ext>
          </c:extLst>
        </c:ser>
        <c:ser>
          <c:idx val="1"/>
          <c:order val="1"/>
          <c:tx>
            <c:strRef>
              <c:f>EBIT!$O$83</c:f>
              <c:strCache>
                <c:ptCount val="1"/>
                <c:pt idx="0">
                  <c:v>Overheads - ACTUAL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EBIT!$P$81:$AA$81</c:f>
              <c:strCache>
                <c:ptCount val="12"/>
                <c:pt idx="0">
                  <c:v>2014/Jul</c:v>
                </c:pt>
                <c:pt idx="1">
                  <c:v>2014/Aug</c:v>
                </c:pt>
                <c:pt idx="2">
                  <c:v>2014/Sep</c:v>
                </c:pt>
                <c:pt idx="3">
                  <c:v>2014/Oct</c:v>
                </c:pt>
                <c:pt idx="4">
                  <c:v>2014/Nov</c:v>
                </c:pt>
                <c:pt idx="5">
                  <c:v>2014/Dec</c:v>
                </c:pt>
                <c:pt idx="6">
                  <c:v>2015/Jan</c:v>
                </c:pt>
                <c:pt idx="7">
                  <c:v>2015/Feb</c:v>
                </c:pt>
                <c:pt idx="8">
                  <c:v>2015/Mar</c:v>
                </c:pt>
                <c:pt idx="9">
                  <c:v>2015/Apr</c:v>
                </c:pt>
                <c:pt idx="10">
                  <c:v>2015/May</c:v>
                </c:pt>
                <c:pt idx="11">
                  <c:v>2015/Jun</c:v>
                </c:pt>
              </c:strCache>
            </c:strRef>
          </c:cat>
          <c:val>
            <c:numRef>
              <c:f>EBIT!$P$83:$AA$83</c:f>
              <c:numCache>
                <c:formatCode>"$"#,##0.00</c:formatCode>
                <c:ptCount val="12"/>
                <c:pt idx="0">
                  <c:v>19933122.77999999</c:v>
                </c:pt>
                <c:pt idx="1">
                  <c:v>22503896.370000001</c:v>
                </c:pt>
                <c:pt idx="2">
                  <c:v>23089363.009999994</c:v>
                </c:pt>
                <c:pt idx="3">
                  <c:v>26762248.569999997</c:v>
                </c:pt>
                <c:pt idx="4">
                  <c:v>27680853.150000002</c:v>
                </c:pt>
                <c:pt idx="5">
                  <c:v>16659692.229999999</c:v>
                </c:pt>
                <c:pt idx="6">
                  <c:v>17060488.769999996</c:v>
                </c:pt>
                <c:pt idx="7">
                  <c:v>17650757.789999999</c:v>
                </c:pt>
                <c:pt idx="8">
                  <c:v>17735456.249999996</c:v>
                </c:pt>
                <c:pt idx="9">
                  <c:v>16787821.260000002</c:v>
                </c:pt>
                <c:pt idx="10">
                  <c:v>19532917.23</c:v>
                </c:pt>
                <c:pt idx="11">
                  <c:v>15873220.780000001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71-4D2B-AB68-21671A8E0A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3697855"/>
        <c:axId val="515108623"/>
      </c:lineChart>
      <c:catAx>
        <c:axId val="3836978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Month/Year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108623"/>
        <c:crosses val="autoZero"/>
        <c:auto val="1"/>
        <c:lblAlgn val="ctr"/>
        <c:lblOffset val="100"/>
        <c:noMultiLvlLbl val="0"/>
      </c:catAx>
      <c:valAx>
        <c:axId val="515108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Operational Expenses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697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/>
              <a:t>Breaking</a:t>
            </a:r>
            <a:r>
              <a:rPr lang="en-AU" b="1" baseline="0"/>
              <a:t> down the Cost-to-Produce Variance</a:t>
            </a:r>
            <a:endParaRPr lang="en-AU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Actual $/ML</c:v>
          </c:tx>
          <c:spPr>
            <a:solidFill>
              <a:srgbClr val="DBDBDB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03-496A-AB4D-B0D0D5506EEA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03-496A-AB4D-B0D0D5506EEA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B03-496A-AB4D-B0D0D5506E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Sheet1!$A$1:$C$1</c:f>
              <c:strCache>
                <c:ptCount val="3"/>
                <c:pt idx="0">
                  <c:v>Revenue ($/ML)</c:v>
                </c:pt>
                <c:pt idx="1">
                  <c:v>COGS ($/ML)</c:v>
                </c:pt>
                <c:pt idx="2">
                  <c:v>Operational Expenses ($/ML)</c:v>
                </c:pt>
              </c:strCache>
            </c:strRef>
          </c:cat>
          <c:val>
            <c:numRef>
              <c:f>Sheet1!$A$2:$C$2</c:f>
              <c:numCache>
                <c:formatCode>General</c:formatCode>
                <c:ptCount val="3"/>
                <c:pt idx="0" formatCode="&quot;$&quot;0.0\ &quot;/ML&quot;">
                  <c:v>70.34</c:v>
                </c:pt>
                <c:pt idx="1">
                  <c:v>70.3</c:v>
                </c:pt>
                <c:pt idx="2" formatCode="&quot;$&quot;#,##0.00">
                  <c:v>71.61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B03-496A-AB4D-B0D0D5506EEA}"/>
            </c:ext>
          </c:extLst>
        </c:ser>
        <c:ser>
          <c:idx val="1"/>
          <c:order val="1"/>
          <c:tx>
            <c:v>Variance $/ML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3858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03-496A-AB4D-B0D0D5506EEA}"/>
              </c:ext>
            </c:extLst>
          </c:dPt>
          <c:dPt>
            <c:idx val="1"/>
            <c:invertIfNegative val="0"/>
            <c:bubble3D val="0"/>
            <c:spPr>
              <a:solidFill>
                <a:srgbClr val="DBDBD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B03-496A-AB4D-B0D0D5506EEA}"/>
              </c:ext>
            </c:extLst>
          </c:dPt>
          <c:dPt>
            <c:idx val="2"/>
            <c:invertIfNegative val="0"/>
            <c:bubble3D val="0"/>
            <c:spPr>
              <a:solidFill>
                <a:srgbClr val="DBDBD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DB03-496A-AB4D-B0D0D5506EEA}"/>
              </c:ext>
            </c:extLst>
          </c:dPt>
          <c:dLbls>
            <c:dLbl>
              <c:idx val="0"/>
              <c:layout>
                <c:manualLayout>
                  <c:x val="0"/>
                  <c:y val="-4.2798926207518129E-2"/>
                </c:manualLayout>
              </c:layout>
              <c:spPr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B03-496A-AB4D-B0D0D5506EEA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B03-496A-AB4D-B0D0D5506EEA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B03-496A-AB4D-B0D0D5506E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Sheet1!$A$1:$C$1</c:f>
              <c:strCache>
                <c:ptCount val="3"/>
                <c:pt idx="0">
                  <c:v>Revenue ($/ML)</c:v>
                </c:pt>
                <c:pt idx="1">
                  <c:v>COGS ($/ML)</c:v>
                </c:pt>
                <c:pt idx="2">
                  <c:v>Operational Expenses ($/ML)</c:v>
                </c:pt>
              </c:strCache>
            </c:strRef>
          </c:cat>
          <c:val>
            <c:numRef>
              <c:f>Sheet1!$A$3:$C$3</c:f>
              <c:numCache>
                <c:formatCode>"$"0.0\ "/ML"</c:formatCode>
                <c:ptCount val="3"/>
                <c:pt idx="0">
                  <c:v>3.02</c:v>
                </c:pt>
                <c:pt idx="1">
                  <c:v>1.31</c:v>
                </c:pt>
                <c:pt idx="2">
                  <c:v>32.35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B03-496A-AB4D-B0D0D5506EEA}"/>
            </c:ext>
          </c:extLst>
        </c:ser>
        <c:ser>
          <c:idx val="2"/>
          <c:order val="2"/>
          <c:tx>
            <c:v>Variance $/ML</c:v>
          </c:tx>
          <c:spPr>
            <a:solidFill>
              <a:srgbClr val="F38585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"/>
                  <c:y val="-3.566577183959839E-2"/>
                </c:manualLayout>
              </c:layout>
              <c:spPr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B03-496A-AB4D-B0D0D5506EEA}"/>
                </c:ext>
              </c:extLst>
            </c:dLbl>
            <c:dLbl>
              <c:idx val="2"/>
              <c:layout>
                <c:manualLayout>
                  <c:x val="-1.7667921413068741E-3"/>
                  <c:y val="-9.684285931648051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DB03-496A-AB4D-B0D0D5506E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Sheet1!$A$1:$C$1</c:f>
              <c:strCache>
                <c:ptCount val="3"/>
                <c:pt idx="0">
                  <c:v>Revenue ($/ML)</c:v>
                </c:pt>
                <c:pt idx="1">
                  <c:v>COGS ($/ML)</c:v>
                </c:pt>
                <c:pt idx="2">
                  <c:v>Operational Expenses ($/ML)</c:v>
                </c:pt>
              </c:strCache>
            </c:strRef>
          </c:cat>
          <c:val>
            <c:numRef>
              <c:f>Sheet1!$A$4:$C$4</c:f>
              <c:numCache>
                <c:formatCode>"$"0.0\ "/ML"</c:formatCode>
                <c:ptCount val="3"/>
                <c:pt idx="1">
                  <c:v>5.49</c:v>
                </c:pt>
                <c:pt idx="2">
                  <c:v>32.520000000000003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DB03-496A-AB4D-B0D0D5506E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83657512"/>
        <c:axId val="883661120"/>
      </c:barChart>
      <c:catAx>
        <c:axId val="883657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3661120"/>
        <c:crosses val="autoZero"/>
        <c:auto val="1"/>
        <c:lblAlgn val="ctr"/>
        <c:lblOffset val="100"/>
        <c:noMultiLvlLbl val="0"/>
      </c:catAx>
      <c:valAx>
        <c:axId val="8836611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>
                    <a:latin typeface="Arial" panose="020B0604020202020204" pitchFamily="34" charset="0"/>
                    <a:cs typeface="Arial" panose="020B0604020202020204" pitchFamily="34" charset="0"/>
                  </a:rPr>
                  <a:t>Cost to Produce Per Mega-Litre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0.0\ &quot;/ML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3657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AU" sz="1200" b="1" dirty="0"/>
              <a:t>Rolling Year-to-Date Cost to Produce per </a:t>
            </a:r>
            <a:r>
              <a:rPr lang="en-AU" sz="1200" b="1" dirty="0" err="1"/>
              <a:t>MegaLitre</a:t>
            </a:r>
            <a:r>
              <a:rPr lang="en-AU" sz="1200" b="1" dirty="0"/>
              <a:t> ($/Mega-Litre) Actual 2013-Jul to 2014-Jun Versus 2014-2015 Forecast [Overall]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v/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cat>
            <c:strRef>
              <c:f>'Cost to Produce Forecast'!$C$36:$N$36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'Cost to Produce Forecast'!$C$11:$N$11</c:f>
              <c:numCache>
                <c:formatCode>"$"#,##0.00;[Red]\-"$"#,##0.00</c:formatCode>
                <c:ptCount val="12"/>
                <c:pt idx="0">
                  <c:v>38.943067984802724</c:v>
                </c:pt>
                <c:pt idx="1">
                  <c:v>40.982085995288685</c:v>
                </c:pt>
                <c:pt idx="2">
                  <c:v>44.817619174921163</c:v>
                </c:pt>
                <c:pt idx="3">
                  <c:v>44.361881339882686</c:v>
                </c:pt>
                <c:pt idx="4">
                  <c:v>47.651292660949061</c:v>
                </c:pt>
                <c:pt idx="5">
                  <c:v>50.263580785289378</c:v>
                </c:pt>
                <c:pt idx="6">
                  <c:v>56.222393729850936</c:v>
                </c:pt>
                <c:pt idx="7">
                  <c:v>62.274076170740628</c:v>
                </c:pt>
                <c:pt idx="8">
                  <c:v>69.446144140815235</c:v>
                </c:pt>
                <c:pt idx="9">
                  <c:v>74.315847830643136</c:v>
                </c:pt>
                <c:pt idx="10">
                  <c:v>72.4987115615005</c:v>
                </c:pt>
                <c:pt idx="11">
                  <c:v>71.67517138959883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25-B043-AAA5-A03175D9BCEE}"/>
            </c:ext>
          </c:extLst>
        </c:ser>
        <c:ser>
          <c:idx val="1"/>
          <c:order val="1"/>
          <c:tx>
            <c:v/>
          </c:tx>
          <c:spPr>
            <a:solidFill>
              <a:srgbClr val="FFFFFF"/>
            </a:solidFill>
            <a:ln>
              <a:noFill/>
            </a:ln>
            <a:effectLst/>
          </c:spPr>
          <c:cat>
            <c:strRef>
              <c:f>'Cost to Produce Forecast'!$C$36:$N$36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'Cost to Produce Forecast'!$C$43:$N$43</c:f>
              <c:numCache>
                <c:formatCode>"$"#,##0.00;[Red]\-"$"#,##0.00</c:formatCode>
                <c:ptCount val="12"/>
                <c:pt idx="0">
                  <c:v>32.51713711737181</c:v>
                </c:pt>
                <c:pt idx="1">
                  <c:v>35.274262321141215</c:v>
                </c:pt>
                <c:pt idx="2">
                  <c:v>36.512178207603895</c:v>
                </c:pt>
                <c:pt idx="3">
                  <c:v>37.65539791300889</c:v>
                </c:pt>
                <c:pt idx="4">
                  <c:v>40.260721514487528</c:v>
                </c:pt>
                <c:pt idx="5">
                  <c:v>38.688207095620903</c:v>
                </c:pt>
                <c:pt idx="6">
                  <c:v>36.941136420629164</c:v>
                </c:pt>
                <c:pt idx="7">
                  <c:v>35.699638303730488</c:v>
                </c:pt>
                <c:pt idx="8">
                  <c:v>34.4419628489632</c:v>
                </c:pt>
                <c:pt idx="9">
                  <c:v>34.058425845177709</c:v>
                </c:pt>
                <c:pt idx="10">
                  <c:v>34.114232796761726</c:v>
                </c:pt>
                <c:pt idx="11">
                  <c:v>33.657442894960795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25-B043-AAA5-A03175D9BC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3427416"/>
        <c:axId val="463425448"/>
      </c:areaChart>
      <c:lineChart>
        <c:grouping val="standard"/>
        <c:varyColors val="0"/>
        <c:ser>
          <c:idx val="2"/>
          <c:order val="2"/>
          <c:tx>
            <c:v>Forecast</c:v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dLbls>
            <c:spPr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'Cost to Produce Forecast'!$C$11:$N$11</c:f>
              <c:numCache>
                <c:formatCode>"$"#,##0.00;[Red]\-"$"#,##0.00</c:formatCode>
                <c:ptCount val="12"/>
                <c:pt idx="0">
                  <c:v>38.943067984802724</c:v>
                </c:pt>
                <c:pt idx="1">
                  <c:v>40.982085995288685</c:v>
                </c:pt>
                <c:pt idx="2">
                  <c:v>44.817619174921163</c:v>
                </c:pt>
                <c:pt idx="3">
                  <c:v>44.361881339882686</c:v>
                </c:pt>
                <c:pt idx="4">
                  <c:v>47.651292660949061</c:v>
                </c:pt>
                <c:pt idx="5">
                  <c:v>50.263580785289378</c:v>
                </c:pt>
                <c:pt idx="6">
                  <c:v>56.222393729850936</c:v>
                </c:pt>
                <c:pt idx="7">
                  <c:v>62.274076170740628</c:v>
                </c:pt>
                <c:pt idx="8">
                  <c:v>69.446144140815235</c:v>
                </c:pt>
                <c:pt idx="9">
                  <c:v>74.315847830643136</c:v>
                </c:pt>
                <c:pt idx="10">
                  <c:v>72.4987115615005</c:v>
                </c:pt>
                <c:pt idx="11">
                  <c:v>71.67517138959883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25-B043-AAA5-A03175D9BCEE}"/>
            </c:ext>
          </c:extLst>
        </c:ser>
        <c:ser>
          <c:idx val="3"/>
          <c:order val="3"/>
          <c:tx>
            <c:v>Actuals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25400">
                <a:solidFill>
                  <a:srgbClr val="00B050"/>
                </a:solidFill>
              </a:ln>
              <a:effectLst/>
            </c:spPr>
          </c:marker>
          <c:dLbls>
            <c:spPr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'Cost to Produce Forecast'!$C$43:$N$43</c:f>
              <c:numCache>
                <c:formatCode>"$"#,##0.00;[Red]\-"$"#,##0.00</c:formatCode>
                <c:ptCount val="12"/>
                <c:pt idx="0">
                  <c:v>32.51713711737181</c:v>
                </c:pt>
                <c:pt idx="1">
                  <c:v>35.274262321141215</c:v>
                </c:pt>
                <c:pt idx="2">
                  <c:v>36.512178207603895</c:v>
                </c:pt>
                <c:pt idx="3">
                  <c:v>37.65539791300889</c:v>
                </c:pt>
                <c:pt idx="4">
                  <c:v>40.260721514487528</c:v>
                </c:pt>
                <c:pt idx="5">
                  <c:v>38.688207095620903</c:v>
                </c:pt>
                <c:pt idx="6">
                  <c:v>36.941136420629164</c:v>
                </c:pt>
                <c:pt idx="7">
                  <c:v>35.699638303730488</c:v>
                </c:pt>
                <c:pt idx="8">
                  <c:v>34.4419628489632</c:v>
                </c:pt>
                <c:pt idx="9">
                  <c:v>34.058425845177709</c:v>
                </c:pt>
                <c:pt idx="10">
                  <c:v>34.114232796761726</c:v>
                </c:pt>
                <c:pt idx="11">
                  <c:v>33.657442894960795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025-B043-AAA5-A03175D9BC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3427416"/>
        <c:axId val="463425448"/>
      </c:lineChart>
      <c:catAx>
        <c:axId val="463427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425448"/>
        <c:crosses val="autoZero"/>
        <c:auto val="1"/>
        <c:lblAlgn val="ctr"/>
        <c:lblOffset val="100"/>
        <c:noMultiLvlLbl val="0"/>
      </c:catAx>
      <c:valAx>
        <c:axId val="463425448"/>
        <c:scaling>
          <c:orientation val="minMax"/>
        </c:scaling>
        <c:delete val="0"/>
        <c:axPos val="l"/>
        <c:numFmt formatCode="&quot;$&quot;#,##0.0&quot;/MegaLitre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427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AU" sz="900" b="1" i="0" baseline="0" dirty="0">
                <a:solidFill>
                  <a:schemeClr val="tx1"/>
                </a:solidFill>
                <a:effectLst/>
              </a:rPr>
              <a:t>Rolling Year-to-Date Cost to Produce </a:t>
            </a:r>
            <a:r>
              <a:rPr lang="en-AU" sz="900" b="1" i="0" baseline="0" dirty="0" err="1">
                <a:solidFill>
                  <a:schemeClr val="tx1"/>
                </a:solidFill>
                <a:effectLst/>
              </a:rPr>
              <a:t>Kootha</a:t>
            </a:r>
            <a:r>
              <a:rPr lang="en-AU" sz="900" b="1" i="0" baseline="0" dirty="0">
                <a:solidFill>
                  <a:schemeClr val="tx1"/>
                </a:solidFill>
                <a:effectLst/>
              </a:rPr>
              <a:t> per </a:t>
            </a:r>
            <a:r>
              <a:rPr lang="en-AU" sz="900" b="1" i="0" baseline="0" dirty="0" err="1">
                <a:solidFill>
                  <a:schemeClr val="tx1"/>
                </a:solidFill>
                <a:effectLst/>
              </a:rPr>
              <a:t>MegaLitre</a:t>
            </a:r>
            <a:r>
              <a:rPr lang="en-AU" sz="900" b="1" i="0" baseline="0" dirty="0">
                <a:solidFill>
                  <a:schemeClr val="tx1"/>
                </a:solidFill>
                <a:effectLst/>
              </a:rPr>
              <a:t> ($/Mega-Litre) Actual 2013-Jul to 2014-Jun Versus 2014-2015 Forecast</a:t>
            </a:r>
            <a:endParaRPr lang="en-AU" sz="900" b="1" dirty="0">
              <a:solidFill>
                <a:schemeClr val="tx1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Kootha Forecast</c:v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strRef>
              <c:f>'Cost to Produce Forecast'!$C$59:$N$59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'Cost to Produce Forecast'!$C$18:$N$18</c:f>
              <c:numCache>
                <c:formatCode>"$"#,##0.00;[Red]\-"$"#,##0.00</c:formatCode>
                <c:ptCount val="12"/>
                <c:pt idx="0">
                  <c:v>23.188327844547569</c:v>
                </c:pt>
                <c:pt idx="1">
                  <c:v>23.239863343113793</c:v>
                </c:pt>
                <c:pt idx="2">
                  <c:v>27.391365091231652</c:v>
                </c:pt>
                <c:pt idx="3">
                  <c:v>27.0729456910748</c:v>
                </c:pt>
                <c:pt idx="4">
                  <c:v>29.931637997470013</c:v>
                </c:pt>
                <c:pt idx="5">
                  <c:v>31.404999568487128</c:v>
                </c:pt>
                <c:pt idx="6">
                  <c:v>38.458339856711966</c:v>
                </c:pt>
                <c:pt idx="7">
                  <c:v>46.550126197311634</c:v>
                </c:pt>
                <c:pt idx="8">
                  <c:v>54.512652793454194</c:v>
                </c:pt>
                <c:pt idx="9">
                  <c:v>60.109150503477686</c:v>
                </c:pt>
                <c:pt idx="10">
                  <c:v>57.083030437779385</c:v>
                </c:pt>
                <c:pt idx="11">
                  <c:v>56.152550267502647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F4-4940-B2B7-D83C581B174F}"/>
            </c:ext>
          </c:extLst>
        </c:ser>
        <c:ser>
          <c:idx val="1"/>
          <c:order val="1"/>
          <c:tx>
            <c:v>Kootha Actual</c:v>
          </c:tx>
          <c:spPr>
            <a:ln w="28575" cap="rnd">
              <a:solidFill>
                <a:srgbClr val="17B328"/>
              </a:solidFill>
              <a:round/>
            </a:ln>
            <a:effectLst/>
          </c:spPr>
          <c:marker>
            <c:symbol val="none"/>
          </c:marker>
          <c:cat>
            <c:strRef>
              <c:f>'Cost to Produce Forecast'!$C$59:$N$59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'Cost to Produce Forecast'!$C$50:$N$50</c:f>
              <c:numCache>
                <c:formatCode>"$"#,##0.00;[Red]\-"$"#,##0.00</c:formatCode>
                <c:ptCount val="12"/>
                <c:pt idx="0">
                  <c:v>18.742832723231448</c:v>
                </c:pt>
                <c:pt idx="1">
                  <c:v>21.93266058189171</c:v>
                </c:pt>
                <c:pt idx="2">
                  <c:v>21.282009505963206</c:v>
                </c:pt>
                <c:pt idx="3">
                  <c:v>20.504969032897606</c:v>
                </c:pt>
                <c:pt idx="4">
                  <c:v>22.386145702756234</c:v>
                </c:pt>
                <c:pt idx="5">
                  <c:v>21.722428671760404</c:v>
                </c:pt>
                <c:pt idx="6">
                  <c:v>21.949977632251699</c:v>
                </c:pt>
                <c:pt idx="7">
                  <c:v>22.0822209539411</c:v>
                </c:pt>
                <c:pt idx="8">
                  <c:v>21.707559358647671</c:v>
                </c:pt>
                <c:pt idx="9">
                  <c:v>21.675000030497195</c:v>
                </c:pt>
                <c:pt idx="10">
                  <c:v>21.78364694006374</c:v>
                </c:pt>
                <c:pt idx="11">
                  <c:v>22.425636564688535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EF4-4940-B2B7-D83C581B17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2096264"/>
        <c:axId val="604741888"/>
      </c:lineChart>
      <c:catAx>
        <c:axId val="64209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741888"/>
        <c:crosses val="autoZero"/>
        <c:auto val="1"/>
        <c:lblAlgn val="ctr"/>
        <c:lblOffset val="100"/>
        <c:noMultiLvlLbl val="0"/>
      </c:catAx>
      <c:valAx>
        <c:axId val="604741888"/>
        <c:scaling>
          <c:orientation val="minMax"/>
          <c:min val="15"/>
        </c:scaling>
        <c:delete val="0"/>
        <c:axPos val="l"/>
        <c:numFmt formatCode="&quot;$&quot;0.00\ &quot;/MegaLitre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096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AU" sz="900" b="1" i="0" baseline="0" dirty="0">
                <a:solidFill>
                  <a:schemeClr val="tx1"/>
                </a:solidFill>
                <a:effectLst/>
              </a:rPr>
              <a:t>Rolling Year-to-Date Cost to Produce </a:t>
            </a:r>
            <a:r>
              <a:rPr lang="en-AU" sz="900" b="1" i="0" baseline="0" dirty="0" err="1">
                <a:solidFill>
                  <a:schemeClr val="tx1"/>
                </a:solidFill>
                <a:effectLst/>
              </a:rPr>
              <a:t>Surjek</a:t>
            </a:r>
            <a:r>
              <a:rPr lang="en-AU" sz="900" b="1" i="0" baseline="0" dirty="0">
                <a:solidFill>
                  <a:schemeClr val="tx1"/>
                </a:solidFill>
                <a:effectLst/>
              </a:rPr>
              <a:t> per </a:t>
            </a:r>
            <a:r>
              <a:rPr lang="en-AU" sz="900" b="1" i="0" baseline="0" dirty="0" err="1">
                <a:solidFill>
                  <a:schemeClr val="tx1"/>
                </a:solidFill>
                <a:effectLst/>
              </a:rPr>
              <a:t>MegaLitre</a:t>
            </a:r>
            <a:r>
              <a:rPr lang="en-AU" sz="900" b="1" i="0" baseline="0" dirty="0">
                <a:solidFill>
                  <a:schemeClr val="tx1"/>
                </a:solidFill>
                <a:effectLst/>
              </a:rPr>
              <a:t> ($/Mega-Litre) Actual 2013-Jul to 2014-Jun Versus 2014-2015 Forecast</a:t>
            </a:r>
            <a:endParaRPr lang="en-AU" sz="900" dirty="0">
              <a:solidFill>
                <a:schemeClr val="tx1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Surjek Forecast</c:v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strRef>
              <c:f>'Cost to Produce Forecast'!$C$59:$N$59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'Cost to Produce Forecast'!$C$25:$N$25</c:f>
              <c:numCache>
                <c:formatCode>"$"#,##0.00;[Red]\-"$"#,##0.00</c:formatCode>
                <c:ptCount val="12"/>
                <c:pt idx="0">
                  <c:v>63.210546089808147</c:v>
                </c:pt>
                <c:pt idx="1">
                  <c:v>65.90618453942237</c:v>
                </c:pt>
                <c:pt idx="2">
                  <c:v>72.805388249369997</c:v>
                </c:pt>
                <c:pt idx="3">
                  <c:v>70.965816356612848</c:v>
                </c:pt>
                <c:pt idx="4">
                  <c:v>73.767950411033581</c:v>
                </c:pt>
                <c:pt idx="5">
                  <c:v>78.473554183878704</c:v>
                </c:pt>
                <c:pt idx="6">
                  <c:v>91.458997652020429</c:v>
                </c:pt>
                <c:pt idx="7">
                  <c:v>105.70141999064022</c:v>
                </c:pt>
                <c:pt idx="8">
                  <c:v>122.40887365413784</c:v>
                </c:pt>
                <c:pt idx="9">
                  <c:v>133.66556807466887</c:v>
                </c:pt>
                <c:pt idx="10">
                  <c:v>122.07301557060879</c:v>
                </c:pt>
                <c:pt idx="11">
                  <c:v>115.33362993631064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EE-9042-8AC1-8E26D8718749}"/>
            </c:ext>
          </c:extLst>
        </c:ser>
        <c:ser>
          <c:idx val="1"/>
          <c:order val="1"/>
          <c:tx>
            <c:v>Surjek Actuals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'Cost to Produce Forecast'!$C$59:$N$59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'Cost to Produce Forecast'!$C$57:$N$57</c:f>
              <c:numCache>
                <c:formatCode>"$"#,##0.00;[Red]\-"$"#,##0.00</c:formatCode>
                <c:ptCount val="12"/>
                <c:pt idx="0">
                  <c:v>57.45487966848652</c:v>
                </c:pt>
                <c:pt idx="1">
                  <c:v>61.392023003463365</c:v>
                </c:pt>
                <c:pt idx="2">
                  <c:v>62.882151555739604</c:v>
                </c:pt>
                <c:pt idx="3">
                  <c:v>63.089544217023779</c:v>
                </c:pt>
                <c:pt idx="4">
                  <c:v>68.065265722846576</c:v>
                </c:pt>
                <c:pt idx="5">
                  <c:v>64.05290179358505</c:v>
                </c:pt>
                <c:pt idx="6">
                  <c:v>59.851811831963715</c:v>
                </c:pt>
                <c:pt idx="7">
                  <c:v>56.785797439154138</c:v>
                </c:pt>
                <c:pt idx="8">
                  <c:v>52.587434391814803</c:v>
                </c:pt>
                <c:pt idx="9">
                  <c:v>51.140998958357393</c:v>
                </c:pt>
                <c:pt idx="10">
                  <c:v>50.508128639335688</c:v>
                </c:pt>
                <c:pt idx="11">
                  <c:v>48.12989502414775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EE-9042-8AC1-8E26D87187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2096264"/>
        <c:axId val="604741888"/>
      </c:lineChart>
      <c:catAx>
        <c:axId val="64209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741888"/>
        <c:crosses val="autoZero"/>
        <c:auto val="1"/>
        <c:lblAlgn val="ctr"/>
        <c:lblOffset val="100"/>
        <c:noMultiLvlLbl val="0"/>
      </c:catAx>
      <c:valAx>
        <c:axId val="604741888"/>
        <c:scaling>
          <c:orientation val="minMax"/>
          <c:min val="35"/>
        </c:scaling>
        <c:delete val="0"/>
        <c:axPos val="l"/>
        <c:numFmt formatCode="&quot;$&quot;0.00\ &quot;/MegaLitre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096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AU" sz="900" b="1" i="0" baseline="0" dirty="0">
                <a:solidFill>
                  <a:schemeClr val="tx1"/>
                </a:solidFill>
                <a:effectLst/>
              </a:rPr>
              <a:t>Rolling Year-to-Date Cost to Produce </a:t>
            </a:r>
            <a:r>
              <a:rPr lang="en-AU" sz="900" b="1" i="0" baseline="0" dirty="0" err="1">
                <a:solidFill>
                  <a:schemeClr val="tx1"/>
                </a:solidFill>
                <a:effectLst/>
              </a:rPr>
              <a:t>Jutik</a:t>
            </a:r>
            <a:r>
              <a:rPr lang="en-AU" sz="900" b="1" i="0" baseline="0" dirty="0">
                <a:solidFill>
                  <a:schemeClr val="tx1"/>
                </a:solidFill>
                <a:effectLst/>
              </a:rPr>
              <a:t> per </a:t>
            </a:r>
            <a:r>
              <a:rPr lang="en-AU" sz="900" b="1" i="0" baseline="0" dirty="0" err="1">
                <a:solidFill>
                  <a:schemeClr val="tx1"/>
                </a:solidFill>
                <a:effectLst/>
              </a:rPr>
              <a:t>MegaLitre</a:t>
            </a:r>
            <a:r>
              <a:rPr lang="en-AU" sz="900" b="1" i="0" baseline="0" dirty="0">
                <a:solidFill>
                  <a:schemeClr val="tx1"/>
                </a:solidFill>
                <a:effectLst/>
              </a:rPr>
              <a:t> ($/Mega-Litre) Actual 2013-Jul to 2014-Jun Versus 2014-2015 Forecast</a:t>
            </a:r>
            <a:endParaRPr lang="en-AU" sz="900" dirty="0">
              <a:solidFill>
                <a:schemeClr val="tx1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Jutik Forecast</c:v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strRef>
              <c:f>'Cost to Produce Forecast'!$C$59:$N$59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'Cost to Produce Forecast'!$C$32:$N$32</c:f>
              <c:numCache>
                <c:formatCode>"$"#,##0.00;[Red]\-"$"#,##0.00</c:formatCode>
                <c:ptCount val="12"/>
                <c:pt idx="0">
                  <c:v>28.547029637397504</c:v>
                </c:pt>
                <c:pt idx="1">
                  <c:v>30.638232081379904</c:v>
                </c:pt>
                <c:pt idx="2">
                  <c:v>30.699995595017405</c:v>
                </c:pt>
                <c:pt idx="3">
                  <c:v>28.331495587446465</c:v>
                </c:pt>
                <c:pt idx="4">
                  <c:v>30.616636880600712</c:v>
                </c:pt>
                <c:pt idx="5">
                  <c:v>31.054460091173542</c:v>
                </c:pt>
                <c:pt idx="6">
                  <c:v>31.692141291811346</c:v>
                </c:pt>
                <c:pt idx="7">
                  <c:v>32.127686031698332</c:v>
                </c:pt>
                <c:pt idx="8">
                  <c:v>33.20974884520809</c:v>
                </c:pt>
                <c:pt idx="9">
                  <c:v>34.930362445225938</c:v>
                </c:pt>
                <c:pt idx="10">
                  <c:v>37.067792937300183</c:v>
                </c:pt>
                <c:pt idx="11">
                  <c:v>38.5209934230272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5A-AE43-BF7E-746055AFA789}"/>
            </c:ext>
          </c:extLst>
        </c:ser>
        <c:ser>
          <c:idx val="1"/>
          <c:order val="1"/>
          <c:tx>
            <c:v>Jutik Actual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'Cost to Produce Forecast'!$C$59:$N$59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'Cost to Produce Forecast'!$C$64:$N$64</c:f>
              <c:numCache>
                <c:formatCode>"$"#,##0.00;[Red]\-"$"#,##0.00</c:formatCode>
                <c:ptCount val="12"/>
                <c:pt idx="0">
                  <c:v>21.108831850686485</c:v>
                </c:pt>
                <c:pt idx="1">
                  <c:v>20.730006681609702</c:v>
                </c:pt>
                <c:pt idx="2">
                  <c:v>22.90486745993811</c:v>
                </c:pt>
                <c:pt idx="3">
                  <c:v>23.797484985969426</c:v>
                </c:pt>
                <c:pt idx="4">
                  <c:v>22.932462422344717</c:v>
                </c:pt>
                <c:pt idx="5">
                  <c:v>22.599512536833679</c:v>
                </c:pt>
                <c:pt idx="6">
                  <c:v>21.891972455245739</c:v>
                </c:pt>
                <c:pt idx="7">
                  <c:v>20.902520234693291</c:v>
                </c:pt>
                <c:pt idx="8">
                  <c:v>21.268804321764097</c:v>
                </c:pt>
                <c:pt idx="9">
                  <c:v>21.20778171926089</c:v>
                </c:pt>
                <c:pt idx="10">
                  <c:v>21.455137549105864</c:v>
                </c:pt>
                <c:pt idx="11">
                  <c:v>22.243839787271916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5A-AE43-BF7E-746055AFA7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2096264"/>
        <c:axId val="604741888"/>
      </c:lineChart>
      <c:catAx>
        <c:axId val="64209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741888"/>
        <c:crosses val="autoZero"/>
        <c:auto val="1"/>
        <c:lblAlgn val="ctr"/>
        <c:lblOffset val="100"/>
        <c:noMultiLvlLbl val="0"/>
      </c:catAx>
      <c:valAx>
        <c:axId val="604741888"/>
        <c:scaling>
          <c:orientation val="minMax"/>
          <c:min val="15"/>
        </c:scaling>
        <c:delete val="0"/>
        <c:axPos val="l"/>
        <c:numFmt formatCode="&quot;$&quot;0.00\ &quot;/MegaLitre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096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$/ML</a:t>
            </a:r>
            <a:r>
              <a:rPr lang="en-AU" baseline="0"/>
              <a:t> versus Market Price</a:t>
            </a:r>
            <a:endParaRPr lang="en-A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1"/>
          <c:order val="0"/>
          <c:tx>
            <c:strRef>
              <c:f>'Pseudo Cost Curve'!$B$15</c:f>
              <c:strCache>
                <c:ptCount val="1"/>
                <c:pt idx="0">
                  <c:v>Jutik</c:v>
                </c:pt>
              </c:strCache>
            </c:strRef>
          </c:tx>
          <c:spPr>
            <a:solidFill>
              <a:schemeClr val="accent5">
                <a:tint val="62000"/>
              </a:schemeClr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5.6939501779359428E-2"/>
                  <c:y val="-0.14600550964187328"/>
                </c:manualLayout>
              </c:layout>
              <c:numFmt formatCode="&quot;$&quot;0.0\ &quot;M/L&quot;" sourceLinked="0"/>
              <c:spPr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569-4603-9AB5-381737D5667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569-4603-9AB5-381737D56675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569-4603-9AB5-381737D56675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569-4603-9AB5-381737D56675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569-4603-9AB5-381737D56675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569-4603-9AB5-381737D56675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569-4603-9AB5-381737D56675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569-4603-9AB5-381737D56675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569-4603-9AB5-381737D56675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569-4603-9AB5-381737D56675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569-4603-9AB5-381737D566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'Pseudo Cost Curve'!$A$16:$A$26</c:f>
              <c:numCache>
                <c:formatCode>0</c:formatCode>
                <c:ptCount val="11"/>
                <c:pt idx="0">
                  <c:v>0</c:v>
                </c:pt>
                <c:pt idx="1">
                  <c:v>300</c:v>
                </c:pt>
                <c:pt idx="2">
                  <c:v>300</c:v>
                </c:pt>
                <c:pt idx="3">
                  <c:v>300</c:v>
                </c:pt>
                <c:pt idx="4">
                  <c:v>530</c:v>
                </c:pt>
                <c:pt idx="5">
                  <c:v>530</c:v>
                </c:pt>
                <c:pt idx="6">
                  <c:v>530</c:v>
                </c:pt>
                <c:pt idx="7">
                  <c:v>950</c:v>
                </c:pt>
                <c:pt idx="8">
                  <c:v>950</c:v>
                </c:pt>
                <c:pt idx="9">
                  <c:v>950</c:v>
                </c:pt>
                <c:pt idx="10">
                  <c:v>1900</c:v>
                </c:pt>
              </c:numCache>
            </c:numRef>
          </c:cat>
          <c:val>
            <c:numRef>
              <c:f>'Pseudo Cost Curve'!$B$16:$B$26</c:f>
              <c:numCache>
                <c:formatCode>"$"#,##0.00;[Red]\-"$"#,##0.00</c:formatCode>
                <c:ptCount val="11"/>
                <c:pt idx="0">
                  <c:v>38.5209934230272</c:v>
                </c:pt>
                <c:pt idx="1">
                  <c:v>38.5209934230272</c:v>
                </c:pt>
                <c:pt idx="2" formatCode="General">
                  <c:v>0</c:v>
                </c:pt>
                <c:pt idx="3" formatCode="General">
                  <c:v>0</c:v>
                </c:pt>
                <c:pt idx="4" formatCode="General">
                  <c:v>0</c:v>
                </c:pt>
                <c:pt idx="5" formatCode="General">
                  <c:v>0</c:v>
                </c:pt>
                <c:pt idx="6" formatCode="General">
                  <c:v>0</c:v>
                </c:pt>
                <c:pt idx="7" formatCode="General">
                  <c:v>0</c:v>
                </c:pt>
                <c:pt idx="8" formatCode="General">
                  <c:v>0</c:v>
                </c:pt>
                <c:pt idx="9" formatCode="General">
                  <c:v>0</c:v>
                </c:pt>
                <c:pt idx="10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69-4603-9AB5-381737D56675}"/>
            </c:ext>
          </c:extLst>
        </c:ser>
        <c:ser>
          <c:idx val="2"/>
          <c:order val="1"/>
          <c:tx>
            <c:strRef>
              <c:f>'Pseudo Cost Curve'!$C$15</c:f>
              <c:strCache>
                <c:ptCount val="1"/>
                <c:pt idx="0">
                  <c:v>Kootha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569-4603-9AB5-381737D5667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569-4603-9AB5-381737D56675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569-4603-9AB5-381737D56675}"/>
                </c:ext>
              </c:extLst>
            </c:dLbl>
            <c:dLbl>
              <c:idx val="3"/>
              <c:layout>
                <c:manualLayout>
                  <c:x val="5.4528339662460054E-2"/>
                  <c:y val="-0.19167886669952089"/>
                </c:manualLayout>
              </c:layout>
              <c:numFmt formatCode="&quot;$&quot;0.0\ &quot;M/L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569-4603-9AB5-381737D56675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569-4603-9AB5-381737D56675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569-4603-9AB5-381737D56675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569-4603-9AB5-381737D56675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569-4603-9AB5-381737D56675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569-4603-9AB5-381737D56675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569-4603-9AB5-381737D56675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569-4603-9AB5-381737D56675}"/>
                </c:ext>
              </c:extLst>
            </c:dLbl>
            <c:numFmt formatCode="&quot;$&quot;0.0\ &quot;M/L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'Pseudo Cost Curve'!$A$16:$A$26</c:f>
              <c:numCache>
                <c:formatCode>0</c:formatCode>
                <c:ptCount val="11"/>
                <c:pt idx="0">
                  <c:v>0</c:v>
                </c:pt>
                <c:pt idx="1">
                  <c:v>300</c:v>
                </c:pt>
                <c:pt idx="2">
                  <c:v>300</c:v>
                </c:pt>
                <c:pt idx="3">
                  <c:v>300</c:v>
                </c:pt>
                <c:pt idx="4">
                  <c:v>530</c:v>
                </c:pt>
                <c:pt idx="5">
                  <c:v>530</c:v>
                </c:pt>
                <c:pt idx="6">
                  <c:v>530</c:v>
                </c:pt>
                <c:pt idx="7">
                  <c:v>950</c:v>
                </c:pt>
                <c:pt idx="8">
                  <c:v>950</c:v>
                </c:pt>
                <c:pt idx="9">
                  <c:v>950</c:v>
                </c:pt>
                <c:pt idx="10">
                  <c:v>1900</c:v>
                </c:pt>
              </c:numCache>
            </c:numRef>
          </c:cat>
          <c:val>
            <c:numRef>
              <c:f>'Pseudo Cost Curve'!$C$16:$C$26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 formatCode="&quot;$&quot;#,##0.00;[Red]\-&quot;$&quot;#,##0.00">
                  <c:v>56.152550267502647</c:v>
                </c:pt>
                <c:pt idx="4" formatCode="&quot;$&quot;#,##0.00;[Red]\-&quot;$&quot;#,##0.00">
                  <c:v>56.152550267502647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69-4603-9AB5-381737D56675}"/>
            </c:ext>
          </c:extLst>
        </c:ser>
        <c:ser>
          <c:idx val="3"/>
          <c:order val="2"/>
          <c:tx>
            <c:strRef>
              <c:f>'Pseudo Cost Curve'!$D$15</c:f>
              <c:strCache>
                <c:ptCount val="1"/>
                <c:pt idx="0">
                  <c:v>Surjek</c:v>
                </c:pt>
              </c:strCache>
            </c:strRef>
          </c:tx>
          <c:spPr>
            <a:solidFill>
              <a:schemeClr val="accent5">
                <a:tint val="93000"/>
              </a:schemeClr>
            </a:solidFill>
            <a:ln>
              <a:noFill/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A569-4603-9AB5-381737D5667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569-4603-9AB5-381737D56675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A569-4603-9AB5-381737D56675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A569-4603-9AB5-381737D56675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A569-4603-9AB5-381737D56675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A569-4603-9AB5-381737D56675}"/>
                </c:ext>
              </c:extLst>
            </c:dLbl>
            <c:dLbl>
              <c:idx val="6"/>
              <c:layout>
                <c:manualLayout>
                  <c:x val="8.890449897082367E-2"/>
                  <c:y val="-0.36511471550059738"/>
                </c:manualLayout>
              </c:layout>
              <c:numFmt formatCode="&quot;$&quot;#,##0.00_);[Red]\(&quot;$&quot;#,##0.0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A569-4603-9AB5-381737D56675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A569-4603-9AB5-381737D56675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569-4603-9AB5-381737D566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'Pseudo Cost Curve'!$A$16:$A$26</c:f>
              <c:numCache>
                <c:formatCode>0</c:formatCode>
                <c:ptCount val="11"/>
                <c:pt idx="0">
                  <c:v>0</c:v>
                </c:pt>
                <c:pt idx="1">
                  <c:v>300</c:v>
                </c:pt>
                <c:pt idx="2">
                  <c:v>300</c:v>
                </c:pt>
                <c:pt idx="3">
                  <c:v>300</c:v>
                </c:pt>
                <c:pt idx="4">
                  <c:v>530</c:v>
                </c:pt>
                <c:pt idx="5">
                  <c:v>530</c:v>
                </c:pt>
                <c:pt idx="6">
                  <c:v>530</c:v>
                </c:pt>
                <c:pt idx="7">
                  <c:v>950</c:v>
                </c:pt>
                <c:pt idx="8">
                  <c:v>950</c:v>
                </c:pt>
                <c:pt idx="9">
                  <c:v>950</c:v>
                </c:pt>
                <c:pt idx="10">
                  <c:v>1900</c:v>
                </c:pt>
              </c:numCache>
            </c:numRef>
          </c:cat>
          <c:val>
            <c:numRef>
              <c:f>'Pseudo Cost Curve'!$D$16:$D$26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 formatCode="&quot;$&quot;#,##0.00;[Red]\-&quot;$&quot;#,##0.00">
                  <c:v>115.33362993631063</c:v>
                </c:pt>
                <c:pt idx="7" formatCode="&quot;$&quot;#,##0.00;[Red]\-&quot;$&quot;#,##0.00">
                  <c:v>115.33362993631063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A569-4603-9AB5-381737D56675}"/>
            </c:ext>
          </c:extLst>
        </c:ser>
        <c:ser>
          <c:idx val="4"/>
          <c:order val="3"/>
          <c:tx>
            <c:strRef>
              <c:f>'Pseudo Cost Curve'!$E$15</c:f>
              <c:strCache>
                <c:ptCount val="1"/>
                <c:pt idx="0">
                  <c:v>Overall</c:v>
                </c:pt>
              </c:strCache>
            </c:strRef>
          </c:tx>
          <c:spPr>
            <a:solidFill>
              <a:schemeClr val="accent5">
                <a:shade val="92000"/>
              </a:schemeClr>
            </a:solidFill>
            <a:ln>
              <a:noFill/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A569-4603-9AB5-381737D5667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A569-4603-9AB5-381737D56675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A569-4603-9AB5-381737D56675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A569-4603-9AB5-381737D56675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A569-4603-9AB5-381737D56675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A569-4603-9AB5-381737D56675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A569-4603-9AB5-381737D56675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A569-4603-9AB5-381737D56675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A569-4603-9AB5-381737D56675}"/>
                </c:ext>
              </c:extLst>
            </c:dLbl>
            <c:dLbl>
              <c:idx val="9"/>
              <c:layout>
                <c:manualLayout>
                  <c:x val="0.21945437318260538"/>
                  <c:y val="-0.25009948073639526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A569-4603-9AB5-381737D56675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A569-4603-9AB5-381737D566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'Pseudo Cost Curve'!$A$16:$A$26</c:f>
              <c:numCache>
                <c:formatCode>0</c:formatCode>
                <c:ptCount val="11"/>
                <c:pt idx="0">
                  <c:v>0</c:v>
                </c:pt>
                <c:pt idx="1">
                  <c:v>300</c:v>
                </c:pt>
                <c:pt idx="2">
                  <c:v>300</c:v>
                </c:pt>
                <c:pt idx="3">
                  <c:v>300</c:v>
                </c:pt>
                <c:pt idx="4">
                  <c:v>530</c:v>
                </c:pt>
                <c:pt idx="5">
                  <c:v>530</c:v>
                </c:pt>
                <c:pt idx="6">
                  <c:v>530</c:v>
                </c:pt>
                <c:pt idx="7">
                  <c:v>950</c:v>
                </c:pt>
                <c:pt idx="8">
                  <c:v>950</c:v>
                </c:pt>
                <c:pt idx="9">
                  <c:v>950</c:v>
                </c:pt>
                <c:pt idx="10">
                  <c:v>1900</c:v>
                </c:pt>
              </c:numCache>
            </c:numRef>
          </c:cat>
          <c:val>
            <c:numRef>
              <c:f>'Pseudo Cost Curve'!$E$16:$E$26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 formatCode="&quot;$&quot;#,##0.00;[Red]\-&quot;$&quot;#,##0.00">
                  <c:v>71.67517138959883</c:v>
                </c:pt>
                <c:pt idx="10" formatCode="&quot;$&quot;#,##0.00;[Red]\-&quot;$&quot;#,##0.00">
                  <c:v>71.67517138959883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A569-4603-9AB5-381737D56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9085336"/>
        <c:axId val="709091240"/>
      </c:areaChart>
      <c:lineChart>
        <c:grouping val="standard"/>
        <c:varyColors val="0"/>
        <c:ser>
          <c:idx val="0"/>
          <c:order val="4"/>
          <c:tx>
            <c:v>Market Price</c:v>
          </c:tx>
          <c:spPr>
            <a:ln w="2857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'Pseudo Cost Curve'!$A$16:$A$17</c:f>
              <c:numCache>
                <c:formatCode>0</c:formatCode>
                <c:ptCount val="2"/>
                <c:pt idx="0">
                  <c:v>0</c:v>
                </c:pt>
                <c:pt idx="1">
                  <c:v>300</c:v>
                </c:pt>
              </c:numCache>
            </c:numRef>
          </c:cat>
          <c:val>
            <c:numRef>
              <c:f>'Pseudo Cost Curve'!$F$16:$F$26</c:f>
              <c:numCache>
                <c:formatCode>General</c:formatCode>
                <c:ptCount val="11"/>
                <c:pt idx="0">
                  <c:v>53.98</c:v>
                </c:pt>
                <c:pt idx="1">
                  <c:v>53.98</c:v>
                </c:pt>
                <c:pt idx="2">
                  <c:v>53.98</c:v>
                </c:pt>
                <c:pt idx="3">
                  <c:v>53.98</c:v>
                </c:pt>
                <c:pt idx="4">
                  <c:v>53.98</c:v>
                </c:pt>
                <c:pt idx="5">
                  <c:v>53.98</c:v>
                </c:pt>
                <c:pt idx="6">
                  <c:v>53.98</c:v>
                </c:pt>
                <c:pt idx="7">
                  <c:v>53.98</c:v>
                </c:pt>
                <c:pt idx="8">
                  <c:v>53.98</c:v>
                </c:pt>
                <c:pt idx="9">
                  <c:v>53.98</c:v>
                </c:pt>
                <c:pt idx="10">
                  <c:v>53.98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E-A569-4603-9AB5-381737D56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8228272"/>
        <c:axId val="448229256"/>
      </c:lineChart>
      <c:scatterChart>
        <c:scatterStyle val="lineMarker"/>
        <c:varyColors val="0"/>
        <c:ser>
          <c:idx val="5"/>
          <c:order val="5"/>
          <c:tx>
            <c:v>Jutik Actual</c:v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A569-4603-9AB5-381737D56675}"/>
                </c:ext>
              </c:extLst>
            </c:dLbl>
            <c:dLbl>
              <c:idx val="1"/>
              <c:layout>
                <c:manualLayout>
                  <c:x val="-8.7648210656721542E-2"/>
                  <c:y val="-3.753143627191673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A569-4603-9AB5-381737D566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'Pseudo Cost Curve'!$A$16:$A$17</c:f>
              <c:numCache>
                <c:formatCode>0</c:formatCode>
                <c:ptCount val="2"/>
                <c:pt idx="0">
                  <c:v>0</c:v>
                </c:pt>
                <c:pt idx="1">
                  <c:v>300</c:v>
                </c:pt>
              </c:numCache>
            </c:numRef>
          </c:xVal>
          <c:yVal>
            <c:numRef>
              <c:f>'Pseudo Cost Curve'!$H$16:$H$17</c:f>
              <c:numCache>
                <c:formatCode>"$"#,##0.00_);[Red]\("$"#,##0.00\)</c:formatCode>
                <c:ptCount val="2"/>
                <c:pt idx="0">
                  <c:v>22.243839787271913</c:v>
                </c:pt>
                <c:pt idx="1">
                  <c:v>22.243839787271913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1-A569-4603-9AB5-381737D56675}"/>
            </c:ext>
          </c:extLst>
        </c:ser>
        <c:ser>
          <c:idx val="6"/>
          <c:order val="6"/>
          <c:tx>
            <c:v>Kootha Actual</c:v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A569-4603-9AB5-381737D56675}"/>
                </c:ext>
              </c:extLst>
            </c:dLbl>
            <c:dLbl>
              <c:idx val="1"/>
              <c:layout>
                <c:manualLayout>
                  <c:x val="-7.8042927297080872E-2"/>
                  <c:y val="-3.440381658259034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A569-4603-9AB5-381737D566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'Pseudo Cost Curve'!$A$19:$A$20</c:f>
              <c:numCache>
                <c:formatCode>0</c:formatCode>
                <c:ptCount val="2"/>
                <c:pt idx="0">
                  <c:v>300</c:v>
                </c:pt>
                <c:pt idx="1">
                  <c:v>530</c:v>
                </c:pt>
              </c:numCache>
            </c:numRef>
          </c:xVal>
          <c:yVal>
            <c:numRef>
              <c:f>'Pseudo Cost Curve'!$I$19:$I$20</c:f>
              <c:numCache>
                <c:formatCode>"$"#,##0.00_);[Red]\("$"#,##0.00\)</c:formatCode>
                <c:ptCount val="2"/>
                <c:pt idx="0">
                  <c:v>22.425636564688531</c:v>
                </c:pt>
                <c:pt idx="1">
                  <c:v>22.425636564688531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4-A569-4603-9AB5-381737D56675}"/>
            </c:ext>
          </c:extLst>
        </c:ser>
        <c:ser>
          <c:idx val="7"/>
          <c:order val="7"/>
          <c:tx>
            <c:v>Surjek Actual</c:v>
          </c:tx>
          <c:spPr>
            <a:ln w="28575" cap="rnd">
              <a:solidFill>
                <a:schemeClr val="accent5">
                  <a:shade val="45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rgbClr val="7030A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6-A569-4603-9AB5-381737D56675}"/>
              </c:ext>
            </c:extLst>
          </c:dPt>
          <c:dLbls>
            <c:dLbl>
              <c:idx val="0"/>
              <c:layout>
                <c:manualLayout>
                  <c:x val="6.483566267757479E-2"/>
                  <c:y val="3.75314362719167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A569-4603-9AB5-381737D5667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6-A569-4603-9AB5-381737D566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'Pseudo Cost Curve'!$A$22:$A$23</c:f>
              <c:numCache>
                <c:formatCode>0</c:formatCode>
                <c:ptCount val="2"/>
                <c:pt idx="0">
                  <c:v>530</c:v>
                </c:pt>
                <c:pt idx="1">
                  <c:v>950</c:v>
                </c:pt>
              </c:numCache>
            </c:numRef>
          </c:xVal>
          <c:yVal>
            <c:numRef>
              <c:f>'Pseudo Cost Curve'!$J$22:$J$23</c:f>
              <c:numCache>
                <c:formatCode>"$"#,##0.00</c:formatCode>
                <c:ptCount val="2"/>
                <c:pt idx="0">
                  <c:v>48.129895024147736</c:v>
                </c:pt>
                <c:pt idx="1">
                  <c:v>48.129895024147736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8-A569-4603-9AB5-381737D56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9085336"/>
        <c:axId val="709091240"/>
      </c:scatterChart>
      <c:dateAx>
        <c:axId val="709085336"/>
        <c:scaling>
          <c:orientation val="minMax"/>
        </c:scaling>
        <c:delete val="1"/>
        <c:axPos val="b"/>
        <c:numFmt formatCode="0" sourceLinked="1"/>
        <c:majorTickMark val="none"/>
        <c:minorTickMark val="none"/>
        <c:tickLblPos val="low"/>
        <c:crossAx val="709091240"/>
        <c:crosses val="autoZero"/>
        <c:auto val="0"/>
        <c:lblOffset val="100"/>
        <c:baseTimeUnit val="days"/>
      </c:dateAx>
      <c:valAx>
        <c:axId val="7090912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$/ML</a:t>
                </a:r>
                <a:r>
                  <a:rPr lang="en-AU" b="1" baseline="0"/>
                  <a:t> (Cost to Produce)</a:t>
                </a:r>
                <a:endParaRPr lang="en-AU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085336"/>
        <c:crosses val="autoZero"/>
        <c:crossBetween val="between"/>
      </c:valAx>
      <c:valAx>
        <c:axId val="448229256"/>
        <c:scaling>
          <c:orientation val="minMax"/>
          <c:max val="14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Market Price (Weighted)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228272"/>
        <c:crosses val="max"/>
        <c:crossBetween val="between"/>
      </c:valAx>
      <c:catAx>
        <c:axId val="448228272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nextTo"/>
        <c:crossAx val="4482292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Overall Variance Between Actual and Forecast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EBIT!$Q$102</c:f>
              <c:strCache>
                <c:ptCount val="1"/>
                <c:pt idx="0">
                  <c:v>Forecast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EBIT!$P$103:$P$106</c:f>
              <c:strCache>
                <c:ptCount val="4"/>
                <c:pt idx="0">
                  <c:v>EBIT</c:v>
                </c:pt>
                <c:pt idx="1">
                  <c:v>Revenue</c:v>
                </c:pt>
                <c:pt idx="2">
                  <c:v>Production Costs (ALL)</c:v>
                </c:pt>
                <c:pt idx="3">
                  <c:v>Overheads (ALL)</c:v>
                </c:pt>
              </c:strCache>
            </c:strRef>
          </c:cat>
          <c:val>
            <c:numRef>
              <c:f>EBIT!$Q$103:$Q$106</c:f>
              <c:numCache>
                <c:formatCode>"$"#,##0.00;[Red]"$"#,##0.00</c:formatCode>
                <c:ptCount val="4"/>
                <c:pt idx="0" formatCode="&quot;$&quot;#,##0.00;[Red]\-&quot;$&quot;#,##0.00">
                  <c:v>9255966.1719000265</c:v>
                </c:pt>
                <c:pt idx="1">
                  <c:v>402771475.02999997</c:v>
                </c:pt>
                <c:pt idx="2" formatCode="&quot;$&quot;#,##0.00;[Red]\-&quot;$&quot;#,##0.00">
                  <c:v>37355980.199999996</c:v>
                </c:pt>
                <c:pt idx="3" formatCode="&quot;$&quot;#,##0.00">
                  <c:v>356159528.65809995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E3-49D5-ACCA-7A02FFD6D3A4}"/>
            </c:ext>
          </c:extLst>
        </c:ser>
        <c:ser>
          <c:idx val="1"/>
          <c:order val="1"/>
          <c:tx>
            <c:strRef>
              <c:f>EBIT!$R$102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EBIT!$P$103:$P$106</c:f>
              <c:strCache>
                <c:ptCount val="4"/>
                <c:pt idx="0">
                  <c:v>EBIT</c:v>
                </c:pt>
                <c:pt idx="1">
                  <c:v>Revenue</c:v>
                </c:pt>
                <c:pt idx="2">
                  <c:v>Production Costs (ALL)</c:v>
                </c:pt>
                <c:pt idx="3">
                  <c:v>Overheads (ALL)</c:v>
                </c:pt>
              </c:strCache>
            </c:strRef>
          </c:cat>
          <c:val>
            <c:numRef>
              <c:f>EBIT!$R$103:$R$106</c:f>
              <c:numCache>
                <c:formatCode>"$"#,##0.00;[Red]"$"#,##0.00</c:formatCode>
                <c:ptCount val="4"/>
                <c:pt idx="0" formatCode="&quot;$&quot;#,##0.00;[Red]\-&quot;$&quot;#,##0.00">
                  <c:v>273618789.56</c:v>
                </c:pt>
                <c:pt idx="1">
                  <c:v>524667422.37</c:v>
                </c:pt>
                <c:pt idx="2" formatCode="&quot;$&quot;#,##0.00">
                  <c:v>9778794.6199999992</c:v>
                </c:pt>
                <c:pt idx="3" formatCode="&quot;$&quot;#,##0.00">
                  <c:v>241269838.18999997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E3-49D5-ACCA-7A02FFD6D3A4}"/>
            </c:ext>
          </c:extLst>
        </c:ser>
        <c:ser>
          <c:idx val="2"/>
          <c:order val="2"/>
          <c:tx>
            <c:strRef>
              <c:f>EBIT!$S$102</c:f>
              <c:strCache>
                <c:ptCount val="1"/>
                <c:pt idx="0">
                  <c:v>Variance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EBIT!$P$103:$P$106</c:f>
              <c:strCache>
                <c:ptCount val="4"/>
                <c:pt idx="0">
                  <c:v>EBIT</c:v>
                </c:pt>
                <c:pt idx="1">
                  <c:v>Revenue</c:v>
                </c:pt>
                <c:pt idx="2">
                  <c:v>Production Costs (ALL)</c:v>
                </c:pt>
                <c:pt idx="3">
                  <c:v>Overheads (ALL)</c:v>
                </c:pt>
              </c:strCache>
            </c:strRef>
          </c:cat>
          <c:val>
            <c:numRef>
              <c:f>EBIT!$S$103:$S$106</c:f>
              <c:numCache>
                <c:formatCode>"$"#,##0.00</c:formatCode>
                <c:ptCount val="4"/>
                <c:pt idx="0">
                  <c:v>-264362823.38809997</c:v>
                </c:pt>
                <c:pt idx="1">
                  <c:v>-121895947.34000003</c:v>
                </c:pt>
                <c:pt idx="2">
                  <c:v>27577185.579999998</c:v>
                </c:pt>
                <c:pt idx="3">
                  <c:v>114889690.46809998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E3-49D5-ACCA-7A02FFD6D3A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53360463"/>
        <c:axId val="548643839"/>
      </c:barChart>
      <c:catAx>
        <c:axId val="55336046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Categories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8643839"/>
        <c:crosses val="autoZero"/>
        <c:auto val="1"/>
        <c:lblAlgn val="ctr"/>
        <c:lblOffset val="100"/>
        <c:noMultiLvlLbl val="0"/>
      </c:catAx>
      <c:valAx>
        <c:axId val="5486438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Millions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360463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 dirty="0">
                <a:solidFill>
                  <a:srgbClr val="000000"/>
                </a:solidFill>
              </a:rPr>
              <a:t>EBITDA Actual vs Forecast [Overall]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Forecast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6"/>
              <c:numFmt formatCode="&quot;$&quot;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8C86-6049-BFD7-80BF68BE3D31}"/>
                </c:ext>
              </c:extLst>
            </c:dLbl>
            <c:dLbl>
              <c:idx val="7"/>
              <c:numFmt formatCode="&quot;$&quot;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8C86-6049-BFD7-80BF68BE3D31}"/>
                </c:ext>
              </c:extLst>
            </c:dLbl>
            <c:dLbl>
              <c:idx val="8"/>
              <c:numFmt formatCode="&quot;$&quot;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C86-6049-BFD7-80BF68BE3D31}"/>
                </c:ext>
              </c:extLst>
            </c:dLbl>
            <c:dLbl>
              <c:idx val="9"/>
              <c:numFmt formatCode="&quot;$&quot;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C86-6049-BFD7-80BF68BE3D31}"/>
                </c:ext>
              </c:extLst>
            </c:dLbl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EBIT!$C$8:$N$8</c:f>
              <c:numCache>
                <c:formatCode>"$"#,##0.00;[Red]\-"$"#,##0.00</c:formatCode>
                <c:ptCount val="12"/>
                <c:pt idx="0">
                  <c:v>18168739.820600003</c:v>
                </c:pt>
                <c:pt idx="1">
                  <c:v>11588586.599399999</c:v>
                </c:pt>
                <c:pt idx="2">
                  <c:v>8042718.2421999983</c:v>
                </c:pt>
                <c:pt idx="3">
                  <c:v>4562794.6107999943</c:v>
                </c:pt>
                <c:pt idx="4">
                  <c:v>4192664.0324999988</c:v>
                </c:pt>
                <c:pt idx="5">
                  <c:v>3269152.6920000017</c:v>
                </c:pt>
                <c:pt idx="6">
                  <c:v>-12528691.738399997</c:v>
                </c:pt>
                <c:pt idx="7">
                  <c:v>-15827952.9991</c:v>
                </c:pt>
                <c:pt idx="8">
                  <c:v>-17490592.826699991</c:v>
                </c:pt>
                <c:pt idx="9">
                  <c:v>-11409426.280799996</c:v>
                </c:pt>
                <c:pt idx="10">
                  <c:v>8712767.4236000031</c:v>
                </c:pt>
                <c:pt idx="11">
                  <c:v>7975206.5958000049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C86-6049-BFD7-80BF68BE3D31}"/>
            </c:ext>
          </c:extLst>
        </c:ser>
        <c:ser>
          <c:idx val="1"/>
          <c:order val="1"/>
          <c:tx>
            <c:v>Actuals</c:v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dLbls>
            <c:dLbl>
              <c:idx val="7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C86-6049-BFD7-80BF68BE3D31}"/>
                </c:ext>
              </c:extLst>
            </c:dLbl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EBIT!$C$39:$N$39</c:f>
              <c:numCache>
                <c:formatCode>"$"#,##0.00;[Red]\-"$"#,##0.00</c:formatCode>
                <c:ptCount val="12"/>
                <c:pt idx="0">
                  <c:v>22134307.15000001</c:v>
                </c:pt>
                <c:pt idx="1">
                  <c:v>17614229.320000004</c:v>
                </c:pt>
                <c:pt idx="2">
                  <c:v>17489481.050000004</c:v>
                </c:pt>
                <c:pt idx="3">
                  <c:v>10611071.790000003</c:v>
                </c:pt>
                <c:pt idx="4">
                  <c:v>9874501.5300000012</c:v>
                </c:pt>
                <c:pt idx="5">
                  <c:v>20198914.179999996</c:v>
                </c:pt>
                <c:pt idx="6">
                  <c:v>36717607.020000003</c:v>
                </c:pt>
                <c:pt idx="7">
                  <c:v>31809956.949999996</c:v>
                </c:pt>
                <c:pt idx="8">
                  <c:v>31579954.000000004</c:v>
                </c:pt>
                <c:pt idx="9">
                  <c:v>26308905.32</c:v>
                </c:pt>
                <c:pt idx="10">
                  <c:v>21843372.060000002</c:v>
                </c:pt>
                <c:pt idx="11">
                  <c:v>27436489.189999998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C86-6049-BFD7-80BF68BE3D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211672"/>
        <c:axId val="634212000"/>
      </c:lineChart>
      <c:catAx>
        <c:axId val="63421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accent6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2000"/>
        <c:crosses val="autoZero"/>
        <c:auto val="1"/>
        <c:lblAlgn val="ctr"/>
        <c:lblOffset val="100"/>
        <c:noMultiLvlLbl val="0"/>
      </c:catAx>
      <c:valAx>
        <c:axId val="6342120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 dirty="0">
                    <a:solidFill>
                      <a:srgbClr val="000000"/>
                    </a:solidFill>
                  </a:rPr>
                  <a:t>EBITDA</a:t>
                </a:r>
                <a:r>
                  <a:rPr lang="en-AU" b="1" baseline="0" dirty="0">
                    <a:solidFill>
                      <a:srgbClr val="000000"/>
                    </a:solidFill>
                  </a:rPr>
                  <a:t> $(M)</a:t>
                </a:r>
                <a:endParaRPr lang="en-AU" b="1" dirty="0">
                  <a:solidFill>
                    <a:srgbClr val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1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AU" sz="1000" b="1" dirty="0">
                <a:solidFill>
                  <a:srgbClr val="000000"/>
                </a:solidFill>
              </a:rPr>
              <a:t>EBITDA Actual vs Forecast [</a:t>
            </a:r>
            <a:r>
              <a:rPr lang="en-AU" sz="1000" b="1" dirty="0" err="1">
                <a:solidFill>
                  <a:srgbClr val="000000"/>
                </a:solidFill>
              </a:rPr>
              <a:t>Kootha</a:t>
            </a:r>
            <a:r>
              <a:rPr lang="en-AU" sz="1000" b="1" dirty="0">
                <a:solidFill>
                  <a:srgbClr val="000000"/>
                </a:solidFill>
              </a:rPr>
              <a:t>]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Forecast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EBIT!$C$15:$N$15</c:f>
              <c:numCache>
                <c:formatCode>"$"#,##0.00;[Red]\-"$"#,##0.00</c:formatCode>
                <c:ptCount val="12"/>
                <c:pt idx="0">
                  <c:v>4228021.1809</c:v>
                </c:pt>
                <c:pt idx="1">
                  <c:v>1651386.1389999995</c:v>
                </c:pt>
                <c:pt idx="2">
                  <c:v>-654050.93999999948</c:v>
                </c:pt>
                <c:pt idx="3">
                  <c:v>-577841.2324000001</c:v>
                </c:pt>
                <c:pt idx="4">
                  <c:v>2305592.0050000008</c:v>
                </c:pt>
                <c:pt idx="5">
                  <c:v>994598.77200000081</c:v>
                </c:pt>
                <c:pt idx="6">
                  <c:v>-7152756.4071999993</c:v>
                </c:pt>
                <c:pt idx="7">
                  <c:v>-8205839.2517999997</c:v>
                </c:pt>
                <c:pt idx="8">
                  <c:v>-8074757.6042999988</c:v>
                </c:pt>
                <c:pt idx="9">
                  <c:v>-5675379.7800000003</c:v>
                </c:pt>
                <c:pt idx="10">
                  <c:v>1103448.3574999999</c:v>
                </c:pt>
                <c:pt idx="11">
                  <c:v>719986.9525000006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DA-9C45-B429-F415A294DB5A}"/>
            </c:ext>
          </c:extLst>
        </c:ser>
        <c:ser>
          <c:idx val="1"/>
          <c:order val="1"/>
          <c:tx>
            <c:v>Actuals</c:v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strRef>
              <c:f>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EBIT!$C$46:$N$46</c:f>
              <c:numCache>
                <c:formatCode>"$"#,##0.00;[Red]\-"$"#,##0.00</c:formatCode>
                <c:ptCount val="12"/>
                <c:pt idx="0">
                  <c:v>5050444.6000000108</c:v>
                </c:pt>
                <c:pt idx="1">
                  <c:v>3458379.4399999995</c:v>
                </c:pt>
                <c:pt idx="2">
                  <c:v>3839682.26000001</c:v>
                </c:pt>
                <c:pt idx="3">
                  <c:v>3976825.3</c:v>
                </c:pt>
                <c:pt idx="4">
                  <c:v>4293385.9399999995</c:v>
                </c:pt>
                <c:pt idx="5">
                  <c:v>4234069.25</c:v>
                </c:pt>
                <c:pt idx="6">
                  <c:v>6841506.4900000002</c:v>
                </c:pt>
                <c:pt idx="7">
                  <c:v>6231843.8199999994</c:v>
                </c:pt>
                <c:pt idx="8">
                  <c:v>6794153.2699999996</c:v>
                </c:pt>
                <c:pt idx="9">
                  <c:v>3978411.3600000008</c:v>
                </c:pt>
                <c:pt idx="10">
                  <c:v>3834317.4299999997</c:v>
                </c:pt>
                <c:pt idx="11">
                  <c:v>2995697.51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DA-9C45-B429-F415A294DB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211672"/>
        <c:axId val="634212000"/>
      </c:lineChart>
      <c:catAx>
        <c:axId val="63421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accent6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2000"/>
        <c:crosses val="autoZero"/>
        <c:auto val="1"/>
        <c:lblAlgn val="ctr"/>
        <c:lblOffset val="100"/>
        <c:noMultiLvlLbl val="0"/>
      </c:catAx>
      <c:valAx>
        <c:axId val="634212000"/>
        <c:scaling>
          <c:orientation val="minMax"/>
        </c:scaling>
        <c:delete val="0"/>
        <c:axPos val="l"/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1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0.09426</cdr:x>
      <cdr:y>0.57604</cdr:y>
    </cdr:from>
    <cdr:to>
      <cdr:x>0.12661</cdr:x>
      <cdr:y>0.66581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3D84E759-1F41-4AAA-AD63-4CA307B60E22}"/>
            </a:ext>
          </a:extLst>
        </cdr:cNvPr>
        <cdr:cNvCxnSpPr/>
      </cdr:nvCxnSpPr>
      <cdr:spPr>
        <a:xfrm xmlns:a="http://schemas.openxmlformats.org/drawingml/2006/main" flipH="1">
          <a:off x="844732" y="2312924"/>
          <a:ext cx="289895" cy="36043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C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6331953" y="110938"/>
            <a:ext cx="65" cy="122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472065" y="5333978"/>
            <a:ext cx="5859954" cy="24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 txBox="1">
            <a:spLocks noGrp="1"/>
          </p:cNvSpPr>
          <p:nvPr>
            <p:ph type="sldNum" idx="12"/>
          </p:nvPr>
        </p:nvSpPr>
        <p:spPr>
          <a:xfrm>
            <a:off x="6245419" y="9545294"/>
            <a:ext cx="8659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0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6" name="Google Shape;216;p4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US" dirty="0"/>
              <a:t>What to take into consideration: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US" dirty="0"/>
              <a:t>When reducing Revenue, and not focusing on costs – be aware of the marketing team and they may not be happy </a:t>
            </a:r>
            <a:r>
              <a:rPr lang="en-US"/>
              <a:t>with that.</a:t>
            </a:r>
            <a:endParaRPr dirty="0"/>
          </a:p>
        </p:txBody>
      </p:sp>
      <p:sp>
        <p:nvSpPr>
          <p:cNvPr id="217" name="Google Shape;217;p4:notes"/>
          <p:cNvSpPr txBox="1">
            <a:spLocks noGrp="1"/>
          </p:cNvSpPr>
          <p:nvPr>
            <p:ph type="sldNum" idx="12"/>
          </p:nvPr>
        </p:nvSpPr>
        <p:spPr>
          <a:xfrm>
            <a:off x="6247057" y="9546304"/>
            <a:ext cx="849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" name="Google Shape;47;p2:notes"/>
          <p:cNvSpPr txBox="1">
            <a:spLocks noGrp="1"/>
          </p:cNvSpPr>
          <p:nvPr>
            <p:ph type="sldNum" idx="12"/>
          </p:nvPr>
        </p:nvSpPr>
        <p:spPr>
          <a:xfrm>
            <a:off x="6247057" y="9546304"/>
            <a:ext cx="849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9534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0" name="Google Shape;70;p8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p8:notes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Leverage EBIT slide, then flow into Revenue, COGS and Operational Expenses</a:t>
            </a:r>
            <a:endParaRPr dirty="0"/>
          </a:p>
        </p:txBody>
      </p:sp>
      <p:sp>
        <p:nvSpPr>
          <p:cNvPr id="85" name="Google Shape;85;p3:notes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Leverage EBIT slide, then flow into Revenue, COGS and Operational Expenses</a:t>
            </a:r>
            <a:endParaRPr/>
          </a:p>
        </p:txBody>
      </p:sp>
      <p:sp>
        <p:nvSpPr>
          <p:cNvPr id="85" name="Google Shape;85;p3:notes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/>
          <p:nvPr/>
        </p:nvSpPr>
        <p:spPr>
          <a:xfrm>
            <a:off x="0" y="4630993"/>
            <a:ext cx="8961438" cy="20904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5;p10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r:id="rId3" imgW="1587" imgH="1587" progId="TCLayout.ActiveDocument.1">
                  <p:embed/>
                </p:oleObj>
              </mc:Choice>
              <mc:Fallback>
                <p:oleObj r:id="rId3" imgW="1587" imgH="1587" progId="TCLayout.ActiveDocument.1">
                  <p:embed/>
                  <p:pic>
                    <p:nvPicPr>
                      <p:cNvPr id="15" name="Google Shape;15;p10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233363" y="3475212"/>
            <a:ext cx="736889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233363" y="4761441"/>
            <a:ext cx="736889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/>
          <p:nvPr/>
        </p:nvSpPr>
        <p:spPr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10" descr="https://lh4.googleusercontent.com/Mo5xEJ40kcGhKGf19rqfoefwMDgEDGstwv3C0JMs_Y1J7HXWuY8KuHjIz12F4qpz39l8989Nh5t9fTPG58GPBPEtE9L9dY0nOi1oyFoNENbnqmS8eFn9dFoas4bIwH5xdPoSfddu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77666" y="0"/>
            <a:ext cx="2483772" cy="794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oogle Shape;21;p11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r:id="rId3" imgW="1587" imgH="1587" progId="TCLayout.ActiveDocument.1">
                  <p:embed/>
                </p:oleObj>
              </mc:Choice>
              <mc:Fallback>
                <p:oleObj r:id="rId3" imgW="1587" imgH="1587" progId="TCLayout.ActiveDocument.1">
                  <p:embed/>
                  <p:pic>
                    <p:nvPicPr>
                      <p:cNvPr id="21" name="Google Shape;21;p11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" name="Google Shape;23;p11"/>
          <p:cNvCxnSpPr/>
          <p:nvPr/>
        </p:nvCxnSpPr>
        <p:spPr>
          <a:xfrm>
            <a:off x="88960" y="887678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2296319" y="2519680"/>
            <a:ext cx="4302125" cy="94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marL="1371600" lvl="2" indent="-3657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marL="1828800" lvl="3" indent="-3657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marL="2286000" lvl="4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marL="2743200" lvl="5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marL="3200400" lvl="6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marL="3657600" lvl="7" indent="-33032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marL="4114800" lvl="8" indent="-33032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oogle Shape;21;p11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r:id="rId3" imgW="1587" imgH="1587" progId="TCLayout.ActiveDocument.1">
                  <p:embed/>
                </p:oleObj>
              </mc:Choice>
              <mc:Fallback>
                <p:oleObj r:id="rId3" imgW="1587" imgH="1587" progId="TCLayout.ActiveDocument.1">
                  <p:embed/>
                  <p:pic>
                    <p:nvPicPr>
                      <p:cNvPr id="21" name="Google Shape;21;p11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" name="Google Shape;23;p11"/>
          <p:cNvCxnSpPr/>
          <p:nvPr/>
        </p:nvCxnSpPr>
        <p:spPr>
          <a:xfrm>
            <a:off x="88960" y="887678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8286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oogle Shape;8;p9"/>
          <p:cNvGraphicFramePr/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r:id="rId5" imgW="158750" imgH="158750" progId="TCLayout.ActiveDocument.1">
                  <p:embed/>
                </p:oleObj>
              </mc:Choice>
              <mc:Fallback>
                <p:oleObj r:id="rId5" imgW="158750" imgH="158750" progId="TCLayout.ActiveDocument.1">
                  <p:embed/>
                  <p:pic>
                    <p:nvPicPr>
                      <p:cNvPr id="8" name="Google Shape;8;p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/>
                      <a:stretch/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Google Shape;9;p9"/>
          <p:cNvSpPr/>
          <p:nvPr/>
        </p:nvSpPr>
        <p:spPr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9"/>
          <p:cNvSpPr txBox="1">
            <a:spLocks noGrp="1"/>
          </p:cNvSpPr>
          <p:nvPr>
            <p:ph type="body" idx="1"/>
          </p:nvPr>
        </p:nvSpPr>
        <p:spPr>
          <a:xfrm>
            <a:off x="2296318" y="2519678"/>
            <a:ext cx="4302125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/>
          <p:nvPr/>
        </p:nvSpPr>
        <p:spPr>
          <a:xfrm>
            <a:off x="8632894" y="6485048"/>
            <a:ext cx="15709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2296319" y="2519680"/>
            <a:ext cx="4302125" cy="94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56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9"/>
              <a:buFont typeface="Arial"/>
              <a:buChar char="▪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18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8"/>
              <a:buFont typeface="Arial"/>
              <a:buChar char="–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18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8"/>
              <a:buFont typeface="Arial"/>
              <a:buChar char="▫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2"/>
          <p:cNvSpPr txBox="1"/>
          <p:nvPr/>
        </p:nvSpPr>
        <p:spPr>
          <a:xfrm>
            <a:off x="8671366" y="6503196"/>
            <a:ext cx="118623" cy="11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4"/>
              <a:buFont typeface="Arial"/>
              <a:buNone/>
            </a:pPr>
            <a:fld id="{00000000-1234-1234-1234-123412341234}" type="slidenum">
              <a:rPr lang="en-US" sz="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6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12"/>
          <p:cNvCxnSpPr/>
          <p:nvPr/>
        </p:nvCxnSpPr>
        <p:spPr>
          <a:xfrm>
            <a:off x="88960" y="887678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5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6" Type="http://schemas.openxmlformats.org/officeDocument/2006/relationships/chart" Target="../charts/chart15.x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chart" Target="../charts/chart1.x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>
            <a:spLocks noGrp="1"/>
          </p:cNvSpPr>
          <p:nvPr>
            <p:ph type="ctrTitle"/>
          </p:nvPr>
        </p:nvSpPr>
        <p:spPr>
          <a:xfrm>
            <a:off x="233364" y="3475206"/>
            <a:ext cx="736889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Southern Water Corp – Executive Presentation</a:t>
            </a:r>
            <a:endParaRPr/>
          </a:p>
        </p:txBody>
      </p:sp>
      <p:sp>
        <p:nvSpPr>
          <p:cNvPr id="42" name="Google Shape;42;p1"/>
          <p:cNvSpPr txBox="1"/>
          <p:nvPr/>
        </p:nvSpPr>
        <p:spPr>
          <a:xfrm>
            <a:off x="233364" y="5082685"/>
            <a:ext cx="493553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4/30/2020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233363" y="5390533"/>
            <a:ext cx="493553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Derick Lai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Google Shape;219;p4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4" r:id="rId4" imgW="1587" imgH="1587" progId="TCLayout.ActiveDocument.1">
                  <p:embed/>
                </p:oleObj>
              </mc:Choice>
              <mc:Fallback>
                <p:oleObj r:id="rId4" imgW="1587" imgH="1587" progId="TCLayout.ActiveDocument.1">
                  <p:embed/>
                  <p:pic>
                    <p:nvPicPr>
                      <p:cNvPr id="219" name="Google Shape;219;p4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" name="Google Shape;220;p4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dirty="0"/>
              <a:t>Across the board, the Forecast Cost To Produce exceeds our Actual Revenue, COGS and Operational Expenses. </a:t>
            </a:r>
            <a:endParaRPr dirty="0"/>
          </a:p>
        </p:txBody>
      </p:sp>
      <p:sp>
        <p:nvSpPr>
          <p:cNvPr id="223" name="Google Shape;223;p4"/>
          <p:cNvSpPr/>
          <p:nvPr/>
        </p:nvSpPr>
        <p:spPr>
          <a:xfrm>
            <a:off x="539451" y="6485919"/>
            <a:ext cx="332014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Southern Water Corp Financial Records (SAP) 2013-2015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B37847B-4DB5-41F6-A9CF-1F5EF79474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276654"/>
              </p:ext>
            </p:extLst>
          </p:nvPr>
        </p:nvGraphicFramePr>
        <p:xfrm>
          <a:off x="-1" y="949234"/>
          <a:ext cx="8961439" cy="5290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Google Shape;50;p2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r:id="rId4" imgW="1587" imgH="1587" progId="TCLayout.ActiveDocument.1">
                  <p:embed/>
                </p:oleObj>
              </mc:Choice>
              <mc:Fallback>
                <p:oleObj r:id="rId4" imgW="1587" imgH="1587" progId="TCLayout.ActiveDocument.1">
                  <p:embed/>
                  <p:pic>
                    <p:nvPicPr>
                      <p:cNvPr id="50" name="Google Shape;50;p2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Google Shape;51;p2"/>
          <p:cNvSpPr txBox="1">
            <a:spLocks noGrp="1"/>
          </p:cNvSpPr>
          <p:nvPr>
            <p:ph type="title"/>
          </p:nvPr>
        </p:nvSpPr>
        <p:spPr>
          <a:xfrm>
            <a:off x="171439" y="166963"/>
            <a:ext cx="86184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00" dirty="0"/>
              <a:t>In FY 2013,  costs per ML were for much of the year 5% - 10% higher than budgeted costs for the same year, but the gap was closed by the end of the year</a:t>
            </a:r>
            <a:endParaRPr dirty="0"/>
          </a:p>
        </p:txBody>
      </p:sp>
      <p:sp>
        <p:nvSpPr>
          <p:cNvPr id="56" name="Google Shape;56;p2"/>
          <p:cNvSpPr/>
          <p:nvPr/>
        </p:nvSpPr>
        <p:spPr>
          <a:xfrm>
            <a:off x="539451" y="6255087"/>
            <a:ext cx="669766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800"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¹ Total Overheads Include XYZ (Refer to the Value Driver </a:t>
            </a:r>
            <a:r>
              <a:rPr lang="en-US" sz="800" dirty="0" err="1">
                <a:solidFill>
                  <a:schemeClr val="dk1"/>
                </a:solidFill>
              </a:rPr>
              <a:t>TreesNote</a:t>
            </a:r>
            <a:r>
              <a:rPr lang="en-US" sz="800" dirty="0">
                <a:solidFill>
                  <a:schemeClr val="dk1"/>
                </a:solidFill>
              </a:rPr>
              <a:t>: </a:t>
            </a:r>
            <a:r>
              <a:rPr lang="en-US" sz="800" b="1" dirty="0">
                <a:solidFill>
                  <a:schemeClr val="dk1"/>
                </a:solidFill>
              </a:rPr>
              <a:t>²</a:t>
            </a:r>
            <a:r>
              <a:rPr lang="en-US" sz="800" dirty="0">
                <a:solidFill>
                  <a:schemeClr val="dk1"/>
                </a:solidFill>
              </a:rPr>
              <a:t> Water Production actuals have been sourced from the _____ tab in the _____ file. 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Appendix for what Cost </a:t>
            </a:r>
            <a:r>
              <a:rPr lang="en-US" sz="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Centres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Cost Elements are included)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539451" y="6485919"/>
            <a:ext cx="332014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Southern Water Corp Financial Records (SAP) 2013-2015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171438" y="4959325"/>
            <a:ext cx="7837084" cy="861734"/>
          </a:xfrm>
          <a:prstGeom prst="rect">
            <a:avLst/>
          </a:prstGeom>
          <a:noFill/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arenR"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Revenues: An increase monthly on average of 5% - 10% from July 2013 – June 2014, peaking on November 2013 ($/ML).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arenR"/>
            </a:pPr>
            <a:r>
              <a:rPr lang="en-US" sz="1000" b="1" dirty="0" err="1">
                <a:solidFill>
                  <a:schemeClr val="dk1"/>
                </a:solidFill>
              </a:rPr>
              <a:t>Jutik</a:t>
            </a:r>
            <a:r>
              <a:rPr lang="en-US" sz="1000" b="1" dirty="0">
                <a:solidFill>
                  <a:schemeClr val="dk1"/>
                </a:solidFill>
              </a:rPr>
              <a:t> at $38.5 M/L has shown to be the most cost efficient Desalination plant in comparison with </a:t>
            </a:r>
            <a:r>
              <a:rPr lang="en-US" sz="1000" b="1" dirty="0" err="1">
                <a:solidFill>
                  <a:schemeClr val="dk1"/>
                </a:solidFill>
              </a:rPr>
              <a:t>Kootha</a:t>
            </a:r>
            <a:r>
              <a:rPr lang="en-US" sz="1000" b="1" dirty="0">
                <a:solidFill>
                  <a:schemeClr val="dk1"/>
                </a:solidFill>
              </a:rPr>
              <a:t> and </a:t>
            </a:r>
            <a:r>
              <a:rPr lang="en-US" sz="1000" b="1" dirty="0" err="1">
                <a:solidFill>
                  <a:schemeClr val="dk1"/>
                </a:solidFill>
              </a:rPr>
              <a:t>Surjek</a:t>
            </a:r>
            <a:r>
              <a:rPr lang="en-US" sz="1000" b="1" dirty="0">
                <a:solidFill>
                  <a:schemeClr val="dk1"/>
                </a:solidFill>
              </a:rPr>
              <a:t>. It is $15.48 M/L less than the Weighted Market Price.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arenR"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are forecasted to have a </a:t>
            </a:r>
            <a:r>
              <a:rPr lang="en-US" sz="1000" b="1" dirty="0">
                <a:solidFill>
                  <a:schemeClr val="dk1"/>
                </a:solidFill>
              </a:rPr>
              <a:t>significant increase in Production Costs without sustainable revenue. </a:t>
            </a:r>
            <a:r>
              <a:rPr lang="en-US" sz="1000" b="1" dirty="0" err="1">
                <a:solidFill>
                  <a:schemeClr val="dk1"/>
                </a:solidFill>
              </a:rPr>
              <a:t>Kootha</a:t>
            </a:r>
            <a:r>
              <a:rPr lang="en-US" sz="1000" b="1" dirty="0">
                <a:solidFill>
                  <a:schemeClr val="dk1"/>
                </a:solidFill>
              </a:rPr>
              <a:t> and </a:t>
            </a:r>
            <a:r>
              <a:rPr lang="en-US" sz="1000" b="1" dirty="0" err="1">
                <a:solidFill>
                  <a:schemeClr val="dk1"/>
                </a:solidFill>
              </a:rPr>
              <a:t>Surjek</a:t>
            </a:r>
            <a:r>
              <a:rPr lang="en-US" sz="1000" b="1" dirty="0">
                <a:solidFill>
                  <a:schemeClr val="dk1"/>
                </a:solidFill>
              </a:rPr>
              <a:t> do not have the EBIT to justify the increasing Costs of Production for those Desalination Plants.</a:t>
            </a: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764059" y="4278632"/>
            <a:ext cx="1031689" cy="21717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00000000-0008-0000-0600-000013BE06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012602"/>
              </p:ext>
            </p:extLst>
          </p:nvPr>
        </p:nvGraphicFramePr>
        <p:xfrm>
          <a:off x="232053" y="1003061"/>
          <a:ext cx="8557785" cy="3814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187466" y="236112"/>
            <a:ext cx="8586505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350" dirty="0">
                <a:solidFill>
                  <a:schemeClr val="tx1"/>
                </a:solidFill>
              </a:rPr>
              <a:t>The forecast for next year shows costs per ML more than doubling, with the largest increases forecast for </a:t>
            </a:r>
            <a:r>
              <a:rPr lang="en-US" sz="1350" dirty="0" err="1">
                <a:solidFill>
                  <a:schemeClr val="tx1"/>
                </a:solidFill>
              </a:rPr>
              <a:t>Kootha</a:t>
            </a:r>
            <a:r>
              <a:rPr lang="en-US" sz="1350" dirty="0">
                <a:solidFill>
                  <a:schemeClr val="tx1"/>
                </a:solidFill>
              </a:rPr>
              <a:t> and </a:t>
            </a:r>
            <a:r>
              <a:rPr lang="en-US" sz="1350" dirty="0" err="1">
                <a:solidFill>
                  <a:schemeClr val="tx1"/>
                </a:solidFill>
              </a:rPr>
              <a:t>Surjek</a:t>
            </a:r>
            <a:r>
              <a:rPr lang="en-US" sz="1350" dirty="0">
                <a:solidFill>
                  <a:schemeClr val="tx1"/>
                </a:solidFill>
              </a:rPr>
              <a:t>.</a:t>
            </a:r>
            <a:endParaRPr sz="1372" dirty="0">
              <a:solidFill>
                <a:schemeClr val="tx1"/>
              </a:solidFill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3F6C233-E12D-4A7E-8357-43E0112312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5606886"/>
              </p:ext>
            </p:extLst>
          </p:nvPr>
        </p:nvGraphicFramePr>
        <p:xfrm>
          <a:off x="1" y="656624"/>
          <a:ext cx="8961437" cy="3183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A2A417A-DBA8-41EE-96C0-B31F9B16DD4E}"/>
              </a:ext>
            </a:extLst>
          </p:cNvPr>
          <p:cNvGraphicFramePr>
            <a:graphicFrameLocks/>
          </p:cNvGraphicFramePr>
          <p:nvPr/>
        </p:nvGraphicFramePr>
        <p:xfrm>
          <a:off x="0" y="3845015"/>
          <a:ext cx="2976477" cy="2876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F4F5A48-231E-48EE-9393-EC941598D1CA}"/>
              </a:ext>
            </a:extLst>
          </p:cNvPr>
          <p:cNvGraphicFramePr>
            <a:graphicFrameLocks/>
          </p:cNvGraphicFramePr>
          <p:nvPr/>
        </p:nvGraphicFramePr>
        <p:xfrm>
          <a:off x="3173843" y="3845015"/>
          <a:ext cx="2976477" cy="2876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EA571A8-6CCA-4E7E-9FA2-EEBCFCA19FD4}"/>
              </a:ext>
            </a:extLst>
          </p:cNvPr>
          <p:cNvGraphicFramePr>
            <a:graphicFrameLocks/>
          </p:cNvGraphicFramePr>
          <p:nvPr/>
        </p:nvGraphicFramePr>
        <p:xfrm>
          <a:off x="6347685" y="3839250"/>
          <a:ext cx="2613752" cy="2882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1464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87468" y="241824"/>
            <a:ext cx="858650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These large increases are forecast to put </a:t>
            </a:r>
            <a:r>
              <a:rPr lang="en-US" sz="1400" dirty="0" err="1">
                <a:solidFill>
                  <a:srgbClr val="002060"/>
                </a:solidFill>
              </a:rPr>
              <a:t>Surjek</a:t>
            </a:r>
            <a:r>
              <a:rPr lang="en-US" sz="1400" dirty="0">
                <a:solidFill>
                  <a:srgbClr val="002060"/>
                </a:solidFill>
              </a:rPr>
              <a:t> into a significant loss, </a:t>
            </a:r>
            <a:r>
              <a:rPr lang="en-US" sz="1400" dirty="0" err="1">
                <a:solidFill>
                  <a:srgbClr val="002060"/>
                </a:solidFill>
              </a:rPr>
              <a:t>Kootha</a:t>
            </a:r>
            <a:r>
              <a:rPr lang="en-US" sz="1400" dirty="0">
                <a:solidFill>
                  <a:srgbClr val="002060"/>
                </a:solidFill>
              </a:rPr>
              <a:t> just below break-even; only </a:t>
            </a:r>
            <a:r>
              <a:rPr lang="en-US" sz="1400" dirty="0" err="1">
                <a:solidFill>
                  <a:srgbClr val="002060"/>
                </a:solidFill>
              </a:rPr>
              <a:t>Jutik</a:t>
            </a:r>
            <a:r>
              <a:rPr lang="en-US" sz="1400" dirty="0">
                <a:solidFill>
                  <a:srgbClr val="002060"/>
                </a:solidFill>
              </a:rPr>
              <a:t> is forecasting a profit</a:t>
            </a:r>
          </a:p>
        </p:txBody>
      </p:sp>
      <p:sp>
        <p:nvSpPr>
          <p:cNvPr id="75" name="Google Shape;75;p8"/>
          <p:cNvSpPr txBox="1"/>
          <p:nvPr/>
        </p:nvSpPr>
        <p:spPr>
          <a:xfrm>
            <a:off x="187468" y="970500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Pseudo Cost Curve Highlighting Cost to Produce versus Market Price</a:t>
            </a:r>
            <a:endParaRPr sz="1196" b="0" i="0" u="none" strike="noStrike" cap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8"/>
          <p:cNvSpPr/>
          <p:nvPr/>
        </p:nvSpPr>
        <p:spPr>
          <a:xfrm>
            <a:off x="539451" y="6408800"/>
            <a:ext cx="325121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Southern Water Corp Financial Records (SAP) 2013-2015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Open Water Market Data (2013 – 2015)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8"/>
          <p:cNvSpPr/>
          <p:nvPr/>
        </p:nvSpPr>
        <p:spPr>
          <a:xfrm>
            <a:off x="3790662" y="5622383"/>
            <a:ext cx="712913" cy="230045"/>
          </a:xfrm>
          <a:prstGeom prst="rect">
            <a:avLst/>
          </a:prstGeom>
          <a:solidFill>
            <a:srgbClr val="30539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Most Expensive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>
            <a:off x="1023325" y="5630348"/>
            <a:ext cx="712913" cy="230045"/>
          </a:xfrm>
          <a:prstGeom prst="rect">
            <a:avLst/>
          </a:prstGeom>
          <a:solidFill>
            <a:srgbClr val="BDC6E3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1F304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Least Expensive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8"/>
          <p:cNvCxnSpPr>
            <a:cxnSpLocks/>
          </p:cNvCxnSpPr>
          <p:nvPr/>
        </p:nvCxnSpPr>
        <p:spPr>
          <a:xfrm>
            <a:off x="753035" y="6082741"/>
            <a:ext cx="3883511" cy="0"/>
          </a:xfrm>
          <a:prstGeom prst="straightConnector1">
            <a:avLst/>
          </a:prstGeom>
          <a:noFill/>
          <a:ln w="38100" cap="flat" cmpd="sng">
            <a:solidFill>
              <a:srgbClr val="305391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3E3E6DE-7C1D-4205-A01C-0BDC6AB8E9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987372"/>
              </p:ext>
            </p:extLst>
          </p:nvPr>
        </p:nvGraphicFramePr>
        <p:xfrm>
          <a:off x="-1" y="1384837"/>
          <a:ext cx="8961439" cy="4015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14C8774-AB2E-4B18-B9EE-5B7435929972}"/>
              </a:ext>
            </a:extLst>
          </p:cNvPr>
          <p:cNvSpPr txBox="1"/>
          <p:nvPr/>
        </p:nvSpPr>
        <p:spPr>
          <a:xfrm>
            <a:off x="1134626" y="3236096"/>
            <a:ext cx="1203223" cy="461665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>
              <a:defRPr sz="900" b="0" i="0" u="none" strike="noStrike" kern="1200" baseline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800" b="1" kern="12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Weighted Market Price</a:t>
            </a:r>
          </a:p>
          <a:p>
            <a:pPr algn="ctr">
              <a:defRPr sz="900" b="0" i="0" u="none" strike="noStrike" kern="1200" baseline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800" b="1" kern="12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53.98  M/L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 txBox="1">
            <a:spLocks noGrp="1"/>
          </p:cNvSpPr>
          <p:nvPr>
            <p:ph type="title"/>
          </p:nvPr>
        </p:nvSpPr>
        <p:spPr>
          <a:xfrm>
            <a:off x="171450" y="230188"/>
            <a:ext cx="861853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High 264 M EBIT variance between 2013 Actual and 2015 Forecast and degradation in revenue forecasted in 2015 by 121.9 M with high overheads. 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5DBFDB-E71B-4009-87A3-0608870AB6BD}"/>
              </a:ext>
            </a:extLst>
          </p:cNvPr>
          <p:cNvSpPr/>
          <p:nvPr/>
        </p:nvSpPr>
        <p:spPr>
          <a:xfrm>
            <a:off x="0" y="960039"/>
            <a:ext cx="37561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SzPts val="1196"/>
              <a:defRPr/>
            </a:pPr>
            <a:r>
              <a:rPr lang="en-US" b="1" dirty="0">
                <a:solidFill>
                  <a:srgbClr val="808080"/>
                </a:solidFill>
              </a:rPr>
              <a:t>Actual vs Forecast PL Variances, </a:t>
            </a:r>
            <a:r>
              <a:rPr lang="en-US" dirty="0">
                <a:solidFill>
                  <a:srgbClr val="808080"/>
                </a:solidFill>
              </a:rPr>
              <a:t>YTD, $m</a:t>
            </a:r>
            <a:endParaRPr lang="en-US" sz="1600" dirty="0"/>
          </a:p>
        </p:txBody>
      </p:sp>
      <p:graphicFrame>
        <p:nvGraphicFramePr>
          <p:cNvPr id="111" name="Chart 110">
            <a:extLst>
              <a:ext uri="{FF2B5EF4-FFF2-40B4-BE49-F238E27FC236}">
                <a16:creationId xmlns:a16="http://schemas.microsoft.com/office/drawing/2014/main" id="{2D607CF1-EE9D-4A08-89A8-C4627564AD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0360749"/>
              </p:ext>
            </p:extLst>
          </p:nvPr>
        </p:nvGraphicFramePr>
        <p:xfrm>
          <a:off x="171449" y="1505224"/>
          <a:ext cx="8618537" cy="4986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 txBox="1">
            <a:spLocks noGrp="1"/>
          </p:cNvSpPr>
          <p:nvPr>
            <p:ph type="title"/>
          </p:nvPr>
        </p:nvSpPr>
        <p:spPr>
          <a:xfrm>
            <a:off x="171450" y="132880"/>
            <a:ext cx="861853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dirty="0">
                <a:solidFill>
                  <a:srgbClr val="002060"/>
                </a:solidFill>
              </a:rPr>
              <a:t>Both </a:t>
            </a:r>
            <a:r>
              <a:rPr lang="en-US" sz="1600" dirty="0" err="1">
                <a:solidFill>
                  <a:srgbClr val="002060"/>
                </a:solidFill>
              </a:rPr>
              <a:t>Kootha</a:t>
            </a:r>
            <a:r>
              <a:rPr lang="en-US" sz="1600" dirty="0">
                <a:solidFill>
                  <a:srgbClr val="002060"/>
                </a:solidFill>
              </a:rPr>
              <a:t> and </a:t>
            </a:r>
            <a:r>
              <a:rPr lang="en-US" sz="1600" dirty="0" err="1">
                <a:solidFill>
                  <a:srgbClr val="002060"/>
                </a:solidFill>
              </a:rPr>
              <a:t>Surjek</a:t>
            </a:r>
            <a:r>
              <a:rPr lang="en-US" sz="1600" dirty="0">
                <a:solidFill>
                  <a:srgbClr val="002060"/>
                </a:solidFill>
              </a:rPr>
              <a:t> offer the biggest skew to the EBIT, while </a:t>
            </a:r>
            <a:r>
              <a:rPr lang="en-US" sz="1600" dirty="0" err="1">
                <a:solidFill>
                  <a:srgbClr val="002060"/>
                </a:solidFill>
              </a:rPr>
              <a:t>Jutik’s</a:t>
            </a:r>
            <a:r>
              <a:rPr lang="en-US" sz="1600" dirty="0">
                <a:solidFill>
                  <a:srgbClr val="002060"/>
                </a:solidFill>
              </a:rPr>
              <a:t> Forecast remains close to the Actuals.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6" name="Chart 175">
            <a:extLst>
              <a:ext uri="{FF2B5EF4-FFF2-40B4-BE49-F238E27FC236}">
                <a16:creationId xmlns:a16="http://schemas.microsoft.com/office/drawing/2014/main" id="{D79EBD96-1822-B44C-BD9F-37A011F8E2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9114356"/>
              </p:ext>
            </p:extLst>
          </p:nvPr>
        </p:nvGraphicFramePr>
        <p:xfrm>
          <a:off x="0" y="1054258"/>
          <a:ext cx="8830779" cy="2188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7" name="Chart 176">
            <a:extLst>
              <a:ext uri="{FF2B5EF4-FFF2-40B4-BE49-F238E27FC236}">
                <a16:creationId xmlns:a16="http://schemas.microsoft.com/office/drawing/2014/main" id="{E0E27A87-C751-CF46-8D4F-C0051930D5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0227051"/>
              </p:ext>
            </p:extLst>
          </p:nvPr>
        </p:nvGraphicFramePr>
        <p:xfrm>
          <a:off x="0" y="3795039"/>
          <a:ext cx="2964147" cy="2926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8" name="Chart 177">
            <a:extLst>
              <a:ext uri="{FF2B5EF4-FFF2-40B4-BE49-F238E27FC236}">
                <a16:creationId xmlns:a16="http://schemas.microsoft.com/office/drawing/2014/main" id="{B762FCB5-791F-8B4E-8569-AA0DA9B671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7904256"/>
              </p:ext>
            </p:extLst>
          </p:nvPr>
        </p:nvGraphicFramePr>
        <p:xfrm>
          <a:off x="3174844" y="3795038"/>
          <a:ext cx="2771222" cy="2926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9" name="Chart 178">
            <a:extLst>
              <a:ext uri="{FF2B5EF4-FFF2-40B4-BE49-F238E27FC236}">
                <a16:creationId xmlns:a16="http://schemas.microsoft.com/office/drawing/2014/main" id="{71994734-FE33-7B4E-B634-0AFE3731D1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9233467"/>
              </p:ext>
            </p:extLst>
          </p:nvPr>
        </p:nvGraphicFramePr>
        <p:xfrm>
          <a:off x="6156763" y="3795038"/>
          <a:ext cx="2771222" cy="2926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3465393A-73E1-9D4E-91AA-7AB598FB12B1}"/>
              </a:ext>
            </a:extLst>
          </p:cNvPr>
          <p:cNvCxnSpPr/>
          <p:nvPr/>
        </p:nvCxnSpPr>
        <p:spPr>
          <a:xfrm>
            <a:off x="576391" y="3524024"/>
            <a:ext cx="8254388" cy="0"/>
          </a:xfrm>
          <a:prstGeom prst="line">
            <a:avLst/>
          </a:prstGeom>
          <a:ln w="317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  <a:tabLst/>
              <a:defRPr/>
            </a:pPr>
            <a:r>
              <a:rPr kumimoji="0" lang="en-US" sz="1196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Actual vs Forecast PL Revenue Analysis, </a:t>
            </a:r>
            <a:r>
              <a:rPr kumimoji="0" lang="en-US" sz="1196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YTD, $m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230188"/>
            <a:ext cx="861853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There is a spike in the Revenue Actuals which is due to the increased demand between months of November 2013 – March 2014.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5821732" y="1624060"/>
            <a:ext cx="2963538" cy="219900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2C46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 txBox="1"/>
          <p:nvPr/>
        </p:nvSpPr>
        <p:spPr>
          <a:xfrm>
            <a:off x="5772156" y="1316282"/>
            <a:ext cx="15313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C46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Key Insights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 txBox="1"/>
          <p:nvPr/>
        </p:nvSpPr>
        <p:spPr>
          <a:xfrm>
            <a:off x="5821732" y="1725268"/>
            <a:ext cx="2963538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C46"/>
              </a:buClr>
              <a:buSzPts val="1400"/>
              <a:buFont typeface="Noto Sans Symbols"/>
              <a:buChar char="▪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2C46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Note the Revenue outpacing the Forecast beginning in November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C46"/>
              </a:buClr>
              <a:buSzPts val="1400"/>
              <a:buFont typeface="Noto Sans Symbols"/>
              <a:buChar char="▪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2C4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There is a sharp increase of the Actuals from January - May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C46"/>
              </a:buClr>
              <a:buSzPts val="1400"/>
              <a:buFont typeface="Noto Sans Symbols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2C46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1" y="6485919"/>
            <a:ext cx="332014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rgbClr val="002C46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2C46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Southern Water Corp Financial Records (SAP) 2013-2015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B50DD7E-5D7D-44D2-933F-B29E639497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9736708"/>
              </p:ext>
            </p:extLst>
          </p:nvPr>
        </p:nvGraphicFramePr>
        <p:xfrm>
          <a:off x="0" y="1316282"/>
          <a:ext cx="5821732" cy="5169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/>
          <p:nvPr/>
        </p:nvSpPr>
        <p:spPr>
          <a:xfrm>
            <a:off x="86345" y="1156770"/>
            <a:ext cx="8586504" cy="5245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6"/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Actual vs Forecast PL COGS Analysis, </a:t>
            </a:r>
            <a:r>
              <a:rPr lang="en-US" sz="1196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YTD, $m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6"/>
          <p:cNvSpPr txBox="1">
            <a:spLocks noGrp="1"/>
          </p:cNvSpPr>
          <p:nvPr>
            <p:ph type="title"/>
          </p:nvPr>
        </p:nvSpPr>
        <p:spPr>
          <a:xfrm>
            <a:off x="171450" y="230188"/>
            <a:ext cx="861853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dirty="0">
                <a:solidFill>
                  <a:srgbClr val="002060"/>
                </a:solidFill>
              </a:rPr>
              <a:t>The COGS Forecast will be higher than our Actuals throughout the year.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5464366" y="1624059"/>
            <a:ext cx="2963538" cy="4328462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"/>
          <p:cNvSpPr txBox="1"/>
          <p:nvPr/>
        </p:nvSpPr>
        <p:spPr>
          <a:xfrm>
            <a:off x="5414790" y="1316282"/>
            <a:ext cx="15313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6"/>
          <p:cNvSpPr txBox="1"/>
          <p:nvPr/>
        </p:nvSpPr>
        <p:spPr>
          <a:xfrm>
            <a:off x="5464366" y="1624059"/>
            <a:ext cx="2963538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</a:rPr>
              <a:t>Notice the increase between the months of November to May in the Forecast of COGS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COGS – Forecast peaks at around $6 Million between the months of February – March with a sharp decline beginning with April.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"/>
          <p:cNvSpPr/>
          <p:nvPr/>
        </p:nvSpPr>
        <p:spPr>
          <a:xfrm>
            <a:off x="539451" y="6485919"/>
            <a:ext cx="332014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Southern Water Corp Financial Records (SAP) 2013-2015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B47D76E-FC3A-4F3D-91A7-DD33B5A41C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164478"/>
              </p:ext>
            </p:extLst>
          </p:nvPr>
        </p:nvGraphicFramePr>
        <p:xfrm>
          <a:off x="86344" y="1277396"/>
          <a:ext cx="5328445" cy="5124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/>
          <p:nvPr/>
        </p:nvSpPr>
        <p:spPr>
          <a:xfrm>
            <a:off x="86345" y="1156771"/>
            <a:ext cx="8586504" cy="5245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 dirty="0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7"/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Actual vs </a:t>
            </a:r>
            <a:r>
              <a:rPr lang="en-US" sz="1196" b="1" dirty="0">
                <a:solidFill>
                  <a:srgbClr val="808080"/>
                </a:solidFill>
              </a:rPr>
              <a:t>Forecast</a:t>
            </a:r>
            <a:r>
              <a:rPr lang="en-US" sz="1196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PL Operational Expenses Analysis, </a:t>
            </a:r>
            <a:r>
              <a:rPr lang="en-US" sz="1196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YTD, $m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7"/>
          <p:cNvSpPr txBox="1">
            <a:spLocks noGrp="1"/>
          </p:cNvSpPr>
          <p:nvPr>
            <p:ph type="title"/>
          </p:nvPr>
        </p:nvSpPr>
        <p:spPr>
          <a:xfrm>
            <a:off x="171450" y="230188"/>
            <a:ext cx="861853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The Overheads Forecast is outpacing the Actuals throughout the year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7"/>
          <p:cNvSpPr/>
          <p:nvPr/>
        </p:nvSpPr>
        <p:spPr>
          <a:xfrm>
            <a:off x="5464366" y="1624059"/>
            <a:ext cx="2963538" cy="4328462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7"/>
          <p:cNvSpPr txBox="1"/>
          <p:nvPr/>
        </p:nvSpPr>
        <p:spPr>
          <a:xfrm>
            <a:off x="5414790" y="1316282"/>
            <a:ext cx="15313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7"/>
          <p:cNvSpPr txBox="1"/>
          <p:nvPr/>
        </p:nvSpPr>
        <p:spPr>
          <a:xfrm>
            <a:off x="5464366" y="1624059"/>
            <a:ext cx="2963538" cy="246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</a:rPr>
              <a:t>Notice the large dip in the Overheads – Actual beginning from November continuing on to the rest of the year compared to our Overheads – Forecast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</a:rPr>
              <a:t>The Overheads – Actual numbers stay consistent between the months of Nov – May after the dip.</a:t>
            </a:r>
            <a:endParaRPr lang="en-US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lang="en-US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7"/>
          <p:cNvSpPr/>
          <p:nvPr/>
        </p:nvSpPr>
        <p:spPr>
          <a:xfrm>
            <a:off x="539451" y="6485919"/>
            <a:ext cx="332014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Southern Water Corp Financial Records (SAP) 2013-2015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779A388-6950-4DD6-BC25-A4FEE10038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3354301"/>
              </p:ext>
            </p:extLst>
          </p:nvPr>
        </p:nvGraphicFramePr>
        <p:xfrm>
          <a:off x="86344" y="1175973"/>
          <a:ext cx="5328445" cy="5225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2054</TotalTime>
  <Words>844</Words>
  <Application>Microsoft Office PowerPoint</Application>
  <PresentationFormat>Custom</PresentationFormat>
  <Paragraphs>98</Paragraphs>
  <Slides>10</Slides>
  <Notes>10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Noto Sans Symbols</vt:lpstr>
      <vt:lpstr>Quattrocento Sans</vt:lpstr>
      <vt:lpstr>Synergy_CF_YNR002</vt:lpstr>
      <vt:lpstr>1_Synergy_CF_YNR002</vt:lpstr>
      <vt:lpstr>TCLayout.ActiveDocument.1</vt:lpstr>
      <vt:lpstr>Southern Water Corp – Executive Presentation</vt:lpstr>
      <vt:lpstr>In FY 2013,  costs per ML were for much of the year 5% - 10% higher than budgeted costs for the same year, but the gap was closed by the end of the year</vt:lpstr>
      <vt:lpstr>The forecast for next year shows costs per ML more than doubling, with the largest increases forecast for Kootha and Surjek.</vt:lpstr>
      <vt:lpstr>These large increases are forecast to put Surjek into a significant loss, Kootha just below break-even; only Jutik is forecasting a profit</vt:lpstr>
      <vt:lpstr>High 264 M EBIT variance between 2013 Actual and 2015 Forecast and degradation in revenue forecasted in 2015 by 121.9 M with high overheads. </vt:lpstr>
      <vt:lpstr>Both Kootha and Surjek offer the biggest skew to the EBIT, while Jutik’s Forecast remains close to the Actuals.</vt:lpstr>
      <vt:lpstr>There is a spike in the Revenue Actuals which is due to the increased demand between months of November 2013 – March 2014.</vt:lpstr>
      <vt:lpstr>The COGS Forecast will be higher than our Actuals throughout the year.</vt:lpstr>
      <vt:lpstr>The Overheads Forecast is outpacing the Actuals throughout the year</vt:lpstr>
      <vt:lpstr>Across the board, the Forecast Cost To Produce exceeds our Actual Revenue, COGS and Operational Expenses.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Water Corp – Executive Presentation</dc:title>
  <dc:creator>Chris Hui</dc:creator>
  <cp:lastModifiedBy>Derick Lai</cp:lastModifiedBy>
  <cp:revision>144</cp:revision>
  <dcterms:created xsi:type="dcterms:W3CDTF">2015-09-14T11:37:31Z</dcterms:created>
  <dcterms:modified xsi:type="dcterms:W3CDTF">2020-06-26T18:30:20Z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Office2010EditCount">
    <vt:lpwstr>1</vt:lpwstr>
  </property>
  <property fmtid="{D5CDD505-2E9C-101B-9397-08002B2CF9AE}" pid="7" name="Office2003EditCount">
    <vt:lpwstr>0</vt:lpwstr>
  </property>
  <property fmtid="{D5CDD505-2E9C-101B-9397-08002B2CF9AE}" pid="8" name="LastEditedOfficeVersion">
    <vt:lpwstr>Office2010</vt:lpwstr>
  </property>
  <property fmtid="{D5CDD505-2E9C-101B-9397-08002B2CF9AE}" pid="9" name="Office2010WasSaved">
    <vt:lpwstr>1</vt:lpwstr>
  </property>
  <property fmtid="{D5CDD505-2E9C-101B-9397-08002B2CF9AE}" pid="10" name="DocID">
    <vt:lpwstr>Doc ID</vt:lpwstr>
  </property>
  <property fmtid="{D5CDD505-2E9C-101B-9397-08002B2CF9AE}" pid="11" name="MSIP_Label_97c7b3fc-4128-41ae-86b4-e4b1b1ae5e15_Enabled">
    <vt:lpwstr>True</vt:lpwstr>
  </property>
  <property fmtid="{D5CDD505-2E9C-101B-9397-08002B2CF9AE}" pid="12" name="MSIP_Label_97c7b3fc-4128-41ae-86b4-e4b1b1ae5e15_SiteId">
    <vt:lpwstr>97160e56-eb00-44fe-b31d-0d6d351c636d</vt:lpwstr>
  </property>
  <property fmtid="{D5CDD505-2E9C-101B-9397-08002B2CF9AE}" pid="13" name="MSIP_Label_97c7b3fc-4128-41ae-86b4-e4b1b1ae5e15_Owner">
    <vt:lpwstr>Chris.Hui@origin.com.au</vt:lpwstr>
  </property>
  <property fmtid="{D5CDD505-2E9C-101B-9397-08002B2CF9AE}" pid="14" name="MSIP_Label_97c7b3fc-4128-41ae-86b4-e4b1b1ae5e15_SetDate">
    <vt:lpwstr>2019-06-30T23:39:24.8162734Z</vt:lpwstr>
  </property>
  <property fmtid="{D5CDD505-2E9C-101B-9397-08002B2CF9AE}" pid="15" name="MSIP_Label_97c7b3fc-4128-41ae-86b4-e4b1b1ae5e15_Name">
    <vt:lpwstr>General</vt:lpwstr>
  </property>
  <property fmtid="{D5CDD505-2E9C-101B-9397-08002B2CF9AE}" pid="16" name="MSIP_Label_97c7b3fc-4128-41ae-86b4-e4b1b1ae5e15_Application">
    <vt:lpwstr>Microsoft Azure Information Protection</vt:lpwstr>
  </property>
  <property fmtid="{D5CDD505-2E9C-101B-9397-08002B2CF9AE}" pid="17" name="MSIP_Label_97c7b3fc-4128-41ae-86b4-e4b1b1ae5e15_ActionId">
    <vt:lpwstr>d3fbac77-f25a-4694-bf90-8d76f690b9b8</vt:lpwstr>
  </property>
  <property fmtid="{D5CDD505-2E9C-101B-9397-08002B2CF9AE}" pid="18" name="MSIP_Label_97c7b3fc-4128-41ae-86b4-e4b1b1ae5e15_Extended_MSFT_Method">
    <vt:lpwstr>Automatic</vt:lpwstr>
  </property>
  <property fmtid="{D5CDD505-2E9C-101B-9397-08002B2CF9AE}" pid="19" name="Sensitivity">
    <vt:lpwstr>General</vt:lpwstr>
  </property>
</Properties>
</file>