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7"/>
  </p:notesMasterIdLst>
  <p:sldIdLst>
    <p:sldId id="256" r:id="rId2"/>
    <p:sldId id="258" r:id="rId3"/>
    <p:sldId id="261" r:id="rId4"/>
    <p:sldId id="263" r:id="rId5"/>
    <p:sldId id="287" r:id="rId6"/>
    <p:sldId id="288" r:id="rId7"/>
    <p:sldId id="289" r:id="rId8"/>
    <p:sldId id="290" r:id="rId9"/>
    <p:sldId id="291" r:id="rId10"/>
    <p:sldId id="292" r:id="rId11"/>
    <p:sldId id="293" r:id="rId12"/>
    <p:sldId id="294" r:id="rId13"/>
    <p:sldId id="267" r:id="rId14"/>
    <p:sldId id="281" r:id="rId15"/>
    <p:sldId id="280" r:id="rId16"/>
  </p:sldIdLst>
  <p:sldSz cx="9144000" cy="5143500" type="screen16x9"/>
  <p:notesSz cx="6858000" cy="9144000"/>
  <p:embeddedFontLst>
    <p:embeddedFont>
      <p:font typeface="Helvetica Neue" panose="020B0604020202020204" charset="0"/>
      <p:regular r:id="rId18"/>
      <p:bold r:id="rId19"/>
      <p:italic r:id="rId20"/>
      <p:boldItalic r:id="rId21"/>
    </p:embeddedFont>
    <p:embeddedFont>
      <p:font typeface="Muli" panose="02000503000000000000" pitchFamily="2" charset="0"/>
      <p:regular r:id="rId22"/>
    </p:embeddedFont>
    <p:embeddedFont>
      <p:font typeface="Nixie One"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8F2F7F-A77F-40E6-BA7F-74B64F436892}">
  <a:tblStyle styleId="{588F2F7F-A77F-40E6-BA7F-74B64F4368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47" autoAdjust="0"/>
  </p:normalViewPr>
  <p:slideViewPr>
    <p:cSldViewPr snapToGrid="0">
      <p:cViewPr varScale="1">
        <p:scale>
          <a:sx n="136" d="100"/>
          <a:sy n="136" d="100"/>
        </p:scale>
        <p:origin x="89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995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3148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0987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Regression is the “best line of fit”, straight line across and all points fit on the line = good fit</a:t>
            </a:r>
          </a:p>
          <a:p>
            <a:pPr marL="171450" lvl="0" indent="-171450" algn="l" rtl="0">
              <a:spcBef>
                <a:spcPts val="0"/>
              </a:spcBef>
              <a:spcAft>
                <a:spcPts val="0"/>
              </a:spcAft>
              <a:buFontTx/>
              <a:buChar char="-"/>
            </a:pPr>
            <a:r>
              <a:rPr lang="en-US" dirty="0"/>
              <a:t>Points far away from the line = not a good fit</a:t>
            </a:r>
          </a:p>
          <a:p>
            <a:pPr marL="171450" lvl="0" indent="-171450" algn="l" rtl="0">
              <a:spcBef>
                <a:spcPts val="0"/>
              </a:spcBef>
              <a:spcAft>
                <a:spcPts val="0"/>
              </a:spcAft>
              <a:buFontTx/>
              <a:buChar char="-"/>
            </a:pPr>
            <a:r>
              <a:rPr lang="en-US" dirty="0"/>
              <a:t>Rationale, so we know an increase in “a” increases our “price” by how much. Will help in quantifying independent variables (drivers) and how it potentially drives dependent variable. </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Feedback: </a:t>
            </a:r>
          </a:p>
          <a:p>
            <a:pPr marL="0" lvl="0" indent="0" algn="l" rtl="0">
              <a:spcBef>
                <a:spcPts val="0"/>
              </a:spcBef>
              <a:spcAft>
                <a:spcPts val="0"/>
              </a:spcAft>
              <a:buNone/>
            </a:pPr>
            <a:r>
              <a:rPr lang="en-US" dirty="0"/>
              <a:t>- Ask questions back to guests / viewers. Allows you to interact with the interviewers. Tell a story, discuss with stakeholders. </a:t>
            </a:r>
          </a:p>
          <a:p>
            <a:pPr marL="171450" lvl="0" indent="-171450" algn="l" rtl="0">
              <a:spcBef>
                <a:spcPts val="0"/>
              </a:spcBef>
              <a:spcAft>
                <a:spcPts val="0"/>
              </a:spcAft>
              <a:buFontTx/>
              <a:buChar char="-"/>
            </a:pPr>
            <a:r>
              <a:rPr lang="en-US" dirty="0"/>
              <a:t>Toggle between presentation tools – Consider using static visuals on the </a:t>
            </a:r>
            <a:r>
              <a:rPr lang="en-US" dirty="0" err="1"/>
              <a:t>Powerpoint</a:t>
            </a:r>
            <a:r>
              <a:rPr lang="en-US" dirty="0"/>
              <a:t> and then alt tab into Tableau / Dashboard to interact, filter. Different maps , zoom in, etc. </a:t>
            </a:r>
          </a:p>
          <a:p>
            <a:pPr marL="171450" lvl="0" indent="-171450" algn="l" rtl="0">
              <a:spcBef>
                <a:spcPts val="0"/>
              </a:spcBef>
              <a:spcAft>
                <a:spcPts val="0"/>
              </a:spcAft>
              <a:buFontTx/>
              <a:buChar char="-"/>
            </a:pPr>
            <a:r>
              <a:rPr lang="en-US" dirty="0"/>
              <a:t>Important to keep it dynamic – shows you have the skills and determination to put thought into the visuals.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9100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844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2019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394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791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adityadesai13/used-car-dataset-ford-and-mercedes"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UK Volkswagen Used Car Analysis</a:t>
            </a:r>
            <a:endParaRPr dirty="0">
              <a:solidFill>
                <a:schemeClr val="accent1"/>
              </a:solidFill>
            </a:endParaRPr>
          </a:p>
        </p:txBody>
      </p:sp>
      <p:sp>
        <p:nvSpPr>
          <p:cNvPr id="2" name="TextBox 1">
            <a:extLst>
              <a:ext uri="{FF2B5EF4-FFF2-40B4-BE49-F238E27FC236}">
                <a16:creationId xmlns:a16="http://schemas.microsoft.com/office/drawing/2014/main" id="{44782BBF-3C1B-4BAE-87DA-C25C67FBF5AA}"/>
              </a:ext>
            </a:extLst>
          </p:cNvPr>
          <p:cNvSpPr txBox="1"/>
          <p:nvPr/>
        </p:nvSpPr>
        <p:spPr>
          <a:xfrm>
            <a:off x="275590" y="4203130"/>
            <a:ext cx="2749924" cy="738664"/>
          </a:xfrm>
          <a:prstGeom prst="rect">
            <a:avLst/>
          </a:prstGeom>
          <a:noFill/>
        </p:spPr>
        <p:txBody>
          <a:bodyPr wrap="square" rtlCol="0">
            <a:spAutoFit/>
          </a:bodyPr>
          <a:lstStyle/>
          <a:p>
            <a:r>
              <a:rPr lang="en-US" dirty="0">
                <a:solidFill>
                  <a:schemeClr val="accent1"/>
                </a:solidFill>
              </a:rPr>
              <a:t>Date: August 18</a:t>
            </a:r>
            <a:r>
              <a:rPr lang="en-US" baseline="30000" dirty="0">
                <a:solidFill>
                  <a:schemeClr val="accent1"/>
                </a:solidFill>
              </a:rPr>
              <a:t>th</a:t>
            </a:r>
            <a:r>
              <a:rPr lang="en-US" dirty="0">
                <a:solidFill>
                  <a:schemeClr val="accent1"/>
                </a:solidFill>
              </a:rPr>
              <a:t>, 2020</a:t>
            </a:r>
          </a:p>
          <a:p>
            <a:r>
              <a:rPr lang="en-US" dirty="0">
                <a:solidFill>
                  <a:schemeClr val="accent1"/>
                </a:solidFill>
              </a:rPr>
              <a:t>Presenter: Derick Lai</a:t>
            </a:r>
          </a:p>
          <a:p>
            <a:endParaRPr lang="en-US"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399" name="Google Shape;399;p18"/>
          <p:cNvSpPr txBox="1">
            <a:spLocks noGrp="1"/>
          </p:cNvSpPr>
          <p:nvPr>
            <p:ph type="title" idx="4294967295"/>
          </p:nvPr>
        </p:nvSpPr>
        <p:spPr>
          <a:xfrm>
            <a:off x="1848329" y="102341"/>
            <a:ext cx="6166117" cy="5007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Scatter Plots</a:t>
            </a:r>
            <a:endParaRPr sz="2800" dirty="0"/>
          </a:p>
        </p:txBody>
      </p:sp>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5731041" y="603082"/>
            <a:ext cx="2767500" cy="38209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100" dirty="0"/>
              <a:t>Now, we take a look at UK Car Sales Tax vs Price, with the two variables having a positive correlation.</a:t>
            </a:r>
          </a:p>
          <a:p>
            <a:pPr marL="171450" indent="-171450">
              <a:lnSpc>
                <a:spcPct val="150000"/>
              </a:lnSpc>
            </a:pPr>
            <a:r>
              <a:rPr lang="en-US" sz="1100" dirty="0"/>
              <a:t>As the car sales tax increases so does the vehicle price. In comparison to other countries, the UK initiates a fee per car sale. The car tax values look to be more static with set regulated prices. Further analysis is warranted as to what determines the car sales tax calculation.</a:t>
            </a:r>
          </a:p>
          <a:p>
            <a:pPr marL="171450" indent="-171450">
              <a:lnSpc>
                <a:spcPct val="150000"/>
              </a:lnSpc>
            </a:pPr>
            <a:r>
              <a:rPr lang="en-US" sz="1100" dirty="0"/>
              <a:t>The R is 0.48</a:t>
            </a:r>
          </a:p>
        </p:txBody>
      </p:sp>
      <p:pic>
        <p:nvPicPr>
          <p:cNvPr id="4" name="Picture 3">
            <a:extLst>
              <a:ext uri="{FF2B5EF4-FFF2-40B4-BE49-F238E27FC236}">
                <a16:creationId xmlns:a16="http://schemas.microsoft.com/office/drawing/2014/main" id="{0018296E-9579-477D-B55A-AE7FECEB1F54}"/>
              </a:ext>
            </a:extLst>
          </p:cNvPr>
          <p:cNvPicPr>
            <a:picLocks noChangeAspect="1"/>
          </p:cNvPicPr>
          <p:nvPr/>
        </p:nvPicPr>
        <p:blipFill>
          <a:blip r:embed="rId3"/>
          <a:stretch>
            <a:fillRect/>
          </a:stretch>
        </p:blipFill>
        <p:spPr>
          <a:xfrm>
            <a:off x="1550022" y="603082"/>
            <a:ext cx="4053990" cy="4182444"/>
          </a:xfrm>
          <a:prstGeom prst="rect">
            <a:avLst/>
          </a:prstGeom>
        </p:spPr>
      </p:pic>
      <p:pic>
        <p:nvPicPr>
          <p:cNvPr id="6" name="Picture 5">
            <a:extLst>
              <a:ext uri="{FF2B5EF4-FFF2-40B4-BE49-F238E27FC236}">
                <a16:creationId xmlns:a16="http://schemas.microsoft.com/office/drawing/2014/main" id="{3F6C4A30-7BEE-4D86-846A-152F3E86FAC6}"/>
              </a:ext>
            </a:extLst>
          </p:cNvPr>
          <p:cNvPicPr>
            <a:picLocks noChangeAspect="1"/>
          </p:cNvPicPr>
          <p:nvPr/>
        </p:nvPicPr>
        <p:blipFill>
          <a:blip r:embed="rId4"/>
          <a:stretch>
            <a:fillRect/>
          </a:stretch>
        </p:blipFill>
        <p:spPr>
          <a:xfrm>
            <a:off x="562257" y="1578401"/>
            <a:ext cx="644819" cy="3207124"/>
          </a:xfrm>
          <a:prstGeom prst="rect">
            <a:avLst/>
          </a:prstGeom>
        </p:spPr>
      </p:pic>
    </p:spTree>
    <p:extLst>
      <p:ext uri="{BB962C8B-B14F-4D97-AF65-F5344CB8AC3E}">
        <p14:creationId xmlns:p14="http://schemas.microsoft.com/office/powerpoint/2010/main" val="3127254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399" name="Google Shape;399;p18"/>
          <p:cNvSpPr txBox="1">
            <a:spLocks noGrp="1"/>
          </p:cNvSpPr>
          <p:nvPr>
            <p:ph type="title" idx="4294967295"/>
          </p:nvPr>
        </p:nvSpPr>
        <p:spPr>
          <a:xfrm>
            <a:off x="1848329" y="102341"/>
            <a:ext cx="6166117" cy="5007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Scatter Plots</a:t>
            </a:r>
            <a:endParaRPr sz="2800" dirty="0"/>
          </a:p>
        </p:txBody>
      </p:sp>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5731041" y="603082"/>
            <a:ext cx="2767500" cy="38209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100" dirty="0"/>
              <a:t>Lastly, we take a look at MPG (fuel economy) vs Price, with the two variables having a negative correlation.</a:t>
            </a:r>
          </a:p>
          <a:p>
            <a:pPr marL="171450" indent="-171450">
              <a:lnSpc>
                <a:spcPct val="150000"/>
              </a:lnSpc>
            </a:pPr>
            <a:r>
              <a:rPr lang="en-US" sz="1100" dirty="0"/>
              <a:t>As the MPG increases the vehicle price decreases. The spread of data skewing towards the lower MPG values may be due to the prevalence of Hybrid vehicles in the data set, which mostly consist of lower MPG models. </a:t>
            </a:r>
          </a:p>
          <a:p>
            <a:pPr marL="171450" indent="-171450">
              <a:lnSpc>
                <a:spcPct val="150000"/>
              </a:lnSpc>
            </a:pPr>
            <a:r>
              <a:rPr lang="en-US" sz="1100" dirty="0"/>
              <a:t>The R is -0.5</a:t>
            </a:r>
          </a:p>
        </p:txBody>
      </p:sp>
      <p:pic>
        <p:nvPicPr>
          <p:cNvPr id="6" name="Picture 5">
            <a:extLst>
              <a:ext uri="{FF2B5EF4-FFF2-40B4-BE49-F238E27FC236}">
                <a16:creationId xmlns:a16="http://schemas.microsoft.com/office/drawing/2014/main" id="{3F6C4A30-7BEE-4D86-846A-152F3E86FAC6}"/>
              </a:ext>
            </a:extLst>
          </p:cNvPr>
          <p:cNvPicPr>
            <a:picLocks noChangeAspect="1"/>
          </p:cNvPicPr>
          <p:nvPr/>
        </p:nvPicPr>
        <p:blipFill>
          <a:blip r:embed="rId3"/>
          <a:stretch>
            <a:fillRect/>
          </a:stretch>
        </p:blipFill>
        <p:spPr>
          <a:xfrm>
            <a:off x="562257" y="1578401"/>
            <a:ext cx="644819" cy="3207124"/>
          </a:xfrm>
          <a:prstGeom prst="rect">
            <a:avLst/>
          </a:prstGeom>
        </p:spPr>
      </p:pic>
      <p:pic>
        <p:nvPicPr>
          <p:cNvPr id="3" name="Picture 2">
            <a:extLst>
              <a:ext uri="{FF2B5EF4-FFF2-40B4-BE49-F238E27FC236}">
                <a16:creationId xmlns:a16="http://schemas.microsoft.com/office/drawing/2014/main" id="{6FE506E9-7709-4C83-8660-359C4CCDEDE4}"/>
              </a:ext>
            </a:extLst>
          </p:cNvPr>
          <p:cNvPicPr>
            <a:picLocks noChangeAspect="1"/>
          </p:cNvPicPr>
          <p:nvPr/>
        </p:nvPicPr>
        <p:blipFill>
          <a:blip r:embed="rId4"/>
          <a:stretch>
            <a:fillRect/>
          </a:stretch>
        </p:blipFill>
        <p:spPr>
          <a:xfrm>
            <a:off x="1550853" y="751870"/>
            <a:ext cx="3836410" cy="4033655"/>
          </a:xfrm>
          <a:prstGeom prst="rect">
            <a:avLst/>
          </a:prstGeom>
        </p:spPr>
      </p:pic>
    </p:spTree>
    <p:extLst>
      <p:ext uri="{BB962C8B-B14F-4D97-AF65-F5344CB8AC3E}">
        <p14:creationId xmlns:p14="http://schemas.microsoft.com/office/powerpoint/2010/main" val="2687287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pic>
        <p:nvPicPr>
          <p:cNvPr id="4" name="Picture 3">
            <a:extLst>
              <a:ext uri="{FF2B5EF4-FFF2-40B4-BE49-F238E27FC236}">
                <a16:creationId xmlns:a16="http://schemas.microsoft.com/office/drawing/2014/main" id="{9BF3577C-7B9D-4DA9-89B0-13AFD0FFEFA0}"/>
              </a:ext>
            </a:extLst>
          </p:cNvPr>
          <p:cNvPicPr>
            <a:picLocks noChangeAspect="1"/>
          </p:cNvPicPr>
          <p:nvPr/>
        </p:nvPicPr>
        <p:blipFill>
          <a:blip r:embed="rId3"/>
          <a:stretch>
            <a:fillRect/>
          </a:stretch>
        </p:blipFill>
        <p:spPr>
          <a:xfrm>
            <a:off x="1581482" y="566339"/>
            <a:ext cx="6627947" cy="3207124"/>
          </a:xfrm>
          <a:prstGeom prst="rect">
            <a:avLst/>
          </a:prstGeom>
        </p:spPr>
      </p:pic>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399" name="Google Shape;399;p18"/>
          <p:cNvSpPr txBox="1">
            <a:spLocks noGrp="1"/>
          </p:cNvSpPr>
          <p:nvPr>
            <p:ph type="title" idx="4294967295"/>
          </p:nvPr>
        </p:nvSpPr>
        <p:spPr>
          <a:xfrm>
            <a:off x="1848329" y="102341"/>
            <a:ext cx="6166117" cy="5007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Scatter Plots</a:t>
            </a:r>
            <a:endParaRPr sz="2800" dirty="0"/>
          </a:p>
        </p:txBody>
      </p:sp>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1207076" y="3773463"/>
            <a:ext cx="7139869" cy="12153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100" dirty="0"/>
              <a:t>Lastly, we take a look at Year vs Price, with the two variables having a positive correlation.</a:t>
            </a:r>
          </a:p>
          <a:p>
            <a:pPr marL="171450" indent="-171450">
              <a:lnSpc>
                <a:spcPct val="150000"/>
              </a:lnSpc>
            </a:pPr>
            <a:r>
              <a:rPr lang="en-US" sz="1100" dirty="0"/>
              <a:t>As the Year increases the vehicle price decreases. This makes sense as higher the year, means newer the car model. Newer vehicles, even pre-owned will generally sell at a higher price compared to older models of the same make. The R is 0.61</a:t>
            </a:r>
          </a:p>
        </p:txBody>
      </p:sp>
      <p:pic>
        <p:nvPicPr>
          <p:cNvPr id="6" name="Picture 5">
            <a:extLst>
              <a:ext uri="{FF2B5EF4-FFF2-40B4-BE49-F238E27FC236}">
                <a16:creationId xmlns:a16="http://schemas.microsoft.com/office/drawing/2014/main" id="{3F6C4A30-7BEE-4D86-846A-152F3E86FAC6}"/>
              </a:ext>
            </a:extLst>
          </p:cNvPr>
          <p:cNvPicPr>
            <a:picLocks noChangeAspect="1"/>
          </p:cNvPicPr>
          <p:nvPr/>
        </p:nvPicPr>
        <p:blipFill>
          <a:blip r:embed="rId4"/>
          <a:stretch>
            <a:fillRect/>
          </a:stretch>
        </p:blipFill>
        <p:spPr>
          <a:xfrm>
            <a:off x="562257" y="1578401"/>
            <a:ext cx="644819" cy="3207124"/>
          </a:xfrm>
          <a:prstGeom prst="rect">
            <a:avLst/>
          </a:prstGeom>
        </p:spPr>
      </p:pic>
    </p:spTree>
    <p:extLst>
      <p:ext uri="{BB962C8B-B14F-4D97-AF65-F5344CB8AC3E}">
        <p14:creationId xmlns:p14="http://schemas.microsoft.com/office/powerpoint/2010/main" val="2562450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Google Shape;430;p22"/>
          <p:cNvSpPr txBox="1">
            <a:spLocks noGrp="1"/>
          </p:cNvSpPr>
          <p:nvPr>
            <p:ph type="title"/>
          </p:nvPr>
        </p:nvSpPr>
        <p:spPr>
          <a:xfrm>
            <a:off x="2382238" y="1507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OLS Regression</a:t>
            </a:r>
            <a:endParaRPr dirty="0"/>
          </a:p>
        </p:txBody>
      </p:sp>
      <p:sp>
        <p:nvSpPr>
          <p:cNvPr id="433" name="Google Shape;433;p22"/>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pic>
        <p:nvPicPr>
          <p:cNvPr id="4" name="Picture 3">
            <a:extLst>
              <a:ext uri="{FF2B5EF4-FFF2-40B4-BE49-F238E27FC236}">
                <a16:creationId xmlns:a16="http://schemas.microsoft.com/office/drawing/2014/main" id="{34511B51-3B10-45BA-A120-3756C03F807C}"/>
              </a:ext>
            </a:extLst>
          </p:cNvPr>
          <p:cNvPicPr>
            <a:picLocks noChangeAspect="1"/>
          </p:cNvPicPr>
          <p:nvPr/>
        </p:nvPicPr>
        <p:blipFill>
          <a:blip r:embed="rId3"/>
          <a:stretch>
            <a:fillRect/>
          </a:stretch>
        </p:blipFill>
        <p:spPr>
          <a:xfrm>
            <a:off x="335015" y="2634925"/>
            <a:ext cx="1772314" cy="2329550"/>
          </a:xfrm>
          <a:prstGeom prst="rect">
            <a:avLst/>
          </a:prstGeom>
        </p:spPr>
      </p:pic>
      <p:pic>
        <p:nvPicPr>
          <p:cNvPr id="6" name="Picture 5">
            <a:extLst>
              <a:ext uri="{FF2B5EF4-FFF2-40B4-BE49-F238E27FC236}">
                <a16:creationId xmlns:a16="http://schemas.microsoft.com/office/drawing/2014/main" id="{A307B41B-7BC9-4EAF-B479-1E78F2D23C9F}"/>
              </a:ext>
            </a:extLst>
          </p:cNvPr>
          <p:cNvPicPr>
            <a:picLocks noChangeAspect="1"/>
          </p:cNvPicPr>
          <p:nvPr/>
        </p:nvPicPr>
        <p:blipFill>
          <a:blip r:embed="rId4"/>
          <a:stretch>
            <a:fillRect/>
          </a:stretch>
        </p:blipFill>
        <p:spPr>
          <a:xfrm>
            <a:off x="1798469" y="723550"/>
            <a:ext cx="7084475" cy="1848200"/>
          </a:xfrm>
          <a:prstGeom prst="rect">
            <a:avLst/>
          </a:prstGeom>
        </p:spPr>
      </p:pic>
      <p:sp>
        <p:nvSpPr>
          <p:cNvPr id="7" name="Rectangle 6">
            <a:extLst>
              <a:ext uri="{FF2B5EF4-FFF2-40B4-BE49-F238E27FC236}">
                <a16:creationId xmlns:a16="http://schemas.microsoft.com/office/drawing/2014/main" id="{2BFFA57F-46E7-4E29-BAE0-748E61334D24}"/>
              </a:ext>
            </a:extLst>
          </p:cNvPr>
          <p:cNvSpPr/>
          <p:nvPr/>
        </p:nvSpPr>
        <p:spPr>
          <a:xfrm>
            <a:off x="1324535" y="2736476"/>
            <a:ext cx="625289" cy="121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352;p13">
            <a:extLst>
              <a:ext uri="{FF2B5EF4-FFF2-40B4-BE49-F238E27FC236}">
                <a16:creationId xmlns:a16="http://schemas.microsoft.com/office/drawing/2014/main" id="{31EF3088-310F-4079-AF04-C3CE0180C869}"/>
              </a:ext>
            </a:extLst>
          </p:cNvPr>
          <p:cNvSpPr txBox="1">
            <a:spLocks/>
          </p:cNvSpPr>
          <p:nvPr/>
        </p:nvSpPr>
        <p:spPr>
          <a:xfrm>
            <a:off x="2107329" y="2634924"/>
            <a:ext cx="5219209" cy="23295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100" dirty="0"/>
              <a:t>A multivariate predictive model was created with the help of Python, utilizing an OLS Regression. The regression equation that models the vehicle </a:t>
            </a:r>
            <a:r>
              <a:rPr lang="en-US" sz="1100" i="1" dirty="0"/>
              <a:t>Price </a:t>
            </a:r>
            <a:r>
              <a:rPr lang="en-US" sz="1100" dirty="0"/>
              <a:t>against all other independent variables (Year, Engine Size, Mileage, MPG, Car Sales Tax)</a:t>
            </a:r>
          </a:p>
          <a:p>
            <a:pPr marL="171450" indent="-171450">
              <a:lnSpc>
                <a:spcPct val="150000"/>
              </a:lnSpc>
            </a:pPr>
            <a:r>
              <a:rPr lang="en-US" sz="1100" dirty="0"/>
              <a:t>The R-squared of the model is 0.756, signifying a created model a strong predictor of car price when plotted against the other variables. The model seems to work best for Actual Price values ranged from 10,000 to 30,000.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6"/>
          <p:cNvSpPr txBox="1">
            <a:spLocks noGrp="1"/>
          </p:cNvSpPr>
          <p:nvPr>
            <p:ph type="title"/>
          </p:nvPr>
        </p:nvSpPr>
        <p:spPr>
          <a:xfrm>
            <a:off x="2398330" y="26894"/>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Summary of Findings</a:t>
            </a:r>
            <a:endParaRPr sz="3200" dirty="0"/>
          </a:p>
        </p:txBody>
      </p:sp>
      <p:sp>
        <p:nvSpPr>
          <p:cNvPr id="581" name="Google Shape;581;p36"/>
          <p:cNvSpPr txBox="1">
            <a:spLocks noGrp="1"/>
          </p:cNvSpPr>
          <p:nvPr>
            <p:ph type="body" idx="1"/>
          </p:nvPr>
        </p:nvSpPr>
        <p:spPr>
          <a:xfrm>
            <a:off x="1692359" y="911850"/>
            <a:ext cx="5575776" cy="3976156"/>
          </a:xfrm>
          <a:prstGeom prst="rect">
            <a:avLst/>
          </a:prstGeom>
        </p:spPr>
        <p:txBody>
          <a:bodyPr spcFirstLastPara="1" wrap="square" lIns="91425" tIns="91425" rIns="91425" bIns="91425" anchor="t" anchorCtr="0">
            <a:noAutofit/>
          </a:bodyPr>
          <a:lstStyle/>
          <a:p>
            <a:pPr marL="285750" indent="-285750"/>
            <a:r>
              <a:rPr lang="en-US" dirty="0"/>
              <a:t>All the following variables correlated strongly with the price of pre-owned vehicles of Volkswagen model cars, sold in the UK: MPG, Year, Mileage, Car Sales Tax, and Engine Size</a:t>
            </a:r>
          </a:p>
          <a:p>
            <a:pPr marL="285750" indent="-285750"/>
            <a:r>
              <a:rPr lang="en-US" dirty="0"/>
              <a:t>The highest AVG car price and lowest AVG car price were represented by VW models </a:t>
            </a:r>
            <a:r>
              <a:rPr lang="en-US" i="1" dirty="0"/>
              <a:t>California </a:t>
            </a:r>
            <a:r>
              <a:rPr lang="en-US" dirty="0"/>
              <a:t>($57,000) and </a:t>
            </a:r>
            <a:r>
              <a:rPr lang="en-US" i="1" dirty="0"/>
              <a:t>Fox </a:t>
            </a:r>
            <a:r>
              <a:rPr lang="en-US" dirty="0"/>
              <a:t>($1700)</a:t>
            </a:r>
            <a:r>
              <a:rPr lang="en-US" i="1" dirty="0"/>
              <a:t>. </a:t>
            </a:r>
            <a:r>
              <a:rPr lang="en-US" dirty="0"/>
              <a:t>Further research will be required to determine if there any other factors affecting such a disparity in price.</a:t>
            </a:r>
          </a:p>
          <a:p>
            <a:pPr marL="285750" indent="-285750"/>
            <a:r>
              <a:rPr lang="en-US" dirty="0"/>
              <a:t>For example, are there models that have been discontinued in years earlier than some of the newer cars in the data set? Were there any defects or car reviews / safety ratings that would negatively affect the reputation of a car, leading to a lower demand and market price? </a:t>
            </a:r>
          </a:p>
          <a:p>
            <a:pPr marL="285750" indent="-285750"/>
            <a:r>
              <a:rPr lang="en-US" dirty="0"/>
              <a:t>It would be interesting to compare the data we have on UK used car sales with other VW distribution and sale centers from nearby European markets as well. </a:t>
            </a:r>
            <a:endParaRPr dirty="0"/>
          </a:p>
        </p:txBody>
      </p:sp>
      <p:sp>
        <p:nvSpPr>
          <p:cNvPr id="582" name="Google Shape;582;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3" name="Google Shape;573;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dirty="0"/>
          </a:p>
          <a:p>
            <a:pPr marL="0" lvl="0" indent="0" algn="l" rtl="0">
              <a:spcBef>
                <a:spcPts val="600"/>
              </a:spcBef>
              <a:spcAft>
                <a:spcPts val="0"/>
              </a:spcAft>
              <a:buClr>
                <a:schemeClr val="dk1"/>
              </a:buClr>
              <a:buSzPts val="1100"/>
              <a:buFont typeface="Arial"/>
              <a:buNone/>
            </a:pPr>
            <a:r>
              <a:rPr lang="en-US" dirty="0"/>
              <a:t>Please feel free to contact me at</a:t>
            </a:r>
            <a:r>
              <a:rPr lang="en" dirty="0"/>
              <a:t>:</a:t>
            </a:r>
          </a:p>
          <a:p>
            <a:pPr marL="457200" lvl="0" indent="-317500" algn="l" rtl="0">
              <a:spcBef>
                <a:spcPts val="600"/>
              </a:spcBef>
              <a:spcAft>
                <a:spcPts val="0"/>
              </a:spcAft>
              <a:buSzPts val="1400"/>
              <a:buChar char="◇"/>
            </a:pPr>
            <a:r>
              <a:rPr lang="en-US" dirty="0"/>
              <a:t>dericklai.lai@gmail.com</a:t>
            </a:r>
          </a:p>
        </p:txBody>
      </p:sp>
      <p:sp>
        <p:nvSpPr>
          <p:cNvPr id="574" name="Google Shape;574;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7" name="Google Shape;573;p35">
            <a:extLst>
              <a:ext uri="{FF2B5EF4-FFF2-40B4-BE49-F238E27FC236}">
                <a16:creationId xmlns:a16="http://schemas.microsoft.com/office/drawing/2014/main" id="{4234BCF7-C04E-49C7-AEA5-125562BD0767}"/>
              </a:ext>
            </a:extLst>
          </p:cNvPr>
          <p:cNvSpPr txBox="1">
            <a:spLocks/>
          </p:cNvSpPr>
          <p:nvPr/>
        </p:nvSpPr>
        <p:spPr>
          <a:xfrm>
            <a:off x="3286468" y="897809"/>
            <a:ext cx="5682720" cy="15697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Font typeface="Muli"/>
              <a:buNone/>
            </a:pPr>
            <a:r>
              <a:rPr lang="en-US" sz="3600" b="1" dirty="0"/>
              <a:t>Dataset: </a:t>
            </a:r>
          </a:p>
          <a:p>
            <a:pPr marL="0" indent="0">
              <a:buNone/>
            </a:pPr>
            <a:r>
              <a:rPr lang="en-US" dirty="0">
                <a:hlinkClick r:id="rId3"/>
              </a:rPr>
              <a:t>https://www.kaggle.com/adityadesai13/used-car-dataset-ford-and-mercedes</a:t>
            </a:r>
            <a:endParaRPr lang="en-US" dirty="0"/>
          </a:p>
          <a:p>
            <a:pPr marL="0" indent="0">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2003050" y="190696"/>
            <a:ext cx="4562100" cy="5299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Introduction</a:t>
            </a:r>
            <a:endParaRPr sz="3200" dirty="0"/>
          </a:p>
        </p:txBody>
      </p:sp>
      <p:sp>
        <p:nvSpPr>
          <p:cNvPr id="352" name="Google Shape;352;p13"/>
          <p:cNvSpPr txBox="1">
            <a:spLocks noGrp="1"/>
          </p:cNvSpPr>
          <p:nvPr>
            <p:ph type="body" idx="4294967295"/>
          </p:nvPr>
        </p:nvSpPr>
        <p:spPr>
          <a:xfrm>
            <a:off x="1515219" y="903668"/>
            <a:ext cx="6600081" cy="3715397"/>
          </a:xfrm>
          <a:prstGeom prst="rect">
            <a:avLst/>
          </a:prstGeom>
        </p:spPr>
        <p:txBody>
          <a:bodyPr spcFirstLastPara="1" wrap="square" lIns="91425" tIns="91425" rIns="91425" bIns="91425" anchor="t" anchorCtr="0">
            <a:noAutofit/>
          </a:bodyPr>
          <a:lstStyle/>
          <a:p>
            <a:pPr marL="171450" indent="-171450">
              <a:lnSpc>
                <a:spcPct val="150000"/>
              </a:lnSpc>
            </a:pPr>
            <a:r>
              <a:rPr lang="en-US" sz="1200" b="1" dirty="0"/>
              <a:t>My name is Derick Lai, and currently work for the UK Branch of Volkswagen Group, as a data analyst. We have set out some plans to develop some market research in comparing the prices of the used car market, in particular with all the variety of different models being listed in the market. </a:t>
            </a:r>
          </a:p>
          <a:p>
            <a:pPr marL="171450" indent="-171450">
              <a:lnSpc>
                <a:spcPct val="150000"/>
              </a:lnSpc>
            </a:pPr>
            <a:r>
              <a:rPr lang="en-US" sz="1200" b="1" dirty="0"/>
              <a:t>With the current economic downturn due to the pandemic, we are forecasting lower sales for the foreseeable future, and want to plan financially to keep our car prices stable with respect to the changing market. The mission of this project is to analyze the UK market to recognize any patterns that we can make use of as we plan for a potential market contraction. </a:t>
            </a:r>
          </a:p>
          <a:p>
            <a:pPr marL="171450" indent="-171450">
              <a:lnSpc>
                <a:spcPct val="150000"/>
              </a:lnSpc>
            </a:pPr>
            <a:r>
              <a:rPr lang="en-US" sz="1200" b="1" dirty="0"/>
              <a:t>We are looking to find out the average prices of all vehicle models in the pre-owned market and discover any disparities that may be useful for new car sales. Additionally we looked to create a predictive model for the UK based market.</a:t>
            </a:r>
            <a:endParaRPr sz="1200" dirty="0"/>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377622" y="69869"/>
            <a:ext cx="4944300" cy="576212"/>
          </a:xfrm>
          <a:prstGeom prst="rect">
            <a:avLst/>
          </a:prstGeom>
        </p:spPr>
        <p:txBody>
          <a:bodyPr spcFirstLastPara="1" wrap="square" lIns="91425" tIns="91425" rIns="91425" bIns="91425" anchor="b" anchorCtr="0">
            <a:noAutofit/>
          </a:bodyPr>
          <a:lstStyle/>
          <a:p>
            <a:pPr lvl="0"/>
            <a:r>
              <a:rPr lang="en-US" sz="3200" dirty="0"/>
              <a:t>Dataset Variables</a:t>
            </a:r>
            <a:endParaRPr sz="3200" dirty="0"/>
          </a:p>
        </p:txBody>
      </p:sp>
      <p:sp>
        <p:nvSpPr>
          <p:cNvPr id="373" name="Google Shape;373;p16"/>
          <p:cNvSpPr txBox="1">
            <a:spLocks noGrp="1"/>
          </p:cNvSpPr>
          <p:nvPr>
            <p:ph type="body" idx="1"/>
          </p:nvPr>
        </p:nvSpPr>
        <p:spPr>
          <a:xfrm>
            <a:off x="1033452" y="1414683"/>
            <a:ext cx="6597753" cy="3370842"/>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US" u="sng" dirty="0"/>
              <a:t>Model</a:t>
            </a:r>
            <a:r>
              <a:rPr lang="en-US" dirty="0"/>
              <a:t>: VW Vehicle Model (Categorical)</a:t>
            </a:r>
            <a:endParaRPr lang="en-US" u="sng" dirty="0"/>
          </a:p>
          <a:p>
            <a:r>
              <a:rPr lang="en-US" u="sng" dirty="0"/>
              <a:t>Car Fuel Type</a:t>
            </a:r>
            <a:r>
              <a:rPr lang="en-US" dirty="0"/>
              <a:t>: Diesel, Hybrid, Petrol, Other (Categorical)</a:t>
            </a:r>
          </a:p>
          <a:p>
            <a:r>
              <a:rPr lang="en-US" u="sng" dirty="0"/>
              <a:t>Transmission</a:t>
            </a:r>
            <a:r>
              <a:rPr lang="en-US" dirty="0"/>
              <a:t>: Auto, Semi-Auto, Manual (Categorical)</a:t>
            </a:r>
          </a:p>
          <a:p>
            <a:pPr marL="457200" lvl="0" indent="-317500" algn="l" rtl="0">
              <a:spcBef>
                <a:spcPts val="600"/>
              </a:spcBef>
              <a:spcAft>
                <a:spcPts val="0"/>
              </a:spcAft>
              <a:buSzPts val="1400"/>
              <a:buChar char="◇"/>
            </a:pPr>
            <a:r>
              <a:rPr lang="en-US" u="sng" dirty="0"/>
              <a:t>Price</a:t>
            </a:r>
            <a:r>
              <a:rPr lang="en-US" dirty="0"/>
              <a:t>: Cost of Vehicle to be sold</a:t>
            </a:r>
          </a:p>
          <a:p>
            <a:pPr marL="457200" lvl="0" indent="-317500" algn="l" rtl="0">
              <a:spcBef>
                <a:spcPts val="600"/>
              </a:spcBef>
              <a:spcAft>
                <a:spcPts val="0"/>
              </a:spcAft>
              <a:buSzPts val="1400"/>
              <a:buChar char="◇"/>
            </a:pPr>
            <a:r>
              <a:rPr lang="en-US" u="sng" dirty="0"/>
              <a:t>Mileage</a:t>
            </a:r>
            <a:r>
              <a:rPr lang="en-US" dirty="0"/>
              <a:t>: Miles accrued of Vehicle</a:t>
            </a:r>
          </a:p>
          <a:p>
            <a:pPr marL="457200" lvl="0" indent="-317500" algn="l" rtl="0">
              <a:spcBef>
                <a:spcPts val="600"/>
              </a:spcBef>
              <a:spcAft>
                <a:spcPts val="0"/>
              </a:spcAft>
              <a:buSzPts val="1400"/>
              <a:buChar char="◇"/>
            </a:pPr>
            <a:r>
              <a:rPr lang="en-US" u="sng" dirty="0"/>
              <a:t>Tax</a:t>
            </a:r>
            <a:r>
              <a:rPr lang="en-US" dirty="0"/>
              <a:t>: UK tax on vehicle when sold</a:t>
            </a:r>
          </a:p>
          <a:p>
            <a:pPr marL="457200" lvl="0" indent="-317500" algn="l" rtl="0">
              <a:spcBef>
                <a:spcPts val="600"/>
              </a:spcBef>
              <a:spcAft>
                <a:spcPts val="0"/>
              </a:spcAft>
              <a:buSzPts val="1400"/>
              <a:buChar char="◇"/>
            </a:pPr>
            <a:r>
              <a:rPr lang="en-US" u="sng" dirty="0"/>
              <a:t>MPG</a:t>
            </a:r>
            <a:r>
              <a:rPr lang="en-US" dirty="0"/>
              <a:t>: Fuel economy rating of vehicle</a:t>
            </a:r>
          </a:p>
          <a:p>
            <a:pPr marL="457200" lvl="0" indent="-317500" algn="l" rtl="0">
              <a:spcBef>
                <a:spcPts val="600"/>
              </a:spcBef>
              <a:spcAft>
                <a:spcPts val="0"/>
              </a:spcAft>
              <a:buSzPts val="1400"/>
              <a:buChar char="◇"/>
            </a:pPr>
            <a:r>
              <a:rPr lang="en-US" u="sng" dirty="0"/>
              <a:t>Engine Size</a:t>
            </a:r>
            <a:r>
              <a:rPr lang="en-US" dirty="0"/>
              <a:t>: Size rating of vehicle</a:t>
            </a:r>
            <a:endParaRPr lang="en-US" u="sng" dirty="0"/>
          </a:p>
          <a:p>
            <a:pPr marL="457200" lvl="0" indent="-317500" algn="l" rtl="0">
              <a:spcBef>
                <a:spcPts val="600"/>
              </a:spcBef>
              <a:spcAft>
                <a:spcPts val="0"/>
              </a:spcAft>
              <a:buSzPts val="1400"/>
              <a:buChar char="◇"/>
            </a:pPr>
            <a:r>
              <a:rPr lang="en-US" u="sng" dirty="0"/>
              <a:t>Year</a:t>
            </a:r>
            <a:r>
              <a:rPr lang="en-US" dirty="0"/>
              <a:t>: VW Vehicle model year</a:t>
            </a:r>
            <a:endParaRPr lang="en-US" u="sng" dirty="0"/>
          </a:p>
          <a:p>
            <a:pPr marL="457200" lvl="0" indent="-317500" algn="l" rtl="0">
              <a:spcBef>
                <a:spcPts val="600"/>
              </a:spcBef>
              <a:spcAft>
                <a:spcPts val="0"/>
              </a:spcAft>
              <a:buSzPts val="1400"/>
              <a:buChar char="◇"/>
            </a:pPr>
            <a:endParaRPr lang="en-US" dirty="0"/>
          </a:p>
          <a:p>
            <a:pPr marL="457200" lvl="0" indent="-317500" algn="l" rtl="0">
              <a:spcBef>
                <a:spcPts val="600"/>
              </a:spcBef>
              <a:spcAft>
                <a:spcPts val="0"/>
              </a:spcAft>
              <a:buSzPts val="1400"/>
              <a:buChar char="◇"/>
            </a:pPr>
            <a:endParaRPr dirty="0"/>
          </a:p>
          <a:p>
            <a:pPr marL="0" lvl="0" indent="0" algn="l" rtl="0">
              <a:spcBef>
                <a:spcPts val="600"/>
              </a:spcBef>
              <a:spcAft>
                <a:spcPts val="0"/>
              </a:spcAft>
              <a:buNone/>
            </a:pP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
        <p:nvSpPr>
          <p:cNvPr id="399" name="Google Shape;399;p18"/>
          <p:cNvSpPr txBox="1">
            <a:spLocks noGrp="1"/>
          </p:cNvSpPr>
          <p:nvPr>
            <p:ph type="title" idx="4294967295"/>
          </p:nvPr>
        </p:nvSpPr>
        <p:spPr>
          <a:xfrm>
            <a:off x="1848329" y="102341"/>
            <a:ext cx="6582977" cy="5007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Descriptive Statistics: Box Plots</a:t>
            </a:r>
            <a:endParaRPr sz="3200" dirty="0"/>
          </a:p>
        </p:txBody>
      </p:sp>
      <p:pic>
        <p:nvPicPr>
          <p:cNvPr id="7" name="Picture 6">
            <a:extLst>
              <a:ext uri="{FF2B5EF4-FFF2-40B4-BE49-F238E27FC236}">
                <a16:creationId xmlns:a16="http://schemas.microsoft.com/office/drawing/2014/main" id="{D19B8C8A-6266-4664-BFDF-82D67D0CDF7E}"/>
              </a:ext>
            </a:extLst>
          </p:cNvPr>
          <p:cNvPicPr>
            <a:picLocks noChangeAspect="1"/>
          </p:cNvPicPr>
          <p:nvPr/>
        </p:nvPicPr>
        <p:blipFill>
          <a:blip r:embed="rId3"/>
          <a:stretch>
            <a:fillRect/>
          </a:stretch>
        </p:blipFill>
        <p:spPr>
          <a:xfrm>
            <a:off x="3658011" y="3123238"/>
            <a:ext cx="2722619" cy="1662287"/>
          </a:xfrm>
          <a:prstGeom prst="rect">
            <a:avLst/>
          </a:prstGeom>
        </p:spPr>
      </p:pic>
      <p:pic>
        <p:nvPicPr>
          <p:cNvPr id="14" name="Picture 13">
            <a:extLst>
              <a:ext uri="{FF2B5EF4-FFF2-40B4-BE49-F238E27FC236}">
                <a16:creationId xmlns:a16="http://schemas.microsoft.com/office/drawing/2014/main" id="{BE11422A-D227-42F5-8EB1-7015501E5634}"/>
              </a:ext>
            </a:extLst>
          </p:cNvPr>
          <p:cNvPicPr>
            <a:picLocks noChangeAspect="1"/>
          </p:cNvPicPr>
          <p:nvPr/>
        </p:nvPicPr>
        <p:blipFill>
          <a:blip r:embed="rId4"/>
          <a:stretch>
            <a:fillRect/>
          </a:stretch>
        </p:blipFill>
        <p:spPr>
          <a:xfrm>
            <a:off x="287907" y="3123238"/>
            <a:ext cx="2722619" cy="1662287"/>
          </a:xfrm>
          <a:prstGeom prst="rect">
            <a:avLst/>
          </a:prstGeom>
        </p:spPr>
      </p:pic>
      <p:pic>
        <p:nvPicPr>
          <p:cNvPr id="16" name="Picture 15">
            <a:extLst>
              <a:ext uri="{FF2B5EF4-FFF2-40B4-BE49-F238E27FC236}">
                <a16:creationId xmlns:a16="http://schemas.microsoft.com/office/drawing/2014/main" id="{B53CA17E-3EBB-4E79-9A33-3FA3AE36FDCF}"/>
              </a:ext>
            </a:extLst>
          </p:cNvPr>
          <p:cNvPicPr>
            <a:picLocks noChangeAspect="1"/>
          </p:cNvPicPr>
          <p:nvPr/>
        </p:nvPicPr>
        <p:blipFill>
          <a:blip r:embed="rId5"/>
          <a:stretch>
            <a:fillRect/>
          </a:stretch>
        </p:blipFill>
        <p:spPr>
          <a:xfrm>
            <a:off x="1848329" y="752032"/>
            <a:ext cx="3026230" cy="2013306"/>
          </a:xfrm>
          <a:prstGeom prst="rect">
            <a:avLst/>
          </a:prstGeom>
        </p:spPr>
      </p:pic>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6380630" y="690471"/>
            <a:ext cx="2595282" cy="37625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200" dirty="0"/>
              <a:t>All box plots are being compared to how the price will be affected as the dependent variable</a:t>
            </a:r>
          </a:p>
          <a:p>
            <a:pPr marL="171450" indent="-171450">
              <a:lnSpc>
                <a:spcPct val="150000"/>
              </a:lnSpc>
            </a:pPr>
            <a:r>
              <a:rPr lang="en-US" sz="1200" dirty="0"/>
              <a:t>Automatic and Semi-Auto transmission vehicles seem to have similar price values, where manual is the lowest</a:t>
            </a:r>
          </a:p>
          <a:p>
            <a:pPr marL="171450" indent="-171450">
              <a:lnSpc>
                <a:spcPct val="150000"/>
              </a:lnSpc>
            </a:pPr>
            <a:r>
              <a:rPr lang="en-US" sz="1200" dirty="0"/>
              <a:t>Hybrids of all fuel types cost the most. Petrol is the least expensive.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399" name="Google Shape;399;p18"/>
          <p:cNvSpPr txBox="1">
            <a:spLocks noGrp="1"/>
          </p:cNvSpPr>
          <p:nvPr>
            <p:ph type="title" idx="4294967295"/>
          </p:nvPr>
        </p:nvSpPr>
        <p:spPr>
          <a:xfrm>
            <a:off x="1848329" y="102341"/>
            <a:ext cx="6166117" cy="5007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Descriptive Statistics: Box Plots</a:t>
            </a:r>
            <a:endParaRPr sz="2800" dirty="0"/>
          </a:p>
        </p:txBody>
      </p:sp>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1335233" y="3549716"/>
            <a:ext cx="6736977" cy="14147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200" dirty="0"/>
              <a:t>List of 27 Volkswagen vehicle models listed for sale in the Pre-Owned market. Model years from 2000 – 2020.</a:t>
            </a:r>
          </a:p>
          <a:p>
            <a:pPr marL="171450" indent="-171450">
              <a:lnSpc>
                <a:spcPct val="150000"/>
              </a:lnSpc>
            </a:pPr>
            <a:r>
              <a:rPr lang="en-US" sz="1200" dirty="0"/>
              <a:t>Models </a:t>
            </a:r>
            <a:r>
              <a:rPr lang="en-US" sz="1200" i="1" dirty="0"/>
              <a:t>California </a:t>
            </a:r>
            <a:r>
              <a:rPr lang="en-US" sz="1200" dirty="0"/>
              <a:t>and </a:t>
            </a:r>
            <a:r>
              <a:rPr lang="en-US" sz="1200" i="1" dirty="0" err="1"/>
              <a:t>Caravelle</a:t>
            </a:r>
            <a:r>
              <a:rPr lang="en-US" sz="1200" i="1" dirty="0"/>
              <a:t> </a:t>
            </a:r>
            <a:r>
              <a:rPr lang="en-US" sz="1200" dirty="0"/>
              <a:t>lead as the highest priced cars. Models such as </a:t>
            </a:r>
            <a:r>
              <a:rPr lang="en-US" sz="1200" i="1" dirty="0"/>
              <a:t>Caddy, Eos, </a:t>
            </a:r>
            <a:r>
              <a:rPr lang="en-US" sz="1200" dirty="0"/>
              <a:t>and the </a:t>
            </a:r>
            <a:r>
              <a:rPr lang="en-US" sz="1200" i="1" dirty="0"/>
              <a:t>Fox</a:t>
            </a:r>
            <a:r>
              <a:rPr lang="en-US" sz="1200" dirty="0"/>
              <a:t> round out the least expensive models.</a:t>
            </a:r>
          </a:p>
        </p:txBody>
      </p:sp>
      <p:pic>
        <p:nvPicPr>
          <p:cNvPr id="3" name="Picture 2">
            <a:extLst>
              <a:ext uri="{FF2B5EF4-FFF2-40B4-BE49-F238E27FC236}">
                <a16:creationId xmlns:a16="http://schemas.microsoft.com/office/drawing/2014/main" id="{CD09A498-C2D0-44A3-A945-C8FA4E37EA6B}"/>
              </a:ext>
            </a:extLst>
          </p:cNvPr>
          <p:cNvPicPr>
            <a:picLocks noChangeAspect="1"/>
          </p:cNvPicPr>
          <p:nvPr/>
        </p:nvPicPr>
        <p:blipFill>
          <a:blip r:embed="rId3"/>
          <a:stretch>
            <a:fillRect/>
          </a:stretch>
        </p:blipFill>
        <p:spPr>
          <a:xfrm>
            <a:off x="1450763" y="762177"/>
            <a:ext cx="6621447" cy="2915194"/>
          </a:xfrm>
          <a:prstGeom prst="rect">
            <a:avLst/>
          </a:prstGeom>
        </p:spPr>
      </p:pic>
    </p:spTree>
    <p:extLst>
      <p:ext uri="{BB962C8B-B14F-4D97-AF65-F5344CB8AC3E}">
        <p14:creationId xmlns:p14="http://schemas.microsoft.com/office/powerpoint/2010/main" val="352054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399" name="Google Shape;399;p18"/>
          <p:cNvSpPr txBox="1">
            <a:spLocks noGrp="1"/>
          </p:cNvSpPr>
          <p:nvPr>
            <p:ph type="title" idx="4294967295"/>
          </p:nvPr>
        </p:nvSpPr>
        <p:spPr>
          <a:xfrm>
            <a:off x="1848329" y="102341"/>
            <a:ext cx="6166117" cy="5007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Bar Chart – Ascending AVG Price</a:t>
            </a:r>
            <a:endParaRPr sz="2800" dirty="0"/>
          </a:p>
        </p:txBody>
      </p:sp>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1437914" y="4096904"/>
            <a:ext cx="6268172" cy="9442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100" dirty="0"/>
              <a:t>Here we listed out in ascending order, the average price of all model vehicles. As noted in the previous slide, </a:t>
            </a:r>
            <a:r>
              <a:rPr lang="en-US" sz="1100" i="1" dirty="0"/>
              <a:t>Fox </a:t>
            </a:r>
            <a:r>
              <a:rPr lang="en-US" sz="1100" dirty="0"/>
              <a:t>represents the lowest average priced car while </a:t>
            </a:r>
            <a:r>
              <a:rPr lang="en-US" sz="1100" i="1" dirty="0"/>
              <a:t>California</a:t>
            </a:r>
            <a:r>
              <a:rPr lang="en-US" sz="1100" dirty="0"/>
              <a:t> tops the list as the highest average priced car.</a:t>
            </a:r>
          </a:p>
        </p:txBody>
      </p:sp>
      <p:pic>
        <p:nvPicPr>
          <p:cNvPr id="4" name="Picture 3">
            <a:extLst>
              <a:ext uri="{FF2B5EF4-FFF2-40B4-BE49-F238E27FC236}">
                <a16:creationId xmlns:a16="http://schemas.microsoft.com/office/drawing/2014/main" id="{8AC19D77-2D54-4779-90F8-845AED99C66E}"/>
              </a:ext>
            </a:extLst>
          </p:cNvPr>
          <p:cNvPicPr>
            <a:picLocks noChangeAspect="1"/>
          </p:cNvPicPr>
          <p:nvPr/>
        </p:nvPicPr>
        <p:blipFill>
          <a:blip r:embed="rId3"/>
          <a:stretch>
            <a:fillRect/>
          </a:stretch>
        </p:blipFill>
        <p:spPr>
          <a:xfrm>
            <a:off x="1848328" y="603083"/>
            <a:ext cx="5172039" cy="3654012"/>
          </a:xfrm>
          <a:prstGeom prst="rect">
            <a:avLst/>
          </a:prstGeom>
        </p:spPr>
      </p:pic>
    </p:spTree>
    <p:extLst>
      <p:ext uri="{BB962C8B-B14F-4D97-AF65-F5344CB8AC3E}">
        <p14:creationId xmlns:p14="http://schemas.microsoft.com/office/powerpoint/2010/main" val="1053262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399" name="Google Shape;399;p18"/>
          <p:cNvSpPr txBox="1">
            <a:spLocks noGrp="1"/>
          </p:cNvSpPr>
          <p:nvPr>
            <p:ph type="title" idx="4294967295"/>
          </p:nvPr>
        </p:nvSpPr>
        <p:spPr>
          <a:xfrm>
            <a:off x="1848329" y="102341"/>
            <a:ext cx="6166117" cy="5007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Heat Map: Finding Correlation</a:t>
            </a:r>
            <a:endParaRPr sz="2800" dirty="0"/>
          </a:p>
        </p:txBody>
      </p:sp>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1277470" y="3039035"/>
            <a:ext cx="6943287" cy="19254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100" dirty="0"/>
              <a:t>We initiated a heatmap to discover any strong connections to the price of our UK Car Models. A correlation matrix was developed to observe any links of the price with mileage, tax, mpg, engine size, and the model year.</a:t>
            </a:r>
          </a:p>
          <a:p>
            <a:pPr marL="171450" indent="-171450">
              <a:lnSpc>
                <a:spcPct val="150000"/>
              </a:lnSpc>
            </a:pPr>
            <a:r>
              <a:rPr lang="en-US" sz="1100" dirty="0"/>
              <a:t>Across the board, we discovered that price had some strong relationships, both positive and negative with the variables. In particular price correlated the most with </a:t>
            </a:r>
            <a:r>
              <a:rPr lang="en-US" sz="1100" i="1" dirty="0"/>
              <a:t>Year</a:t>
            </a:r>
            <a:r>
              <a:rPr lang="en-US" sz="1100" dirty="0"/>
              <a:t> at 0.61, meaning that as the model year is higher (i.e. car is a newer model), the price will be higher. </a:t>
            </a:r>
          </a:p>
        </p:txBody>
      </p:sp>
      <p:pic>
        <p:nvPicPr>
          <p:cNvPr id="3" name="Picture 2">
            <a:extLst>
              <a:ext uri="{FF2B5EF4-FFF2-40B4-BE49-F238E27FC236}">
                <a16:creationId xmlns:a16="http://schemas.microsoft.com/office/drawing/2014/main" id="{A40F5E05-085F-4605-AA34-BB0A735354FF}"/>
              </a:ext>
            </a:extLst>
          </p:cNvPr>
          <p:cNvPicPr>
            <a:picLocks noChangeAspect="1"/>
          </p:cNvPicPr>
          <p:nvPr/>
        </p:nvPicPr>
        <p:blipFill>
          <a:blip r:embed="rId3"/>
          <a:stretch>
            <a:fillRect/>
          </a:stretch>
        </p:blipFill>
        <p:spPr>
          <a:xfrm>
            <a:off x="1277470" y="968842"/>
            <a:ext cx="7537422" cy="2070193"/>
          </a:xfrm>
          <a:prstGeom prst="rect">
            <a:avLst/>
          </a:prstGeom>
        </p:spPr>
      </p:pic>
    </p:spTree>
    <p:extLst>
      <p:ext uri="{BB962C8B-B14F-4D97-AF65-F5344CB8AC3E}">
        <p14:creationId xmlns:p14="http://schemas.microsoft.com/office/powerpoint/2010/main" val="3685663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399" name="Google Shape;399;p18"/>
          <p:cNvSpPr txBox="1">
            <a:spLocks noGrp="1"/>
          </p:cNvSpPr>
          <p:nvPr>
            <p:ph type="title" idx="4294967295"/>
          </p:nvPr>
        </p:nvSpPr>
        <p:spPr>
          <a:xfrm>
            <a:off x="1848329" y="102341"/>
            <a:ext cx="6166117" cy="5007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Scatter Plots</a:t>
            </a:r>
            <a:endParaRPr sz="2800" dirty="0"/>
          </a:p>
        </p:txBody>
      </p:sp>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5704147" y="603082"/>
            <a:ext cx="2767500" cy="38209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100" dirty="0"/>
              <a:t>Seeing as we had 4 variables with a decent correlation with the vehicle price, we mapped out scatter plots to map out the relationships, whether positive or negative correlation. </a:t>
            </a:r>
          </a:p>
          <a:p>
            <a:pPr marL="171450" indent="-171450">
              <a:lnSpc>
                <a:spcPct val="150000"/>
              </a:lnSpc>
            </a:pPr>
            <a:r>
              <a:rPr lang="en-US" sz="1100" dirty="0"/>
              <a:t>As mileage increases so does the price when it comes to the vehicle price. It is interesting to note that the bulk of the values lie below the 100,000 mileage mark, with a few outliers hovering above higher values such as 120,000. </a:t>
            </a:r>
          </a:p>
          <a:p>
            <a:pPr marL="171450" indent="-171450">
              <a:lnSpc>
                <a:spcPct val="150000"/>
              </a:lnSpc>
            </a:pPr>
            <a:r>
              <a:rPr lang="en-US" sz="1100" dirty="0"/>
              <a:t>The R is -0.52</a:t>
            </a:r>
          </a:p>
        </p:txBody>
      </p:sp>
      <p:pic>
        <p:nvPicPr>
          <p:cNvPr id="4" name="Picture 3">
            <a:extLst>
              <a:ext uri="{FF2B5EF4-FFF2-40B4-BE49-F238E27FC236}">
                <a16:creationId xmlns:a16="http://schemas.microsoft.com/office/drawing/2014/main" id="{6E5C74C2-5D4B-4163-87C8-59B01709491F}"/>
              </a:ext>
            </a:extLst>
          </p:cNvPr>
          <p:cNvPicPr>
            <a:picLocks noChangeAspect="1"/>
          </p:cNvPicPr>
          <p:nvPr/>
        </p:nvPicPr>
        <p:blipFill>
          <a:blip r:embed="rId3"/>
          <a:stretch>
            <a:fillRect/>
          </a:stretch>
        </p:blipFill>
        <p:spPr>
          <a:xfrm>
            <a:off x="1508947" y="706446"/>
            <a:ext cx="3968833" cy="4079079"/>
          </a:xfrm>
          <a:prstGeom prst="rect">
            <a:avLst/>
          </a:prstGeom>
        </p:spPr>
      </p:pic>
    </p:spTree>
    <p:extLst>
      <p:ext uri="{BB962C8B-B14F-4D97-AF65-F5344CB8AC3E}">
        <p14:creationId xmlns:p14="http://schemas.microsoft.com/office/powerpoint/2010/main" val="252067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399" name="Google Shape;399;p18"/>
          <p:cNvSpPr txBox="1">
            <a:spLocks noGrp="1"/>
          </p:cNvSpPr>
          <p:nvPr>
            <p:ph type="title" idx="4294967295"/>
          </p:nvPr>
        </p:nvSpPr>
        <p:spPr>
          <a:xfrm>
            <a:off x="1848329" y="102341"/>
            <a:ext cx="6166117" cy="5007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Scatter Plots</a:t>
            </a:r>
            <a:endParaRPr sz="2800" dirty="0"/>
          </a:p>
        </p:txBody>
      </p:sp>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5704147" y="603082"/>
            <a:ext cx="2767500" cy="38209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100" dirty="0"/>
              <a:t>Next we take a look at Engine Size vs Price, with the two variables having a positive correlation.</a:t>
            </a:r>
          </a:p>
          <a:p>
            <a:pPr marL="171450" indent="-171450">
              <a:lnSpc>
                <a:spcPct val="150000"/>
              </a:lnSpc>
            </a:pPr>
            <a:r>
              <a:rPr lang="en-US" sz="1100" dirty="0"/>
              <a:t>As engine size increases so does the vehicle price. The bulk of the engine sizes seem to range from 1 to 2, with approximately a 1/3</a:t>
            </a:r>
            <a:r>
              <a:rPr lang="en-US" sz="1100" baseline="30000" dirty="0"/>
              <a:t>rd</a:t>
            </a:r>
            <a:r>
              <a:rPr lang="en-US" sz="1100" dirty="0"/>
              <a:t> of the values being engine size 3. Perhaps a bigger engine size warrants a higher sell price due to higher production costs.</a:t>
            </a:r>
          </a:p>
          <a:p>
            <a:pPr marL="171450" indent="-171450">
              <a:lnSpc>
                <a:spcPct val="150000"/>
              </a:lnSpc>
            </a:pPr>
            <a:r>
              <a:rPr lang="en-US" sz="1100" dirty="0"/>
              <a:t>The R is 0.58</a:t>
            </a:r>
          </a:p>
        </p:txBody>
      </p:sp>
      <p:pic>
        <p:nvPicPr>
          <p:cNvPr id="3" name="Picture 2">
            <a:extLst>
              <a:ext uri="{FF2B5EF4-FFF2-40B4-BE49-F238E27FC236}">
                <a16:creationId xmlns:a16="http://schemas.microsoft.com/office/drawing/2014/main" id="{D5B801E1-6AA1-4E22-8678-27BDDB89D379}"/>
              </a:ext>
            </a:extLst>
          </p:cNvPr>
          <p:cNvPicPr>
            <a:picLocks noChangeAspect="1"/>
          </p:cNvPicPr>
          <p:nvPr/>
        </p:nvPicPr>
        <p:blipFill>
          <a:blip r:embed="rId3"/>
          <a:stretch>
            <a:fillRect/>
          </a:stretch>
        </p:blipFill>
        <p:spPr>
          <a:xfrm>
            <a:off x="1550378" y="603082"/>
            <a:ext cx="4076165" cy="4215653"/>
          </a:xfrm>
          <a:prstGeom prst="rect">
            <a:avLst/>
          </a:prstGeom>
        </p:spPr>
      </p:pic>
    </p:spTree>
    <p:extLst>
      <p:ext uri="{BB962C8B-B14F-4D97-AF65-F5344CB8AC3E}">
        <p14:creationId xmlns:p14="http://schemas.microsoft.com/office/powerpoint/2010/main" val="3456764463"/>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1358</Words>
  <Application>Microsoft Office PowerPoint</Application>
  <PresentationFormat>On-screen Show (16:9)</PresentationFormat>
  <Paragraphs>83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Helvetica Neue</vt:lpstr>
      <vt:lpstr>Arial</vt:lpstr>
      <vt:lpstr>Nixie One</vt:lpstr>
      <vt:lpstr>Muli</vt:lpstr>
      <vt:lpstr>Imogen template</vt:lpstr>
      <vt:lpstr>UK Volkswagen Used Car Analysis</vt:lpstr>
      <vt:lpstr>Introduction</vt:lpstr>
      <vt:lpstr>Dataset Variables</vt:lpstr>
      <vt:lpstr>Descriptive Statistics: Box Plots</vt:lpstr>
      <vt:lpstr>Descriptive Statistics: Box Plots</vt:lpstr>
      <vt:lpstr>Bar Chart – Ascending AVG Price</vt:lpstr>
      <vt:lpstr>Heat Map: Finding Correlation</vt:lpstr>
      <vt:lpstr>Scatter Plots</vt:lpstr>
      <vt:lpstr>Scatter Plots</vt:lpstr>
      <vt:lpstr>Scatter Plots</vt:lpstr>
      <vt:lpstr>Scatter Plots</vt:lpstr>
      <vt:lpstr>Scatter Plots</vt:lpstr>
      <vt:lpstr>OLS Regression</vt:lpstr>
      <vt:lpstr>Summary of Findings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Derick Lai</cp:lastModifiedBy>
  <cp:revision>39</cp:revision>
  <dcterms:modified xsi:type="dcterms:W3CDTF">2020-08-20T16:04:09Z</dcterms:modified>
</cp:coreProperties>
</file>