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8" r:id="rId3"/>
    <p:sldId id="261" r:id="rId4"/>
    <p:sldId id="263" r:id="rId5"/>
    <p:sldId id="287" r:id="rId6"/>
    <p:sldId id="288" r:id="rId7"/>
    <p:sldId id="289" r:id="rId8"/>
    <p:sldId id="290" r:id="rId9"/>
    <p:sldId id="291" r:id="rId10"/>
    <p:sldId id="292" r:id="rId11"/>
    <p:sldId id="293" r:id="rId12"/>
    <p:sldId id="294" r:id="rId13"/>
    <p:sldId id="267" r:id="rId14"/>
    <p:sldId id="281" r:id="rId15"/>
    <p:sldId id="280"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
      <p:font typeface="Muli" panose="02000503000000000000" pitchFamily="2" charset="0"/>
      <p:regular r:id="rId22"/>
    </p:embeddedFont>
    <p:embeddedFont>
      <p:font typeface="Nixie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F2F7F-A77F-40E6-BA7F-74B64F436892}">
  <a:tblStyle styleId="{588F2F7F-A77F-40E6-BA7F-74B64F4368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99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14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987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0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84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01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39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79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adityadesai13/used-car-dataset-ford-and-mercedes"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UK Volkswagen Used Car Analysis</a:t>
            </a:r>
            <a:endParaRPr dirty="0">
              <a:solidFill>
                <a:schemeClr val="accent1"/>
              </a:solidFill>
            </a:endParaRPr>
          </a:p>
        </p:txBody>
      </p:sp>
      <p:sp>
        <p:nvSpPr>
          <p:cNvPr id="2" name="TextBox 1">
            <a:extLst>
              <a:ext uri="{FF2B5EF4-FFF2-40B4-BE49-F238E27FC236}">
                <a16:creationId xmlns:a16="http://schemas.microsoft.com/office/drawing/2014/main" id="{44782BBF-3C1B-4BAE-87DA-C25C67FBF5AA}"/>
              </a:ext>
            </a:extLst>
          </p:cNvPr>
          <p:cNvSpPr txBox="1"/>
          <p:nvPr/>
        </p:nvSpPr>
        <p:spPr>
          <a:xfrm>
            <a:off x="275590" y="4203130"/>
            <a:ext cx="2749924" cy="738664"/>
          </a:xfrm>
          <a:prstGeom prst="rect">
            <a:avLst/>
          </a:prstGeom>
          <a:noFill/>
        </p:spPr>
        <p:txBody>
          <a:bodyPr wrap="square" rtlCol="0">
            <a:spAutoFit/>
          </a:bodyPr>
          <a:lstStyle/>
          <a:p>
            <a:r>
              <a:rPr lang="en-US" dirty="0">
                <a:solidFill>
                  <a:schemeClr val="accent1"/>
                </a:solidFill>
              </a:rPr>
              <a:t>Date: August 18</a:t>
            </a:r>
            <a:r>
              <a:rPr lang="en-US" baseline="30000" dirty="0">
                <a:solidFill>
                  <a:schemeClr val="accent1"/>
                </a:solidFill>
              </a:rPr>
              <a:t>th</a:t>
            </a:r>
            <a:r>
              <a:rPr lang="en-US" dirty="0">
                <a:solidFill>
                  <a:schemeClr val="accent1"/>
                </a:solidFill>
              </a:rPr>
              <a:t>, 2020</a:t>
            </a:r>
          </a:p>
          <a:p>
            <a:r>
              <a:rPr lang="en-US" dirty="0">
                <a:solidFill>
                  <a:schemeClr val="accent1"/>
                </a:solidFill>
              </a:rPr>
              <a:t>Presenter: Derick Lai</a:t>
            </a:r>
          </a:p>
          <a:p>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31041" y="603082"/>
            <a:ext cx="2767500" cy="2556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solidFill>
                  <a:schemeClr val="accent6"/>
                </a:solidFill>
              </a:rPr>
              <a:t>As the car sales tax increases so does the vehicle price. In comparison to other countries, the UK initiates a fee per car sale. The car tax values look to be more static with set regulated prices. Further analysis is warranted as to what determines the car sales tax calculation.</a:t>
            </a:r>
          </a:p>
        </p:txBody>
      </p:sp>
      <p:pic>
        <p:nvPicPr>
          <p:cNvPr id="4" name="Picture 3">
            <a:extLst>
              <a:ext uri="{FF2B5EF4-FFF2-40B4-BE49-F238E27FC236}">
                <a16:creationId xmlns:a16="http://schemas.microsoft.com/office/drawing/2014/main" id="{0018296E-9579-477D-B55A-AE7FECEB1F54}"/>
              </a:ext>
            </a:extLst>
          </p:cNvPr>
          <p:cNvPicPr>
            <a:picLocks noChangeAspect="1"/>
          </p:cNvPicPr>
          <p:nvPr/>
        </p:nvPicPr>
        <p:blipFill>
          <a:blip r:embed="rId3"/>
          <a:stretch>
            <a:fillRect/>
          </a:stretch>
        </p:blipFill>
        <p:spPr>
          <a:xfrm>
            <a:off x="1550022" y="603082"/>
            <a:ext cx="4053990" cy="4182444"/>
          </a:xfrm>
          <a:prstGeom prst="rect">
            <a:avLst/>
          </a:prstGeom>
        </p:spPr>
      </p:pic>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4"/>
          <a:stretch>
            <a:fillRect/>
          </a:stretch>
        </p:blipFill>
        <p:spPr>
          <a:xfrm>
            <a:off x="562257" y="1578401"/>
            <a:ext cx="644819" cy="3207124"/>
          </a:xfrm>
          <a:prstGeom prst="rect">
            <a:avLst/>
          </a:prstGeom>
        </p:spPr>
      </p:pic>
    </p:spTree>
    <p:extLst>
      <p:ext uri="{BB962C8B-B14F-4D97-AF65-F5344CB8AC3E}">
        <p14:creationId xmlns:p14="http://schemas.microsoft.com/office/powerpoint/2010/main" val="312725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31041" y="603083"/>
            <a:ext cx="2767500" cy="20863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solidFill>
                  <a:schemeClr val="accent6"/>
                </a:solidFill>
              </a:rPr>
              <a:t>As the MPG increases the vehicle price decreases. The spread of data skewing towards the lower MPG values may be due to the prevalence of Hybrid vehicles in the data set, which mostly consist of lower MPG models. </a:t>
            </a:r>
          </a:p>
        </p:txBody>
      </p:sp>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3"/>
          <a:stretch>
            <a:fillRect/>
          </a:stretch>
        </p:blipFill>
        <p:spPr>
          <a:xfrm>
            <a:off x="562257" y="1578401"/>
            <a:ext cx="644819" cy="3207124"/>
          </a:xfrm>
          <a:prstGeom prst="rect">
            <a:avLst/>
          </a:prstGeom>
        </p:spPr>
      </p:pic>
      <p:pic>
        <p:nvPicPr>
          <p:cNvPr id="3" name="Picture 2">
            <a:extLst>
              <a:ext uri="{FF2B5EF4-FFF2-40B4-BE49-F238E27FC236}">
                <a16:creationId xmlns:a16="http://schemas.microsoft.com/office/drawing/2014/main" id="{6FE506E9-7709-4C83-8660-359C4CCDEDE4}"/>
              </a:ext>
            </a:extLst>
          </p:cNvPr>
          <p:cNvPicPr>
            <a:picLocks noChangeAspect="1"/>
          </p:cNvPicPr>
          <p:nvPr/>
        </p:nvPicPr>
        <p:blipFill>
          <a:blip r:embed="rId4"/>
          <a:stretch>
            <a:fillRect/>
          </a:stretch>
        </p:blipFill>
        <p:spPr>
          <a:xfrm>
            <a:off x="1550853" y="751870"/>
            <a:ext cx="3836410" cy="4033655"/>
          </a:xfrm>
          <a:prstGeom prst="rect">
            <a:avLst/>
          </a:prstGeom>
        </p:spPr>
      </p:pic>
    </p:spTree>
    <p:extLst>
      <p:ext uri="{BB962C8B-B14F-4D97-AF65-F5344CB8AC3E}">
        <p14:creationId xmlns:p14="http://schemas.microsoft.com/office/powerpoint/2010/main" val="268728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 name="Picture 3">
            <a:extLst>
              <a:ext uri="{FF2B5EF4-FFF2-40B4-BE49-F238E27FC236}">
                <a16:creationId xmlns:a16="http://schemas.microsoft.com/office/drawing/2014/main" id="{9BF3577C-7B9D-4DA9-89B0-13AFD0FFEFA0}"/>
              </a:ext>
            </a:extLst>
          </p:cNvPr>
          <p:cNvPicPr>
            <a:picLocks noChangeAspect="1"/>
          </p:cNvPicPr>
          <p:nvPr/>
        </p:nvPicPr>
        <p:blipFill>
          <a:blip r:embed="rId3"/>
          <a:stretch>
            <a:fillRect/>
          </a:stretch>
        </p:blipFill>
        <p:spPr>
          <a:xfrm>
            <a:off x="1541141" y="1578401"/>
            <a:ext cx="6627947" cy="3207124"/>
          </a:xfrm>
          <a:prstGeom prst="rect">
            <a:avLst/>
          </a:prstGeom>
        </p:spPr>
      </p:pic>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771852" y="0"/>
            <a:ext cx="7139869" cy="1215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dirty="0">
                <a:solidFill>
                  <a:schemeClr val="accent6"/>
                </a:solidFill>
              </a:rPr>
              <a:t>As the Year increases the vehicle price decreases. This makes sense as higher the year, means newer the car model. Newer vehicles, even pre-owned will generally sell at a higher price compared to older models of the same make. </a:t>
            </a:r>
          </a:p>
        </p:txBody>
      </p:sp>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4"/>
          <a:stretch>
            <a:fillRect/>
          </a:stretch>
        </p:blipFill>
        <p:spPr>
          <a:xfrm>
            <a:off x="562257" y="1578401"/>
            <a:ext cx="644819" cy="3207124"/>
          </a:xfrm>
          <a:prstGeom prst="rect">
            <a:avLst/>
          </a:prstGeom>
        </p:spPr>
      </p:pic>
    </p:spTree>
    <p:extLst>
      <p:ext uri="{BB962C8B-B14F-4D97-AF65-F5344CB8AC3E}">
        <p14:creationId xmlns:p14="http://schemas.microsoft.com/office/powerpoint/2010/main" val="256245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p:nvPr>
        </p:nvSpPr>
        <p:spPr>
          <a:xfrm>
            <a:off x="2382238" y="150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OLS Regression</a:t>
            </a:r>
            <a:endParaRPr dirty="0"/>
          </a:p>
        </p:txBody>
      </p:sp>
      <p:sp>
        <p:nvSpPr>
          <p:cNvPr id="433" name="Google Shape;433;p2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34511B51-3B10-45BA-A120-3756C03F807C}"/>
              </a:ext>
            </a:extLst>
          </p:cNvPr>
          <p:cNvPicPr>
            <a:picLocks noChangeAspect="1"/>
          </p:cNvPicPr>
          <p:nvPr/>
        </p:nvPicPr>
        <p:blipFill>
          <a:blip r:embed="rId3"/>
          <a:stretch>
            <a:fillRect/>
          </a:stretch>
        </p:blipFill>
        <p:spPr>
          <a:xfrm>
            <a:off x="335015" y="2634925"/>
            <a:ext cx="1772314" cy="2329550"/>
          </a:xfrm>
          <a:prstGeom prst="rect">
            <a:avLst/>
          </a:prstGeom>
        </p:spPr>
      </p:pic>
      <p:pic>
        <p:nvPicPr>
          <p:cNvPr id="6" name="Picture 5">
            <a:extLst>
              <a:ext uri="{FF2B5EF4-FFF2-40B4-BE49-F238E27FC236}">
                <a16:creationId xmlns:a16="http://schemas.microsoft.com/office/drawing/2014/main" id="{A307B41B-7BC9-4EAF-B479-1E78F2D23C9F}"/>
              </a:ext>
            </a:extLst>
          </p:cNvPr>
          <p:cNvPicPr>
            <a:picLocks noChangeAspect="1"/>
          </p:cNvPicPr>
          <p:nvPr/>
        </p:nvPicPr>
        <p:blipFill>
          <a:blip r:embed="rId4"/>
          <a:stretch>
            <a:fillRect/>
          </a:stretch>
        </p:blipFill>
        <p:spPr>
          <a:xfrm>
            <a:off x="1798469" y="723550"/>
            <a:ext cx="7084475" cy="1848200"/>
          </a:xfrm>
          <a:prstGeom prst="rect">
            <a:avLst/>
          </a:prstGeom>
        </p:spPr>
      </p:pic>
      <p:sp>
        <p:nvSpPr>
          <p:cNvPr id="7" name="Rectangle 6">
            <a:extLst>
              <a:ext uri="{FF2B5EF4-FFF2-40B4-BE49-F238E27FC236}">
                <a16:creationId xmlns:a16="http://schemas.microsoft.com/office/drawing/2014/main" id="{2BFFA57F-46E7-4E29-BAE0-748E61334D24}"/>
              </a:ext>
            </a:extLst>
          </p:cNvPr>
          <p:cNvSpPr/>
          <p:nvPr/>
        </p:nvSpPr>
        <p:spPr>
          <a:xfrm>
            <a:off x="1324535" y="2736476"/>
            <a:ext cx="625289" cy="121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352;p13">
            <a:extLst>
              <a:ext uri="{FF2B5EF4-FFF2-40B4-BE49-F238E27FC236}">
                <a16:creationId xmlns:a16="http://schemas.microsoft.com/office/drawing/2014/main" id="{31EF3088-310F-4079-AF04-C3CE0180C869}"/>
              </a:ext>
            </a:extLst>
          </p:cNvPr>
          <p:cNvSpPr txBox="1">
            <a:spLocks/>
          </p:cNvSpPr>
          <p:nvPr/>
        </p:nvSpPr>
        <p:spPr>
          <a:xfrm>
            <a:off x="2107329" y="2634924"/>
            <a:ext cx="5219209" cy="2329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solidFill>
                  <a:schemeClr val="accent6"/>
                </a:solidFill>
              </a:rPr>
              <a:t>A multivariate predictive model was created with the help of Python, utilizing an OLS Regression. The regression equation that models the vehicle </a:t>
            </a:r>
            <a:r>
              <a:rPr lang="en-US" sz="1100" i="1" dirty="0">
                <a:solidFill>
                  <a:schemeClr val="accent6"/>
                </a:solidFill>
              </a:rPr>
              <a:t>Price </a:t>
            </a:r>
            <a:r>
              <a:rPr lang="en-US" sz="1100" dirty="0">
                <a:solidFill>
                  <a:schemeClr val="accent6"/>
                </a:solidFill>
              </a:rPr>
              <a:t>against all other independent variables (Year, Engine Size, Mileage, MPG, Car Sales Tax)</a:t>
            </a:r>
          </a:p>
          <a:p>
            <a:pPr marL="171450" indent="-171450">
              <a:lnSpc>
                <a:spcPct val="150000"/>
              </a:lnSpc>
            </a:pPr>
            <a:r>
              <a:rPr lang="en-US" sz="1100" dirty="0">
                <a:solidFill>
                  <a:schemeClr val="accent6"/>
                </a:solidFill>
              </a:rPr>
              <a:t>The R-squared of the model is 0.756, signifying a created model a strong predictor of car price when plotted against the other variables. The model seems to work best for Actual Price values ranged from 10,000 to 30,000.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6"/>
          <p:cNvSpPr txBox="1">
            <a:spLocks noGrp="1"/>
          </p:cNvSpPr>
          <p:nvPr>
            <p:ph type="title"/>
          </p:nvPr>
        </p:nvSpPr>
        <p:spPr>
          <a:xfrm>
            <a:off x="2398330" y="26894"/>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Summary of Findings</a:t>
            </a:r>
            <a:endParaRPr sz="3200" dirty="0"/>
          </a:p>
        </p:txBody>
      </p:sp>
      <p:sp>
        <p:nvSpPr>
          <p:cNvPr id="581" name="Google Shape;581;p36"/>
          <p:cNvSpPr txBox="1">
            <a:spLocks noGrp="1"/>
          </p:cNvSpPr>
          <p:nvPr>
            <p:ph type="body" idx="1"/>
          </p:nvPr>
        </p:nvSpPr>
        <p:spPr>
          <a:xfrm>
            <a:off x="1692359" y="911850"/>
            <a:ext cx="5575776" cy="3976156"/>
          </a:xfrm>
          <a:prstGeom prst="rect">
            <a:avLst/>
          </a:prstGeom>
        </p:spPr>
        <p:txBody>
          <a:bodyPr spcFirstLastPara="1" wrap="square" lIns="91425" tIns="91425" rIns="91425" bIns="91425" anchor="t" anchorCtr="0">
            <a:noAutofit/>
          </a:bodyPr>
          <a:lstStyle/>
          <a:p>
            <a:pPr marL="285750" indent="-285750"/>
            <a:r>
              <a:rPr lang="en-US" dirty="0">
                <a:solidFill>
                  <a:schemeClr val="bg2"/>
                </a:solidFill>
              </a:rPr>
              <a:t>All the following variables correlated strongly with the price of pre-owned vehicles of Volkswagen model cars, sold in the UK: MPG, Year, Mileage, Car Sales Tax, and Engine Size</a:t>
            </a:r>
          </a:p>
          <a:p>
            <a:pPr marL="285750" indent="-285750"/>
            <a:r>
              <a:rPr lang="en-US" dirty="0">
                <a:solidFill>
                  <a:schemeClr val="bg2"/>
                </a:solidFill>
              </a:rPr>
              <a:t>The highest AVG car price and lowest AVG car price were represented by VW models </a:t>
            </a:r>
            <a:r>
              <a:rPr lang="en-US" i="1" dirty="0">
                <a:solidFill>
                  <a:schemeClr val="bg2"/>
                </a:solidFill>
              </a:rPr>
              <a:t>California </a:t>
            </a:r>
            <a:r>
              <a:rPr lang="en-US" dirty="0">
                <a:solidFill>
                  <a:schemeClr val="bg2"/>
                </a:solidFill>
              </a:rPr>
              <a:t>($57,000) and </a:t>
            </a:r>
            <a:r>
              <a:rPr lang="en-US" i="1" dirty="0">
                <a:solidFill>
                  <a:schemeClr val="bg2"/>
                </a:solidFill>
              </a:rPr>
              <a:t>Fox </a:t>
            </a:r>
            <a:r>
              <a:rPr lang="en-US" dirty="0">
                <a:solidFill>
                  <a:schemeClr val="bg2"/>
                </a:solidFill>
              </a:rPr>
              <a:t>($1700)</a:t>
            </a:r>
            <a:r>
              <a:rPr lang="en-US" i="1" dirty="0">
                <a:solidFill>
                  <a:schemeClr val="bg2"/>
                </a:solidFill>
              </a:rPr>
              <a:t>. </a:t>
            </a:r>
            <a:r>
              <a:rPr lang="en-US" dirty="0">
                <a:solidFill>
                  <a:schemeClr val="bg2"/>
                </a:solidFill>
              </a:rPr>
              <a:t>Further research will be required to determine if there any other factors affecting such a disparity in price.</a:t>
            </a:r>
          </a:p>
          <a:p>
            <a:pPr marL="285750" indent="-285750"/>
            <a:r>
              <a:rPr lang="en-US" dirty="0">
                <a:solidFill>
                  <a:schemeClr val="bg2"/>
                </a:solidFill>
              </a:rPr>
              <a:t>For example, are there models that have been discontinued in years earlier than some of the newer cars in the data set? Were there any defects or car reviews / safety ratings that would negatively affect the reputation of a car, leading to a lower demand and market price? </a:t>
            </a:r>
          </a:p>
          <a:p>
            <a:pPr marL="285750" indent="-285750"/>
            <a:r>
              <a:rPr lang="en-US" dirty="0">
                <a:solidFill>
                  <a:schemeClr val="bg2"/>
                </a:solidFill>
              </a:rPr>
              <a:t>It would be interesting to compare the data we have on UK used car sales with other VW distribution and sale centers from nearby European markets as well. </a:t>
            </a:r>
            <a:endParaRPr dirty="0">
              <a:solidFill>
                <a:schemeClr val="bg2"/>
              </a:solidFill>
            </a:endParaRPr>
          </a:p>
        </p:txBody>
      </p:sp>
      <p:sp>
        <p:nvSpPr>
          <p:cNvPr id="582" name="Google Shape;582;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US" dirty="0"/>
              <a:t>Please feel free to contact me at</a:t>
            </a:r>
            <a:r>
              <a:rPr lang="en" dirty="0"/>
              <a:t>:</a:t>
            </a:r>
          </a:p>
          <a:p>
            <a:pPr marL="457200" lvl="0" indent="-317500" algn="l" rtl="0">
              <a:spcBef>
                <a:spcPts val="600"/>
              </a:spcBef>
              <a:spcAft>
                <a:spcPts val="0"/>
              </a:spcAft>
              <a:buSzPts val="1400"/>
              <a:buChar char="◇"/>
            </a:pPr>
            <a:r>
              <a:rPr lang="en-US" dirty="0"/>
              <a:t>dericklai.lai@gmail.com</a:t>
            </a:r>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7" name="Google Shape;573;p35">
            <a:extLst>
              <a:ext uri="{FF2B5EF4-FFF2-40B4-BE49-F238E27FC236}">
                <a16:creationId xmlns:a16="http://schemas.microsoft.com/office/drawing/2014/main" id="{4234BCF7-C04E-49C7-AEA5-125562BD0767}"/>
              </a:ext>
            </a:extLst>
          </p:cNvPr>
          <p:cNvSpPr txBox="1">
            <a:spLocks/>
          </p:cNvSpPr>
          <p:nvPr/>
        </p:nvSpPr>
        <p:spPr>
          <a:xfrm>
            <a:off x="3286468" y="897809"/>
            <a:ext cx="5682720" cy="1569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3600" b="1" dirty="0"/>
              <a:t>Dataset: </a:t>
            </a:r>
          </a:p>
          <a:p>
            <a:pPr marL="0" indent="0">
              <a:buNone/>
            </a:pPr>
            <a:r>
              <a:rPr lang="en-US" dirty="0">
                <a:hlinkClick r:id="rId3"/>
              </a:rPr>
              <a:t>https://www.kaggle.com/adityadesai13/used-car-dataset-ford-and-mercedes</a:t>
            </a:r>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003050" y="190696"/>
            <a:ext cx="4562100" cy="5299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accent6"/>
                </a:solidFill>
              </a:rPr>
              <a:t>Introduction</a:t>
            </a:r>
            <a:endParaRPr sz="3200" dirty="0">
              <a:solidFill>
                <a:schemeClr val="accent6"/>
              </a:solidFill>
            </a:endParaRPr>
          </a:p>
        </p:txBody>
      </p:sp>
      <p:sp>
        <p:nvSpPr>
          <p:cNvPr id="352" name="Google Shape;352;p13"/>
          <p:cNvSpPr txBox="1">
            <a:spLocks noGrp="1"/>
          </p:cNvSpPr>
          <p:nvPr>
            <p:ph type="body" idx="4294967295"/>
          </p:nvPr>
        </p:nvSpPr>
        <p:spPr>
          <a:xfrm>
            <a:off x="1515219" y="903668"/>
            <a:ext cx="6600081" cy="3715397"/>
          </a:xfrm>
          <a:prstGeom prst="rect">
            <a:avLst/>
          </a:prstGeom>
        </p:spPr>
        <p:txBody>
          <a:bodyPr spcFirstLastPara="1" wrap="square" lIns="91425" tIns="91425" rIns="91425" bIns="91425" anchor="t" anchorCtr="0">
            <a:noAutofit/>
          </a:bodyPr>
          <a:lstStyle/>
          <a:p>
            <a:pPr marL="171450" indent="-171450">
              <a:lnSpc>
                <a:spcPct val="150000"/>
              </a:lnSpc>
            </a:pPr>
            <a:r>
              <a:rPr lang="en-US" sz="1200" b="1" dirty="0"/>
              <a:t>My name is Derick Lai, and currently work for the UK Branch of Volkswagen Group, as a data analyst. We have set out some plans to develop some market research in comparing the prices of the used car market, in particular with all the variety of different models being listed in the market. </a:t>
            </a:r>
          </a:p>
          <a:p>
            <a:pPr marL="171450" indent="-171450">
              <a:lnSpc>
                <a:spcPct val="150000"/>
              </a:lnSpc>
            </a:pPr>
            <a:r>
              <a:rPr lang="en-US" sz="1200" b="1" dirty="0"/>
              <a:t>With the current economic downturn due to the pandemic, we are forecasting lower sales for the foreseeable future, and want to plan financially to keep our car prices stable with respect to the changing market. The mission of this project is to analyze the UK market to recognize any patterns that we can make use of as we plan for a potential market contraction. </a:t>
            </a:r>
          </a:p>
          <a:p>
            <a:pPr marL="171450" indent="-171450">
              <a:lnSpc>
                <a:spcPct val="150000"/>
              </a:lnSpc>
            </a:pPr>
            <a:r>
              <a:rPr lang="en-US" sz="1200" b="1" dirty="0"/>
              <a:t>We are looking to find out the average prices of all vehicle models in the pre-owned market and discover any disparities that may be useful for new car sales. Additionally we looked to create a predictive model for the UK based market.</a:t>
            </a:r>
            <a:endParaRPr sz="12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77622" y="69869"/>
            <a:ext cx="4944300" cy="576212"/>
          </a:xfrm>
          <a:prstGeom prst="rect">
            <a:avLst/>
          </a:prstGeom>
        </p:spPr>
        <p:txBody>
          <a:bodyPr spcFirstLastPara="1" wrap="square" lIns="91425" tIns="91425" rIns="91425" bIns="91425" anchor="b" anchorCtr="0">
            <a:noAutofit/>
          </a:bodyPr>
          <a:lstStyle/>
          <a:p>
            <a:pPr lvl="0"/>
            <a:r>
              <a:rPr lang="en-US" sz="3200" dirty="0">
                <a:solidFill>
                  <a:schemeClr val="accent6"/>
                </a:solidFill>
              </a:rPr>
              <a:t>Dataset Variables</a:t>
            </a:r>
            <a:endParaRPr sz="3200" dirty="0">
              <a:solidFill>
                <a:schemeClr val="accent6"/>
              </a:solidFill>
            </a:endParaRPr>
          </a:p>
        </p:txBody>
      </p:sp>
      <p:sp>
        <p:nvSpPr>
          <p:cNvPr id="373" name="Google Shape;373;p16"/>
          <p:cNvSpPr txBox="1">
            <a:spLocks noGrp="1"/>
          </p:cNvSpPr>
          <p:nvPr>
            <p:ph type="body" idx="1"/>
          </p:nvPr>
        </p:nvSpPr>
        <p:spPr>
          <a:xfrm>
            <a:off x="1033452" y="1414683"/>
            <a:ext cx="6597753" cy="3370842"/>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u="sng" dirty="0"/>
              <a:t>Model</a:t>
            </a:r>
            <a:r>
              <a:rPr lang="en-US" dirty="0"/>
              <a:t>: VW Vehicle Model (Categorical)</a:t>
            </a:r>
            <a:endParaRPr lang="en-US" u="sng" dirty="0"/>
          </a:p>
          <a:p>
            <a:r>
              <a:rPr lang="en-US" u="sng" dirty="0"/>
              <a:t>Car Fuel Type</a:t>
            </a:r>
            <a:r>
              <a:rPr lang="en-US" dirty="0"/>
              <a:t>: Diesel, Hybrid, Petrol, Other (Categorical)</a:t>
            </a:r>
          </a:p>
          <a:p>
            <a:r>
              <a:rPr lang="en-US" u="sng" dirty="0"/>
              <a:t>Transmission</a:t>
            </a:r>
            <a:r>
              <a:rPr lang="en-US" dirty="0"/>
              <a:t>: Auto, Semi-Auto, Manual (Categorical)</a:t>
            </a:r>
          </a:p>
          <a:p>
            <a:pPr marL="457200" lvl="0" indent="-317500" algn="l" rtl="0">
              <a:spcBef>
                <a:spcPts val="600"/>
              </a:spcBef>
              <a:spcAft>
                <a:spcPts val="0"/>
              </a:spcAft>
              <a:buSzPts val="1400"/>
              <a:buChar char="◇"/>
            </a:pPr>
            <a:r>
              <a:rPr lang="en-US" u="sng" dirty="0"/>
              <a:t>Price</a:t>
            </a:r>
            <a:r>
              <a:rPr lang="en-US" dirty="0"/>
              <a:t>: Cost of Vehicle to be sold</a:t>
            </a:r>
          </a:p>
          <a:p>
            <a:pPr marL="457200" lvl="0" indent="-317500" algn="l" rtl="0">
              <a:spcBef>
                <a:spcPts val="600"/>
              </a:spcBef>
              <a:spcAft>
                <a:spcPts val="0"/>
              </a:spcAft>
              <a:buSzPts val="1400"/>
              <a:buChar char="◇"/>
            </a:pPr>
            <a:r>
              <a:rPr lang="en-US" u="sng" dirty="0"/>
              <a:t>Mileage</a:t>
            </a:r>
            <a:r>
              <a:rPr lang="en-US" dirty="0"/>
              <a:t>: Miles accrued of Vehicle</a:t>
            </a:r>
          </a:p>
          <a:p>
            <a:pPr marL="457200" lvl="0" indent="-317500" algn="l" rtl="0">
              <a:spcBef>
                <a:spcPts val="600"/>
              </a:spcBef>
              <a:spcAft>
                <a:spcPts val="0"/>
              </a:spcAft>
              <a:buSzPts val="1400"/>
              <a:buChar char="◇"/>
            </a:pPr>
            <a:r>
              <a:rPr lang="en-US" u="sng" dirty="0"/>
              <a:t>Tax</a:t>
            </a:r>
            <a:r>
              <a:rPr lang="en-US" dirty="0"/>
              <a:t>: UK tax on vehicle when sold</a:t>
            </a:r>
          </a:p>
          <a:p>
            <a:pPr marL="457200" lvl="0" indent="-317500" algn="l" rtl="0">
              <a:spcBef>
                <a:spcPts val="600"/>
              </a:spcBef>
              <a:spcAft>
                <a:spcPts val="0"/>
              </a:spcAft>
              <a:buSzPts val="1400"/>
              <a:buChar char="◇"/>
            </a:pPr>
            <a:r>
              <a:rPr lang="en-US" u="sng" dirty="0"/>
              <a:t>MPG</a:t>
            </a:r>
            <a:r>
              <a:rPr lang="en-US" dirty="0"/>
              <a:t>: Fuel economy rating of vehicle</a:t>
            </a:r>
          </a:p>
          <a:p>
            <a:pPr marL="457200" lvl="0" indent="-317500" algn="l" rtl="0">
              <a:spcBef>
                <a:spcPts val="600"/>
              </a:spcBef>
              <a:spcAft>
                <a:spcPts val="0"/>
              </a:spcAft>
              <a:buSzPts val="1400"/>
              <a:buChar char="◇"/>
            </a:pPr>
            <a:r>
              <a:rPr lang="en-US" u="sng" dirty="0"/>
              <a:t>Engine Size</a:t>
            </a:r>
            <a:r>
              <a:rPr lang="en-US" dirty="0"/>
              <a:t>: Size rating of vehicle</a:t>
            </a:r>
            <a:endParaRPr lang="en-US" u="sng" dirty="0"/>
          </a:p>
          <a:p>
            <a:pPr marL="457200" lvl="0" indent="-317500" algn="l" rtl="0">
              <a:spcBef>
                <a:spcPts val="600"/>
              </a:spcBef>
              <a:spcAft>
                <a:spcPts val="0"/>
              </a:spcAft>
              <a:buSzPts val="1400"/>
              <a:buChar char="◇"/>
            </a:pPr>
            <a:r>
              <a:rPr lang="en-US" u="sng" dirty="0"/>
              <a:t>Year</a:t>
            </a:r>
            <a:r>
              <a:rPr lang="en-US" dirty="0"/>
              <a:t>: VW Vehicle model year</a:t>
            </a:r>
            <a:endParaRPr lang="en-US" u="sng" dirty="0"/>
          </a:p>
          <a:p>
            <a:pPr marL="457200" lvl="0" indent="-317500" algn="l" rtl="0">
              <a:spcBef>
                <a:spcPts val="600"/>
              </a:spcBef>
              <a:spcAft>
                <a:spcPts val="0"/>
              </a:spcAft>
              <a:buSzPts val="1400"/>
              <a:buChar char="◇"/>
            </a:pPr>
            <a:endParaRPr lang="en-US" dirty="0"/>
          </a:p>
          <a:p>
            <a:pPr marL="457200" lvl="0" indent="-317500" algn="l" rtl="0">
              <a:spcBef>
                <a:spcPts val="600"/>
              </a:spcBef>
              <a:spcAft>
                <a:spcPts val="0"/>
              </a:spcAft>
              <a:buSzPts val="1400"/>
              <a:buChar char="◇"/>
            </a:pP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399" name="Google Shape;399;p18"/>
          <p:cNvSpPr txBox="1">
            <a:spLocks noGrp="1"/>
          </p:cNvSpPr>
          <p:nvPr>
            <p:ph type="title" idx="4294967295"/>
          </p:nvPr>
        </p:nvSpPr>
        <p:spPr>
          <a:xfrm>
            <a:off x="1848329" y="0"/>
            <a:ext cx="6582977" cy="752032"/>
          </a:xfrm>
          <a:prstGeom prst="rect">
            <a:avLst/>
          </a:prstGeom>
        </p:spPr>
        <p:txBody>
          <a:bodyPr spcFirstLastPara="1" wrap="square" lIns="91425" tIns="91425" rIns="91425" bIns="91425" anchor="b" anchorCtr="0">
            <a:noAutofit/>
          </a:bodyPr>
          <a:lstStyle/>
          <a:p>
            <a:pPr marL="171450" indent="-171450">
              <a:lnSpc>
                <a:spcPct val="150000"/>
              </a:lnSpc>
            </a:pPr>
            <a:r>
              <a:rPr lang="en-US" sz="1400" dirty="0">
                <a:solidFill>
                  <a:schemeClr val="accent6"/>
                </a:solidFill>
              </a:rPr>
              <a:t>Automatic and Semi-Auto transmission vehicles seem to have similar price values, where manual is the lowest.</a:t>
            </a:r>
          </a:p>
        </p:txBody>
      </p:sp>
      <p:pic>
        <p:nvPicPr>
          <p:cNvPr id="7" name="Picture 6">
            <a:extLst>
              <a:ext uri="{FF2B5EF4-FFF2-40B4-BE49-F238E27FC236}">
                <a16:creationId xmlns:a16="http://schemas.microsoft.com/office/drawing/2014/main" id="{D19B8C8A-6266-4664-BFDF-82D67D0CDF7E}"/>
              </a:ext>
            </a:extLst>
          </p:cNvPr>
          <p:cNvPicPr>
            <a:picLocks noChangeAspect="1"/>
          </p:cNvPicPr>
          <p:nvPr/>
        </p:nvPicPr>
        <p:blipFill>
          <a:blip r:embed="rId3"/>
          <a:stretch>
            <a:fillRect/>
          </a:stretch>
        </p:blipFill>
        <p:spPr>
          <a:xfrm>
            <a:off x="3658011" y="3123238"/>
            <a:ext cx="2722619" cy="1662287"/>
          </a:xfrm>
          <a:prstGeom prst="rect">
            <a:avLst/>
          </a:prstGeom>
        </p:spPr>
      </p:pic>
      <p:pic>
        <p:nvPicPr>
          <p:cNvPr id="14" name="Picture 13">
            <a:extLst>
              <a:ext uri="{FF2B5EF4-FFF2-40B4-BE49-F238E27FC236}">
                <a16:creationId xmlns:a16="http://schemas.microsoft.com/office/drawing/2014/main" id="{BE11422A-D227-42F5-8EB1-7015501E5634}"/>
              </a:ext>
            </a:extLst>
          </p:cNvPr>
          <p:cNvPicPr>
            <a:picLocks noChangeAspect="1"/>
          </p:cNvPicPr>
          <p:nvPr/>
        </p:nvPicPr>
        <p:blipFill>
          <a:blip r:embed="rId4"/>
          <a:stretch>
            <a:fillRect/>
          </a:stretch>
        </p:blipFill>
        <p:spPr>
          <a:xfrm>
            <a:off x="287907" y="3123238"/>
            <a:ext cx="2722619" cy="1662287"/>
          </a:xfrm>
          <a:prstGeom prst="rect">
            <a:avLst/>
          </a:prstGeom>
        </p:spPr>
      </p:pic>
      <p:pic>
        <p:nvPicPr>
          <p:cNvPr id="16" name="Picture 15">
            <a:extLst>
              <a:ext uri="{FF2B5EF4-FFF2-40B4-BE49-F238E27FC236}">
                <a16:creationId xmlns:a16="http://schemas.microsoft.com/office/drawing/2014/main" id="{B53CA17E-3EBB-4E79-9A33-3FA3AE36FDCF}"/>
              </a:ext>
            </a:extLst>
          </p:cNvPr>
          <p:cNvPicPr>
            <a:picLocks noChangeAspect="1"/>
          </p:cNvPicPr>
          <p:nvPr/>
        </p:nvPicPr>
        <p:blipFill>
          <a:blip r:embed="rId5"/>
          <a:stretch>
            <a:fillRect/>
          </a:stretch>
        </p:blipFill>
        <p:spPr>
          <a:xfrm>
            <a:off x="1848329" y="752032"/>
            <a:ext cx="3026230" cy="2013306"/>
          </a:xfrm>
          <a:prstGeom prst="rect">
            <a:avLst/>
          </a:prstGeom>
        </p:spPr>
      </p:pic>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6380630" y="690471"/>
            <a:ext cx="2595282" cy="3762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200" dirty="0"/>
              <a:t>All box plots are being compared to how the price will be affected as the dependent variable</a:t>
            </a:r>
          </a:p>
          <a:p>
            <a:pPr marL="171450" indent="-171450">
              <a:lnSpc>
                <a:spcPct val="150000"/>
              </a:lnSpc>
            </a:pPr>
            <a:r>
              <a:rPr lang="en-US" sz="1200" dirty="0"/>
              <a:t>Hybrids of all fuel types cost the most. Petrol is the least expensive.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99" name="Google Shape;399;p18"/>
          <p:cNvSpPr txBox="1">
            <a:spLocks noGrp="1"/>
          </p:cNvSpPr>
          <p:nvPr>
            <p:ph type="title" idx="4294967295"/>
          </p:nvPr>
        </p:nvSpPr>
        <p:spPr>
          <a:xfrm>
            <a:off x="1841605" y="0"/>
            <a:ext cx="6166117" cy="670318"/>
          </a:xfrm>
          <a:prstGeom prst="rect">
            <a:avLst/>
          </a:prstGeom>
        </p:spPr>
        <p:txBody>
          <a:bodyPr spcFirstLastPara="1" wrap="square" lIns="91425" tIns="91425" rIns="91425" bIns="91425" anchor="b" anchorCtr="0">
            <a:noAutofit/>
          </a:bodyPr>
          <a:lstStyle/>
          <a:p>
            <a:pPr marL="171450" lvl="0" indent="-171450">
              <a:lnSpc>
                <a:spcPct val="150000"/>
              </a:lnSpc>
              <a:buClr>
                <a:srgbClr val="000000"/>
              </a:buClr>
              <a:buSzTx/>
            </a:pPr>
            <a:r>
              <a:rPr lang="en-US" sz="1200" dirty="0">
                <a:solidFill>
                  <a:schemeClr val="accent6"/>
                </a:solidFill>
                <a:latin typeface="Arial"/>
                <a:cs typeface="Arial"/>
                <a:sym typeface="Arial"/>
              </a:rPr>
              <a:t>Models </a:t>
            </a:r>
            <a:r>
              <a:rPr lang="en-US" sz="1200" i="1" dirty="0">
                <a:solidFill>
                  <a:schemeClr val="accent6"/>
                </a:solidFill>
                <a:latin typeface="Arial"/>
                <a:cs typeface="Arial"/>
                <a:sym typeface="Arial"/>
              </a:rPr>
              <a:t>California </a:t>
            </a:r>
            <a:r>
              <a:rPr lang="en-US" sz="1200" dirty="0">
                <a:solidFill>
                  <a:schemeClr val="accent6"/>
                </a:solidFill>
                <a:latin typeface="Arial"/>
                <a:cs typeface="Arial"/>
                <a:sym typeface="Arial"/>
              </a:rPr>
              <a:t>and </a:t>
            </a:r>
            <a:r>
              <a:rPr lang="en-US" sz="1200" i="1" dirty="0" err="1">
                <a:solidFill>
                  <a:schemeClr val="accent6"/>
                </a:solidFill>
                <a:latin typeface="Arial"/>
                <a:cs typeface="Arial"/>
                <a:sym typeface="Arial"/>
              </a:rPr>
              <a:t>Caravelle</a:t>
            </a:r>
            <a:r>
              <a:rPr lang="en-US" sz="1200" i="1" dirty="0">
                <a:solidFill>
                  <a:schemeClr val="accent6"/>
                </a:solidFill>
                <a:latin typeface="Arial"/>
                <a:cs typeface="Arial"/>
                <a:sym typeface="Arial"/>
              </a:rPr>
              <a:t> </a:t>
            </a:r>
            <a:r>
              <a:rPr lang="en-US" sz="1200" dirty="0">
                <a:solidFill>
                  <a:schemeClr val="accent6"/>
                </a:solidFill>
                <a:latin typeface="Arial"/>
                <a:cs typeface="Arial"/>
                <a:sym typeface="Arial"/>
              </a:rPr>
              <a:t>lead as the highest priced cars. Models such as </a:t>
            </a:r>
            <a:r>
              <a:rPr lang="en-US" sz="1200" i="1" dirty="0">
                <a:solidFill>
                  <a:schemeClr val="accent6"/>
                </a:solidFill>
                <a:latin typeface="Arial"/>
                <a:cs typeface="Arial"/>
                <a:sym typeface="Arial"/>
              </a:rPr>
              <a:t>Caddy, Eos, </a:t>
            </a:r>
            <a:r>
              <a:rPr lang="en-US" sz="1200" dirty="0">
                <a:solidFill>
                  <a:schemeClr val="accent6"/>
                </a:solidFill>
                <a:latin typeface="Arial"/>
                <a:cs typeface="Arial"/>
                <a:sym typeface="Arial"/>
              </a:rPr>
              <a:t>and the </a:t>
            </a:r>
            <a:r>
              <a:rPr lang="en-US" sz="1200" i="1" dirty="0">
                <a:solidFill>
                  <a:schemeClr val="accent6"/>
                </a:solidFill>
                <a:latin typeface="Arial"/>
                <a:cs typeface="Arial"/>
                <a:sym typeface="Arial"/>
              </a:rPr>
              <a:t>Fox</a:t>
            </a:r>
            <a:r>
              <a:rPr lang="en-US" sz="1200" dirty="0">
                <a:solidFill>
                  <a:schemeClr val="accent6"/>
                </a:solidFill>
                <a:latin typeface="Arial"/>
                <a:cs typeface="Arial"/>
                <a:sym typeface="Arial"/>
              </a:rPr>
              <a:t> round out the least expensive models.</a:t>
            </a:r>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335233" y="4121524"/>
            <a:ext cx="6736977" cy="8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200" dirty="0"/>
              <a:t>List of 27 Volkswagen vehicle models listed for sale in the Pre-Owned market. Model years from 2000 – 2020.</a:t>
            </a:r>
          </a:p>
        </p:txBody>
      </p:sp>
      <p:pic>
        <p:nvPicPr>
          <p:cNvPr id="3" name="Picture 2">
            <a:extLst>
              <a:ext uri="{FF2B5EF4-FFF2-40B4-BE49-F238E27FC236}">
                <a16:creationId xmlns:a16="http://schemas.microsoft.com/office/drawing/2014/main" id="{CD09A498-C2D0-44A3-A945-C8FA4E37EA6B}"/>
              </a:ext>
            </a:extLst>
          </p:cNvPr>
          <p:cNvPicPr>
            <a:picLocks noChangeAspect="1"/>
          </p:cNvPicPr>
          <p:nvPr/>
        </p:nvPicPr>
        <p:blipFill>
          <a:blip r:embed="rId3"/>
          <a:stretch>
            <a:fillRect/>
          </a:stretch>
        </p:blipFill>
        <p:spPr>
          <a:xfrm>
            <a:off x="1450763" y="1114153"/>
            <a:ext cx="6621447" cy="2915194"/>
          </a:xfrm>
          <a:prstGeom prst="rect">
            <a:avLst/>
          </a:prstGeom>
        </p:spPr>
      </p:pic>
    </p:spTree>
    <p:extLst>
      <p:ext uri="{BB962C8B-B14F-4D97-AF65-F5344CB8AC3E}">
        <p14:creationId xmlns:p14="http://schemas.microsoft.com/office/powerpoint/2010/main" val="352054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901838" y="192707"/>
            <a:ext cx="6268172" cy="944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nSpc>
                <a:spcPct val="150000"/>
              </a:lnSpc>
              <a:buNone/>
            </a:pPr>
            <a:r>
              <a:rPr lang="en-US" sz="1100" dirty="0">
                <a:solidFill>
                  <a:schemeClr val="accent6"/>
                </a:solidFill>
              </a:rPr>
              <a:t>Here we listed out in ascending order, the average price of all model vehicles. As noted in the previous slide, </a:t>
            </a:r>
            <a:r>
              <a:rPr lang="en-US" sz="1100" i="1" dirty="0">
                <a:solidFill>
                  <a:schemeClr val="accent6"/>
                </a:solidFill>
              </a:rPr>
              <a:t>Fox </a:t>
            </a:r>
            <a:r>
              <a:rPr lang="en-US" sz="1100" dirty="0">
                <a:solidFill>
                  <a:schemeClr val="accent6"/>
                </a:solidFill>
              </a:rPr>
              <a:t>represents the lowest average priced car while </a:t>
            </a:r>
            <a:r>
              <a:rPr lang="en-US" sz="1100" i="1" dirty="0">
                <a:solidFill>
                  <a:schemeClr val="accent6"/>
                </a:solidFill>
              </a:rPr>
              <a:t>California</a:t>
            </a:r>
            <a:r>
              <a:rPr lang="en-US" sz="1100" dirty="0">
                <a:solidFill>
                  <a:schemeClr val="accent6"/>
                </a:solidFill>
              </a:rPr>
              <a:t> tops the list as the highest average priced car.</a:t>
            </a:r>
          </a:p>
        </p:txBody>
      </p:sp>
      <p:pic>
        <p:nvPicPr>
          <p:cNvPr id="4" name="Picture 3">
            <a:extLst>
              <a:ext uri="{FF2B5EF4-FFF2-40B4-BE49-F238E27FC236}">
                <a16:creationId xmlns:a16="http://schemas.microsoft.com/office/drawing/2014/main" id="{8AC19D77-2D54-4779-90F8-845AED99C66E}"/>
              </a:ext>
            </a:extLst>
          </p:cNvPr>
          <p:cNvPicPr>
            <a:picLocks noChangeAspect="1"/>
          </p:cNvPicPr>
          <p:nvPr/>
        </p:nvPicPr>
        <p:blipFill>
          <a:blip r:embed="rId3"/>
          <a:stretch>
            <a:fillRect/>
          </a:stretch>
        </p:blipFill>
        <p:spPr>
          <a:xfrm>
            <a:off x="2396116" y="1131513"/>
            <a:ext cx="5172039" cy="3654012"/>
          </a:xfrm>
          <a:prstGeom prst="rect">
            <a:avLst/>
          </a:prstGeom>
        </p:spPr>
      </p:pic>
    </p:spTree>
    <p:extLst>
      <p:ext uri="{BB962C8B-B14F-4D97-AF65-F5344CB8AC3E}">
        <p14:creationId xmlns:p14="http://schemas.microsoft.com/office/powerpoint/2010/main" val="105326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99" name="Google Shape;399;p18"/>
          <p:cNvSpPr txBox="1">
            <a:spLocks noGrp="1"/>
          </p:cNvSpPr>
          <p:nvPr>
            <p:ph type="title" idx="4294967295"/>
          </p:nvPr>
        </p:nvSpPr>
        <p:spPr>
          <a:xfrm>
            <a:off x="1963122" y="506026"/>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accent6"/>
                </a:solidFill>
              </a:rPr>
              <a:t>Strong correlations across the board when comparing mileage, tax, mpg, engine size and year against price.</a:t>
            </a:r>
            <a:endParaRPr sz="1800" dirty="0">
              <a:solidFill>
                <a:schemeClr val="accent6"/>
              </a:solidFill>
            </a:endParaRPr>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277470" y="3919817"/>
            <a:ext cx="6943287" cy="1044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We initiated a heatmap to discover any strong connections to the price of our UK Car Models. A correlation matrix was developed to observe any links of the price with mileage, tax, mpg, engine size, and the model year.</a:t>
            </a:r>
          </a:p>
        </p:txBody>
      </p:sp>
      <p:pic>
        <p:nvPicPr>
          <p:cNvPr id="3" name="Picture 2">
            <a:extLst>
              <a:ext uri="{FF2B5EF4-FFF2-40B4-BE49-F238E27FC236}">
                <a16:creationId xmlns:a16="http://schemas.microsoft.com/office/drawing/2014/main" id="{A40F5E05-085F-4605-AA34-BB0A735354FF}"/>
              </a:ext>
            </a:extLst>
          </p:cNvPr>
          <p:cNvPicPr>
            <a:picLocks noChangeAspect="1"/>
          </p:cNvPicPr>
          <p:nvPr/>
        </p:nvPicPr>
        <p:blipFill>
          <a:blip r:embed="rId3"/>
          <a:stretch>
            <a:fillRect/>
          </a:stretch>
        </p:blipFill>
        <p:spPr>
          <a:xfrm>
            <a:off x="1277470" y="1196788"/>
            <a:ext cx="7537422" cy="2342989"/>
          </a:xfrm>
          <a:prstGeom prst="rect">
            <a:avLst/>
          </a:prstGeom>
        </p:spPr>
      </p:pic>
    </p:spTree>
    <p:extLst>
      <p:ext uri="{BB962C8B-B14F-4D97-AF65-F5344CB8AC3E}">
        <p14:creationId xmlns:p14="http://schemas.microsoft.com/office/powerpoint/2010/main" val="368566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99" name="Google Shape;399;p18"/>
          <p:cNvSpPr txBox="1">
            <a:spLocks noGrp="1"/>
          </p:cNvSpPr>
          <p:nvPr>
            <p:ph type="title" idx="4294967295"/>
          </p:nvPr>
        </p:nvSpPr>
        <p:spPr>
          <a:xfrm>
            <a:off x="1929011" y="793852"/>
            <a:ext cx="6166117" cy="500742"/>
          </a:xfrm>
          <a:prstGeom prst="rect">
            <a:avLst/>
          </a:prstGeom>
        </p:spPr>
        <p:txBody>
          <a:bodyPr spcFirstLastPara="1" wrap="square" lIns="91425" tIns="91425" rIns="91425" bIns="91425" anchor="b" anchorCtr="0">
            <a:noAutofit/>
          </a:bodyPr>
          <a:lstStyle/>
          <a:p>
            <a:r>
              <a:rPr lang="en-US" sz="1400" dirty="0">
                <a:solidFill>
                  <a:schemeClr val="accent6"/>
                </a:solidFill>
              </a:rPr>
              <a:t>As mileage increases so does the price when it comes to the vehicle price. It is interesting to note that the bulk of the values lie below the 100,000 mileage mark, with a few outliers hovering above higher values such as 120,000. </a:t>
            </a:r>
            <a:br>
              <a:rPr lang="en-US" sz="1400" dirty="0">
                <a:solidFill>
                  <a:schemeClr val="accent6"/>
                </a:solidFill>
              </a:rPr>
            </a:br>
            <a:endParaRPr sz="1400" dirty="0">
              <a:solidFill>
                <a:schemeClr val="accent6"/>
              </a:solidFill>
            </a:endParaRPr>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811725" y="1639523"/>
            <a:ext cx="2767500" cy="18644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Seeing as we had 4 variables with a decent correlation with the vehicle price, we mapped out scatter plots to map out the relationships, whether positive or negative correlation. </a:t>
            </a:r>
          </a:p>
        </p:txBody>
      </p:sp>
      <p:pic>
        <p:nvPicPr>
          <p:cNvPr id="4" name="Picture 3">
            <a:extLst>
              <a:ext uri="{FF2B5EF4-FFF2-40B4-BE49-F238E27FC236}">
                <a16:creationId xmlns:a16="http://schemas.microsoft.com/office/drawing/2014/main" id="{6E5C74C2-5D4B-4163-87C8-59B01709491F}"/>
              </a:ext>
            </a:extLst>
          </p:cNvPr>
          <p:cNvPicPr>
            <a:picLocks noChangeAspect="1"/>
          </p:cNvPicPr>
          <p:nvPr/>
        </p:nvPicPr>
        <p:blipFill>
          <a:blip r:embed="rId3"/>
          <a:stretch>
            <a:fillRect/>
          </a:stretch>
        </p:blipFill>
        <p:spPr>
          <a:xfrm>
            <a:off x="1929011" y="1138354"/>
            <a:ext cx="3785689" cy="3890848"/>
          </a:xfrm>
          <a:prstGeom prst="rect">
            <a:avLst/>
          </a:prstGeom>
        </p:spPr>
      </p:pic>
    </p:spTree>
    <p:extLst>
      <p:ext uri="{BB962C8B-B14F-4D97-AF65-F5344CB8AC3E}">
        <p14:creationId xmlns:p14="http://schemas.microsoft.com/office/powerpoint/2010/main" val="252067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99" name="Google Shape;399;p18"/>
          <p:cNvSpPr txBox="1">
            <a:spLocks noGrp="1"/>
          </p:cNvSpPr>
          <p:nvPr>
            <p:ph type="title" idx="4294967295"/>
          </p:nvPr>
        </p:nvSpPr>
        <p:spPr>
          <a:xfrm>
            <a:off x="6178924" y="748822"/>
            <a:ext cx="2716305" cy="3375213"/>
          </a:xfrm>
          <a:prstGeom prst="rect">
            <a:avLst/>
          </a:prstGeom>
        </p:spPr>
        <p:txBody>
          <a:bodyPr spcFirstLastPara="1" wrap="square" lIns="91425" tIns="91425" rIns="91425" bIns="91425" anchor="b" anchorCtr="0">
            <a:noAutofit/>
          </a:bodyPr>
          <a:lstStyle/>
          <a:p>
            <a:pPr marL="171450" indent="-171450">
              <a:lnSpc>
                <a:spcPct val="150000"/>
              </a:lnSpc>
            </a:pPr>
            <a:r>
              <a:rPr lang="en-US" sz="1200" dirty="0">
                <a:solidFill>
                  <a:schemeClr val="accent6"/>
                </a:solidFill>
              </a:rPr>
              <a:t>As engine size increases so does the vehicle price. The bulk of the engine sizes seem to range from 1 to 2, with approximately a 1/3</a:t>
            </a:r>
            <a:r>
              <a:rPr lang="en-US" sz="1200" baseline="30000" dirty="0">
                <a:solidFill>
                  <a:schemeClr val="accent6"/>
                </a:solidFill>
              </a:rPr>
              <a:t>rd</a:t>
            </a:r>
            <a:r>
              <a:rPr lang="en-US" sz="1200" dirty="0">
                <a:solidFill>
                  <a:schemeClr val="accent6"/>
                </a:solidFill>
              </a:rPr>
              <a:t> of the values being engine size 3. Perhaps a bigger engine size warrants a higher sell price due to higher production costs.</a:t>
            </a:r>
          </a:p>
        </p:txBody>
      </p:sp>
      <p:pic>
        <p:nvPicPr>
          <p:cNvPr id="3" name="Picture 2">
            <a:extLst>
              <a:ext uri="{FF2B5EF4-FFF2-40B4-BE49-F238E27FC236}">
                <a16:creationId xmlns:a16="http://schemas.microsoft.com/office/drawing/2014/main" id="{D5B801E1-6AA1-4E22-8678-27BDDB89D379}"/>
              </a:ext>
            </a:extLst>
          </p:cNvPr>
          <p:cNvPicPr>
            <a:picLocks noChangeAspect="1"/>
          </p:cNvPicPr>
          <p:nvPr/>
        </p:nvPicPr>
        <p:blipFill>
          <a:blip r:embed="rId3"/>
          <a:stretch>
            <a:fillRect/>
          </a:stretch>
        </p:blipFill>
        <p:spPr>
          <a:xfrm>
            <a:off x="1411088" y="748822"/>
            <a:ext cx="4767836" cy="4215653"/>
          </a:xfrm>
          <a:prstGeom prst="rect">
            <a:avLst/>
          </a:prstGeom>
        </p:spPr>
      </p:pic>
    </p:spTree>
    <p:extLst>
      <p:ext uri="{BB962C8B-B14F-4D97-AF65-F5344CB8AC3E}">
        <p14:creationId xmlns:p14="http://schemas.microsoft.com/office/powerpoint/2010/main" val="345676446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1035</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Muli</vt:lpstr>
      <vt:lpstr>Helvetica Neue</vt:lpstr>
      <vt:lpstr>Nixie One</vt:lpstr>
      <vt:lpstr>Imogen template</vt:lpstr>
      <vt:lpstr>UK Volkswagen Used Car Analysis</vt:lpstr>
      <vt:lpstr>Introduction</vt:lpstr>
      <vt:lpstr>Dataset Variables</vt:lpstr>
      <vt:lpstr>Automatic and Semi-Auto transmission vehicles seem to have similar price values, where manual is the lowest.</vt:lpstr>
      <vt:lpstr>Models California and Caravelle lead as the highest priced cars. Models such as Caddy, Eos, and the Fox round out the least expensive models.</vt:lpstr>
      <vt:lpstr>PowerPoint Presentation</vt:lpstr>
      <vt:lpstr>Strong correlations across the board when comparing mileage, tax, mpg, engine size and year against price.</vt:lpstr>
      <vt:lpstr>As mileage increases so does the price when it comes to the vehicle price. It is interesting to note that the bulk of the values lie below the 100,000 mileage mark, with a few outliers hovering above higher values such as 120,000.  </vt:lpstr>
      <vt:lpstr>As engine size increases so does the vehicle price. The bulk of the engine sizes seem to range from 1 to 2, with approximately a 1/3rd of the values being engine size 3. Perhaps a bigger engine size warrants a higher sell price due to higher production costs.</vt:lpstr>
      <vt:lpstr>PowerPoint Presentation</vt:lpstr>
      <vt:lpstr>Scatter Plots</vt:lpstr>
      <vt:lpstr>PowerPoint Presentation</vt:lpstr>
      <vt:lpstr>OLS Regression</vt:lpstr>
      <vt:lpstr>Summary of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Derick Lai</cp:lastModifiedBy>
  <cp:revision>40</cp:revision>
  <dcterms:modified xsi:type="dcterms:W3CDTF">2020-08-19T20:21:01Z</dcterms:modified>
</cp:coreProperties>
</file>