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74" r:id="rId15"/>
    <p:sldId id="277" r:id="rId16"/>
    <p:sldId id="278" r:id="rId17"/>
    <p:sldId id="269" r:id="rId18"/>
    <p:sldId id="270" r:id="rId19"/>
    <p:sldId id="271" r:id="rId20"/>
    <p:sldId id="272" r:id="rId21"/>
    <p:sldId id="279" r:id="rId22"/>
    <p:sldId id="280" r:id="rId23"/>
    <p:sldId id="281" r:id="rId24"/>
    <p:sldId id="282" r:id="rId25"/>
    <p:sldId id="273" r:id="rId26"/>
  </p:sldIdLst>
  <p:sldSz cx="9144000" cy="5143500" type="screen16x9"/>
  <p:notesSz cx="6858000" cy="9144000"/>
  <p:embeddedFontLst>
    <p:embeddedFont>
      <p:font typeface="Lato" panose="020B0604020202020204" charset="0"/>
      <p:regular r:id="rId28"/>
      <p:bold r:id="rId29"/>
      <p:italic r:id="rId30"/>
      <p:boldItalic r:id="rId31"/>
    </p:embeddedFont>
    <p:embeddedFont>
      <p:font typeface="Raleway"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49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80c39d245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80c39d245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80c39d245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80c39d245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80c39d24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80c39d24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0caf9ef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0caf9ef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818b74ef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818b74ef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818b74ef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818b74ef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818b74ef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818b74ef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818b74ef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818b74ef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80c39d24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80c39d24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80c39d245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80c39d24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80c39d2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80c39d2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80c39d245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80c39d245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80c39d245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80c39d24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80caf9e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80caf9e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80c39d245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80c39d24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818b74ef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818b74ef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atahub.io/core/covid-1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konfirmasitimes.com/2020/05/31/update-virus-corona-31-meiindonesia/" TargetMode="External"/><Relationship Id="rId4" Type="http://schemas.openxmlformats.org/officeDocument/2006/relationships/hyperlink" Target="https://covid19.go.id/peta-sebara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jakartaglobe.id/news/indonesia-confirms-first-coronavirus-cases-in-its-territory/"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COVID-19 INDONESIA</a:t>
            </a:r>
            <a:endParaRPr/>
          </a:p>
        </p:txBody>
      </p:sp>
      <p:sp>
        <p:nvSpPr>
          <p:cNvPr id="87" name="Google Shape;87;p13"/>
          <p:cNvSpPr txBox="1">
            <a:spLocks noGrp="1"/>
          </p:cNvSpPr>
          <p:nvPr>
            <p:ph type="subTitle" idx="1"/>
          </p:nvPr>
        </p:nvSpPr>
        <p:spPr>
          <a:xfrm>
            <a:off x="791602" y="230115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Lecture:  Fepri Putra Panghurian (D6198)</a:t>
            </a:r>
            <a:endParaRPr/>
          </a:p>
          <a:p>
            <a:pPr marL="0" lvl="0" indent="0" algn="l" rtl="0">
              <a:spcBef>
                <a:spcPts val="0"/>
              </a:spcBef>
              <a:spcAft>
                <a:spcPts val="0"/>
              </a:spcAft>
              <a:buNone/>
            </a:pPr>
            <a:endParaRPr/>
          </a:p>
          <a:p>
            <a:pPr marL="0" lvl="0" indent="0" algn="l" rtl="0">
              <a:spcBef>
                <a:spcPts val="0"/>
              </a:spcBef>
              <a:spcAft>
                <a:spcPts val="0"/>
              </a:spcAft>
              <a:buNone/>
            </a:pPr>
            <a:r>
              <a:rPr lang="en"/>
              <a:t>Class: LE01</a:t>
            </a:r>
            <a:endParaRPr/>
          </a:p>
          <a:p>
            <a:pPr marL="0" lvl="0" indent="0" algn="l" rtl="0">
              <a:spcBef>
                <a:spcPts val="0"/>
              </a:spcBef>
              <a:spcAft>
                <a:spcPts val="0"/>
              </a:spcAft>
              <a:buNone/>
            </a:pPr>
            <a:endParaRPr/>
          </a:p>
          <a:p>
            <a:pPr marL="0" lvl="0" indent="0" algn="l" rtl="0">
              <a:spcBef>
                <a:spcPts val="0"/>
              </a:spcBef>
              <a:spcAft>
                <a:spcPts val="0"/>
              </a:spcAft>
              <a:buNone/>
            </a:pPr>
            <a:r>
              <a:rPr lang="en"/>
              <a:t>ALBERT - 2201738384</a:t>
            </a:r>
            <a:endParaRPr/>
          </a:p>
          <a:p>
            <a:pPr marL="0" lvl="0" indent="0" algn="l" rtl="0">
              <a:spcBef>
                <a:spcPts val="0"/>
              </a:spcBef>
              <a:spcAft>
                <a:spcPts val="0"/>
              </a:spcAft>
              <a:buNone/>
            </a:pPr>
            <a:r>
              <a:rPr lang="en"/>
              <a:t>DERICK YUDANEGARA - 2201740565</a:t>
            </a:r>
            <a:endParaRPr/>
          </a:p>
          <a:p>
            <a:pPr marL="0" lvl="0" indent="0" algn="l" rtl="0">
              <a:spcBef>
                <a:spcPts val="0"/>
              </a:spcBef>
              <a:spcAft>
                <a:spcPts val="0"/>
              </a:spcAft>
              <a:buNone/>
            </a:pPr>
            <a:r>
              <a:rPr lang="en"/>
              <a:t>ARIQ RAMADHAN - 2201743604</a:t>
            </a:r>
            <a:endParaRPr/>
          </a:p>
          <a:p>
            <a:pPr marL="0" lvl="0" indent="0" algn="l" rtl="0">
              <a:spcBef>
                <a:spcPts val="0"/>
              </a:spcBef>
              <a:spcAft>
                <a:spcPts val="0"/>
              </a:spcAft>
              <a:buNone/>
            </a:pPr>
            <a:r>
              <a:rPr lang="en"/>
              <a:t>DARREN - 2201759930</a:t>
            </a:r>
            <a:endParaRPr/>
          </a:p>
          <a:p>
            <a:pPr marL="0" lvl="0" indent="0" algn="l" rtl="0">
              <a:spcBef>
                <a:spcPts val="0"/>
              </a:spcBef>
              <a:spcAft>
                <a:spcPts val="0"/>
              </a:spcAft>
              <a:buNone/>
            </a:pPr>
            <a:r>
              <a:rPr lang="en"/>
              <a:t>REYNALDO SINCAR PRATAMA - 2201742040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a:t>
            </a:r>
            <a:endParaRPr/>
          </a:p>
        </p:txBody>
      </p:sp>
      <p:sp>
        <p:nvSpPr>
          <p:cNvPr id="141" name="Google Shape;141;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t>Data Studio is Google’s reporting solution for power users who want to go beyond the data and dashboards of Google Analytics. The data widgets in Data Studio are notable for their variety, customization options, live data and interactive controls (such as column sorting and table pagination).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a:t>
            </a:r>
            <a:endParaRPr/>
          </a:p>
        </p:txBody>
      </p:sp>
      <p:sp>
        <p:nvSpPr>
          <p:cNvPr id="147" name="Google Shape;14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t>With Google Data Studio it gives an easy way to visualize data with lot of data source format. We can also make a dynamic and interactive report. Google Data Studio save us time for creating and sharing the report in the team. We can create and share our report in real-time.</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SOURCE</a:t>
            </a:r>
            <a:endParaRPr dirty="0"/>
          </a:p>
        </p:txBody>
      </p:sp>
      <p:sp>
        <p:nvSpPr>
          <p:cNvPr id="153" name="Google Shape;153;p24"/>
          <p:cNvSpPr txBox="1">
            <a:spLocks noGrp="1"/>
          </p:cNvSpPr>
          <p:nvPr>
            <p:ph type="body" idx="1"/>
          </p:nvPr>
        </p:nvSpPr>
        <p:spPr>
          <a:xfrm>
            <a:off x="782077" y="1953379"/>
            <a:ext cx="7688700" cy="226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u="sng" dirty="0">
                <a:solidFill>
                  <a:schemeClr val="hlink"/>
                </a:solidFill>
                <a:hlinkClick r:id="rId3"/>
              </a:rPr>
              <a:t>https://datahub.io/core/covid-19</a:t>
            </a:r>
            <a:endParaRPr sz="2000" dirty="0"/>
          </a:p>
          <a:p>
            <a:pPr marL="0" lvl="0" indent="0" rtl="0">
              <a:spcBef>
                <a:spcPts val="1600"/>
              </a:spcBef>
              <a:spcAft>
                <a:spcPts val="1600"/>
              </a:spcAft>
              <a:buNone/>
            </a:pPr>
            <a:r>
              <a:rPr lang="en" sz="2000" u="sng" dirty="0">
                <a:solidFill>
                  <a:schemeClr val="hlink"/>
                </a:solidFill>
                <a:highlight>
                  <a:srgbClr val="FFFFFF"/>
                </a:highlight>
                <a:hlinkClick r:id="rId4"/>
              </a:rPr>
              <a:t>https://</a:t>
            </a:r>
            <a:r>
              <a:rPr lang="en" sz="2000" u="sng" dirty="0" smtClean="0">
                <a:solidFill>
                  <a:schemeClr val="hlink"/>
                </a:solidFill>
                <a:highlight>
                  <a:srgbClr val="FFFFFF"/>
                </a:highlight>
                <a:hlinkClick r:id="rId4"/>
              </a:rPr>
              <a:t>covid19.go.id/peta-sebaran</a:t>
            </a:r>
            <a:endParaRPr lang="en" sz="2000" u="sng" dirty="0" smtClean="0">
              <a:solidFill>
                <a:schemeClr val="hlink"/>
              </a:solidFill>
              <a:highlight>
                <a:srgbClr val="FFFFFF"/>
              </a:highlight>
            </a:endParaRPr>
          </a:p>
          <a:p>
            <a:pPr marL="0" lvl="0" indent="0">
              <a:spcBef>
                <a:spcPts val="1600"/>
              </a:spcBef>
              <a:spcAft>
                <a:spcPts val="1600"/>
              </a:spcAft>
              <a:buNone/>
            </a:pPr>
            <a:r>
              <a:rPr lang="en-US" sz="2000" dirty="0" smtClean="0">
                <a:hlinkClick r:id="rId5"/>
              </a:rPr>
              <a:t>https://konfirmasitimes.com/2020/05/31/update-virus-corona-31-meiindonesia/</a:t>
            </a: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Text Placeholder 2"/>
          <p:cNvSpPr>
            <a:spLocks noGrp="1"/>
          </p:cNvSpPr>
          <p:nvPr>
            <p:ph type="body" idx="1"/>
          </p:nvPr>
        </p:nvSpPr>
        <p:spPr/>
        <p:txBody>
          <a:bodyPr/>
          <a:lstStyle/>
          <a:p>
            <a:pPr marL="146050" indent="0">
              <a:buNone/>
            </a:pPr>
            <a:r>
              <a:rPr lang="en-US" dirty="0" smtClean="0"/>
              <a:t>In this Covid-19 In Indonesia data project, we used 3 different datasets to shows every data in each datasets.</a:t>
            </a:r>
            <a:endParaRPr lang="en-US" dirty="0"/>
          </a:p>
        </p:txBody>
      </p:sp>
    </p:spTree>
    <p:extLst>
      <p:ext uri="{BB962C8B-B14F-4D97-AF65-F5344CB8AC3E}">
        <p14:creationId xmlns:p14="http://schemas.microsoft.com/office/powerpoint/2010/main" val="2049315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06" y="667387"/>
            <a:ext cx="7688700" cy="535200"/>
          </a:xfrm>
        </p:spPr>
        <p:txBody>
          <a:bodyPr/>
          <a:lstStyle/>
          <a:p>
            <a:r>
              <a:rPr lang="en-US" dirty="0" smtClean="0"/>
              <a:t>DATA SET 1</a:t>
            </a:r>
            <a:endParaRPr lang="en-US" dirty="0"/>
          </a:p>
        </p:txBody>
      </p:sp>
      <p:sp>
        <p:nvSpPr>
          <p:cNvPr id="3" name="Text Placeholder 2"/>
          <p:cNvSpPr>
            <a:spLocks noGrp="1"/>
          </p:cNvSpPr>
          <p:nvPr>
            <p:ph type="body" idx="1"/>
          </p:nvPr>
        </p:nvSpPr>
        <p:spPr>
          <a:xfrm>
            <a:off x="3558170" y="1500292"/>
            <a:ext cx="5109943" cy="2261100"/>
          </a:xfrm>
        </p:spPr>
        <p:txBody>
          <a:bodyPr/>
          <a:lstStyle/>
          <a:p>
            <a:pPr marL="146050" indent="0">
              <a:buNone/>
            </a:pPr>
            <a:r>
              <a:rPr lang="en-US" dirty="0"/>
              <a:t>This dataset is a dataset to find out the number of C / D / R based on the date of each day. In other words, each date shows on that date, how many new cases C / D / R in Indonesia.</a:t>
            </a:r>
          </a:p>
          <a:p>
            <a:pPr marL="146050" indent="0">
              <a:buNone/>
            </a:pPr>
            <a:r>
              <a:rPr lang="en-US" dirty="0"/>
              <a:t>In this data set, there are several columns consisting of</a:t>
            </a:r>
          </a:p>
          <a:p>
            <a:r>
              <a:rPr lang="en-US" dirty="0"/>
              <a:t>Date</a:t>
            </a:r>
          </a:p>
          <a:p>
            <a:r>
              <a:rPr lang="en-US" dirty="0"/>
              <a:t>Confirmed </a:t>
            </a:r>
            <a:r>
              <a:rPr lang="en-US" dirty="0" smtClean="0"/>
              <a:t>( Covid-19 </a:t>
            </a:r>
            <a:r>
              <a:rPr lang="en-US" dirty="0"/>
              <a:t>Confirmed </a:t>
            </a:r>
            <a:r>
              <a:rPr lang="en-US" dirty="0" smtClean="0"/>
              <a:t>Amount )</a:t>
            </a:r>
            <a:endParaRPr lang="en-US" dirty="0"/>
          </a:p>
          <a:p>
            <a:r>
              <a:rPr lang="en-US" dirty="0"/>
              <a:t>Death </a:t>
            </a:r>
            <a:r>
              <a:rPr lang="en-US" dirty="0" smtClean="0"/>
              <a:t>( Number </a:t>
            </a:r>
            <a:r>
              <a:rPr lang="en-US" dirty="0"/>
              <a:t>of </a:t>
            </a:r>
            <a:r>
              <a:rPr lang="en-US" dirty="0" smtClean="0"/>
              <a:t>Death )</a:t>
            </a:r>
            <a:endParaRPr lang="en-US" dirty="0"/>
          </a:p>
          <a:p>
            <a:r>
              <a:rPr lang="en-US" dirty="0"/>
              <a:t>Recovered </a:t>
            </a:r>
            <a:r>
              <a:rPr lang="en-US" dirty="0" smtClean="0"/>
              <a:t>( Total </a:t>
            </a:r>
            <a:r>
              <a:rPr lang="en-US" dirty="0"/>
              <a:t>Cured of </a:t>
            </a:r>
            <a:r>
              <a:rPr lang="en-US" dirty="0" smtClean="0"/>
              <a:t>Covid-19 )</a:t>
            </a:r>
            <a:endParaRPr lang="en-US" dirty="0"/>
          </a:p>
        </p:txBody>
      </p:sp>
      <p:pic>
        <p:nvPicPr>
          <p:cNvPr id="4" name="Picture 3"/>
          <p:cNvPicPr>
            <a:picLocks noChangeAspect="1"/>
          </p:cNvPicPr>
          <p:nvPr/>
        </p:nvPicPr>
        <p:blipFill>
          <a:blip r:embed="rId2"/>
          <a:stretch>
            <a:fillRect/>
          </a:stretch>
        </p:blipFill>
        <p:spPr>
          <a:xfrm>
            <a:off x="604459" y="1500292"/>
            <a:ext cx="2632122" cy="2920406"/>
          </a:xfrm>
          <a:prstGeom prst="rect">
            <a:avLst/>
          </a:prstGeom>
        </p:spPr>
      </p:pic>
    </p:spTree>
    <p:extLst>
      <p:ext uri="{BB962C8B-B14F-4D97-AF65-F5344CB8AC3E}">
        <p14:creationId xmlns:p14="http://schemas.microsoft.com/office/powerpoint/2010/main" val="2585161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06" y="667387"/>
            <a:ext cx="7688700" cy="535200"/>
          </a:xfrm>
        </p:spPr>
        <p:txBody>
          <a:bodyPr/>
          <a:lstStyle/>
          <a:p>
            <a:r>
              <a:rPr lang="en-US" dirty="0" smtClean="0"/>
              <a:t>DATA SET 2</a:t>
            </a:r>
            <a:endParaRPr lang="en-US" dirty="0"/>
          </a:p>
        </p:txBody>
      </p:sp>
      <p:sp>
        <p:nvSpPr>
          <p:cNvPr id="3" name="Text Placeholder 2"/>
          <p:cNvSpPr>
            <a:spLocks noGrp="1"/>
          </p:cNvSpPr>
          <p:nvPr>
            <p:ph type="body" idx="1"/>
          </p:nvPr>
        </p:nvSpPr>
        <p:spPr>
          <a:xfrm>
            <a:off x="3558170" y="1500292"/>
            <a:ext cx="5109943" cy="2261100"/>
          </a:xfrm>
        </p:spPr>
        <p:txBody>
          <a:bodyPr/>
          <a:lstStyle/>
          <a:p>
            <a:pPr marL="146050" indent="0">
              <a:buNone/>
            </a:pPr>
            <a:r>
              <a:rPr lang="en-US" dirty="0"/>
              <a:t>In this second data set, shows the C / D / R data in Indonesia on covid-19. </a:t>
            </a:r>
            <a:r>
              <a:rPr lang="en-US" dirty="0" smtClean="0"/>
              <a:t>This data set is different from dataset 1, because in dataset 2, it shows the amount total of C / D / R of Covid-19 until that date. So basically, the data on the current date, was taken from yesterday data and added with the new C/D/R data on the current date. The columns in this dataset are :</a:t>
            </a:r>
            <a:endParaRPr lang="en-US" dirty="0"/>
          </a:p>
          <a:p>
            <a:r>
              <a:rPr lang="en-US" dirty="0"/>
              <a:t>Date</a:t>
            </a:r>
          </a:p>
          <a:p>
            <a:r>
              <a:rPr lang="en-US" dirty="0"/>
              <a:t>Confirmed (Covid-19 Confirmed Amount)</a:t>
            </a:r>
          </a:p>
          <a:p>
            <a:r>
              <a:rPr lang="en-US" dirty="0"/>
              <a:t>Death (Number of Death)</a:t>
            </a:r>
          </a:p>
          <a:p>
            <a:r>
              <a:rPr lang="en-US" dirty="0"/>
              <a:t>Recovered (Total Cured of Covid-19)</a:t>
            </a:r>
          </a:p>
        </p:txBody>
      </p:sp>
      <p:pic>
        <p:nvPicPr>
          <p:cNvPr id="5" name="Picture 4"/>
          <p:cNvPicPr>
            <a:picLocks noChangeAspect="1"/>
          </p:cNvPicPr>
          <p:nvPr/>
        </p:nvPicPr>
        <p:blipFill>
          <a:blip r:embed="rId2"/>
          <a:stretch>
            <a:fillRect/>
          </a:stretch>
        </p:blipFill>
        <p:spPr>
          <a:xfrm>
            <a:off x="812503" y="1700419"/>
            <a:ext cx="1743442" cy="2766328"/>
          </a:xfrm>
          <a:prstGeom prst="rect">
            <a:avLst/>
          </a:prstGeom>
        </p:spPr>
      </p:pic>
    </p:spTree>
    <p:extLst>
      <p:ext uri="{BB962C8B-B14F-4D97-AF65-F5344CB8AC3E}">
        <p14:creationId xmlns:p14="http://schemas.microsoft.com/office/powerpoint/2010/main" val="200897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06" y="667387"/>
            <a:ext cx="7688700" cy="535200"/>
          </a:xfrm>
        </p:spPr>
        <p:txBody>
          <a:bodyPr/>
          <a:lstStyle/>
          <a:p>
            <a:r>
              <a:rPr lang="en-US" dirty="0" smtClean="0"/>
              <a:t>DATA SET 3</a:t>
            </a:r>
            <a:endParaRPr lang="en-US" dirty="0"/>
          </a:p>
        </p:txBody>
      </p:sp>
      <p:sp>
        <p:nvSpPr>
          <p:cNvPr id="3" name="Text Placeholder 2"/>
          <p:cNvSpPr>
            <a:spLocks noGrp="1"/>
          </p:cNvSpPr>
          <p:nvPr>
            <p:ph type="body" idx="1"/>
          </p:nvPr>
        </p:nvSpPr>
        <p:spPr>
          <a:xfrm>
            <a:off x="3558170" y="1500292"/>
            <a:ext cx="5109943" cy="2261100"/>
          </a:xfrm>
        </p:spPr>
        <p:txBody>
          <a:bodyPr/>
          <a:lstStyle/>
          <a:p>
            <a:pPr marL="146050" indent="0">
              <a:buNone/>
            </a:pPr>
            <a:r>
              <a:rPr lang="en-US" dirty="0" smtClean="0"/>
              <a:t>In the third dataset, contains the total data of  C / D / R of covid-19 in each province from Indonesia. The data displayed, is the total data until 31</a:t>
            </a:r>
            <a:r>
              <a:rPr lang="en-US" baseline="30000" dirty="0" smtClean="0"/>
              <a:t>st</a:t>
            </a:r>
            <a:r>
              <a:rPr lang="en-US" dirty="0" smtClean="0"/>
              <a:t> of May 2020.</a:t>
            </a:r>
          </a:p>
          <a:p>
            <a:pPr marL="146050" indent="0">
              <a:buNone/>
            </a:pPr>
            <a:r>
              <a:rPr lang="en-US" dirty="0" smtClean="0"/>
              <a:t>The columns in this dataset are :</a:t>
            </a:r>
            <a:endParaRPr lang="en-US" dirty="0"/>
          </a:p>
          <a:p>
            <a:r>
              <a:rPr lang="en-US" dirty="0" smtClean="0"/>
              <a:t>Province</a:t>
            </a:r>
            <a:endParaRPr lang="en-US" dirty="0"/>
          </a:p>
          <a:p>
            <a:r>
              <a:rPr lang="en-US" dirty="0"/>
              <a:t>Confirmed (Covid-19 Confirmed Amount)</a:t>
            </a:r>
          </a:p>
          <a:p>
            <a:r>
              <a:rPr lang="en-US" dirty="0"/>
              <a:t>Death (Number of Death)</a:t>
            </a:r>
          </a:p>
          <a:p>
            <a:r>
              <a:rPr lang="en-US" dirty="0"/>
              <a:t>Recovered (Total Cured of Covid-19)</a:t>
            </a:r>
          </a:p>
        </p:txBody>
      </p:sp>
      <p:pic>
        <p:nvPicPr>
          <p:cNvPr id="4" name="Picture 3"/>
          <p:cNvPicPr>
            <a:picLocks noChangeAspect="1"/>
          </p:cNvPicPr>
          <p:nvPr/>
        </p:nvPicPr>
        <p:blipFill>
          <a:blip r:embed="rId2"/>
          <a:stretch>
            <a:fillRect/>
          </a:stretch>
        </p:blipFill>
        <p:spPr>
          <a:xfrm>
            <a:off x="651509" y="1500292"/>
            <a:ext cx="2274417" cy="3099648"/>
          </a:xfrm>
          <a:prstGeom prst="rect">
            <a:avLst/>
          </a:prstGeom>
        </p:spPr>
      </p:pic>
    </p:spTree>
    <p:extLst>
      <p:ext uri="{BB962C8B-B14F-4D97-AF65-F5344CB8AC3E}">
        <p14:creationId xmlns:p14="http://schemas.microsoft.com/office/powerpoint/2010/main" val="541687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INDONESIA CORONA VIRUS DATA</a:t>
            </a:r>
            <a:endParaRPr/>
          </a:p>
        </p:txBody>
      </p:sp>
      <p:pic>
        <p:nvPicPr>
          <p:cNvPr id="166" name="Google Shape;166;p26"/>
          <p:cNvPicPr preferRelativeResize="0"/>
          <p:nvPr/>
        </p:nvPicPr>
        <p:blipFill>
          <a:blip r:embed="rId3">
            <a:alphaModFix/>
          </a:blip>
          <a:stretch>
            <a:fillRect/>
          </a:stretch>
        </p:blipFill>
        <p:spPr>
          <a:xfrm>
            <a:off x="428625" y="2571750"/>
            <a:ext cx="8286750" cy="167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2" name="Google Shape;172;p27"/>
          <p:cNvPicPr preferRelativeResize="0"/>
          <p:nvPr/>
        </p:nvPicPr>
        <p:blipFill>
          <a:blip r:embed="rId3">
            <a:alphaModFix/>
          </a:blip>
          <a:stretch>
            <a:fillRect/>
          </a:stretch>
        </p:blipFill>
        <p:spPr>
          <a:xfrm>
            <a:off x="846425" y="1645100"/>
            <a:ext cx="7454750" cy="2871036"/>
          </a:xfrm>
          <a:prstGeom prst="rect">
            <a:avLst/>
          </a:prstGeom>
          <a:noFill/>
          <a:ln>
            <a:noFill/>
          </a:ln>
        </p:spPr>
      </p:pic>
      <p:sp>
        <p:nvSpPr>
          <p:cNvPr id="4" name="Title 1"/>
          <p:cNvSpPr>
            <a:spLocks noGrp="1"/>
          </p:cNvSpPr>
          <p:nvPr>
            <p:ph type="title"/>
          </p:nvPr>
        </p:nvSpPr>
        <p:spPr>
          <a:xfrm>
            <a:off x="1058371" y="1167346"/>
            <a:ext cx="7688700" cy="535200"/>
          </a:xfrm>
        </p:spPr>
        <p:txBody>
          <a:bodyPr/>
          <a:lstStyle/>
          <a:p>
            <a:r>
              <a:rPr lang="en-US" dirty="0" smtClean="0"/>
              <a:t>Indonesia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8" name="Google Shape;178;p28"/>
          <p:cNvPicPr preferRelativeResize="0"/>
          <p:nvPr/>
        </p:nvPicPr>
        <p:blipFill>
          <a:blip r:embed="rId3">
            <a:alphaModFix/>
          </a:blip>
          <a:stretch>
            <a:fillRect/>
          </a:stretch>
        </p:blipFill>
        <p:spPr>
          <a:xfrm>
            <a:off x="147825" y="1849600"/>
            <a:ext cx="8848350" cy="2719650"/>
          </a:xfrm>
          <a:prstGeom prst="rect">
            <a:avLst/>
          </a:prstGeom>
          <a:noFill/>
          <a:ln>
            <a:noFill/>
          </a:ln>
        </p:spPr>
      </p:pic>
      <p:sp>
        <p:nvSpPr>
          <p:cNvPr id="4" name="Title 1"/>
          <p:cNvSpPr>
            <a:spLocks noGrp="1"/>
          </p:cNvSpPr>
          <p:nvPr>
            <p:ph type="title"/>
          </p:nvPr>
        </p:nvSpPr>
        <p:spPr>
          <a:xfrm>
            <a:off x="729450" y="1318650"/>
            <a:ext cx="7688700" cy="535200"/>
          </a:xfrm>
        </p:spPr>
        <p:txBody>
          <a:bodyPr/>
          <a:lstStyle/>
          <a:p>
            <a:r>
              <a:rPr lang="en-US" dirty="0" smtClean="0"/>
              <a:t>Indonesia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25717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a:t>WHAT IS COVID-19</a:t>
            </a:r>
            <a:endParaRPr sz="3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531179" y="2195631"/>
            <a:ext cx="8007607" cy="1192253"/>
          </a:xfrm>
          <a:prstGeom prst="rect">
            <a:avLst/>
          </a:prstGeom>
          <a:noFill/>
          <a:ln>
            <a:noFill/>
          </a:ln>
        </p:spPr>
      </p:pic>
      <p:sp>
        <p:nvSpPr>
          <p:cNvPr id="5" name="Title 1"/>
          <p:cNvSpPr txBox="1">
            <a:spLocks/>
          </p:cNvSpPr>
          <p:nvPr/>
        </p:nvSpPr>
        <p:spPr>
          <a:xfrm>
            <a:off x="909292" y="1660431"/>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mtClean="0"/>
              <a:t>Indonesia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22400" y="663705"/>
            <a:ext cx="4923086" cy="3376915"/>
          </a:xfrm>
          <a:prstGeom prst="rect">
            <a:avLst/>
          </a:prstGeom>
        </p:spPr>
      </p:pic>
      <p:sp>
        <p:nvSpPr>
          <p:cNvPr id="5" name="TextBox 4"/>
          <p:cNvSpPr txBox="1"/>
          <p:nvPr/>
        </p:nvSpPr>
        <p:spPr>
          <a:xfrm>
            <a:off x="1670919" y="3947051"/>
            <a:ext cx="5374567" cy="889154"/>
          </a:xfrm>
          <a:prstGeom prst="rect">
            <a:avLst/>
          </a:prstGeom>
          <a:noFill/>
        </p:spPr>
        <p:txBody>
          <a:bodyPr wrap="square" rtlCol="0">
            <a:spAutoFit/>
          </a:bodyPr>
          <a:lstStyle/>
          <a:p>
            <a:pPr algn="just">
              <a:lnSpc>
                <a:spcPct val="150000"/>
              </a:lnSpc>
            </a:pPr>
            <a:r>
              <a:rPr lang="en-US" sz="1200" dirty="0" smtClean="0"/>
              <a:t>This data shows total of C/D/R for each province in Indonesia.</a:t>
            </a:r>
          </a:p>
          <a:p>
            <a:pPr algn="just">
              <a:lnSpc>
                <a:spcPct val="150000"/>
              </a:lnSpc>
            </a:pPr>
            <a:r>
              <a:rPr lang="en-US" sz="1200" dirty="0" smtClean="0"/>
              <a:t>The data shown with Graphical Visualization for each Province and Sorted </a:t>
            </a:r>
            <a:r>
              <a:rPr lang="en-US" sz="1200" dirty="0" err="1" smtClean="0"/>
              <a:t>Descendingly</a:t>
            </a:r>
            <a:r>
              <a:rPr lang="en-US" sz="1200" dirty="0" smtClean="0"/>
              <a:t> by the total Confirmed Cases.</a:t>
            </a:r>
            <a:endParaRPr lang="en-US" sz="1200" dirty="0"/>
          </a:p>
        </p:txBody>
      </p:sp>
    </p:spTree>
    <p:extLst>
      <p:ext uri="{BB962C8B-B14F-4D97-AF65-F5344CB8AC3E}">
        <p14:creationId xmlns:p14="http://schemas.microsoft.com/office/powerpoint/2010/main" val="3901661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0919" y="3947051"/>
            <a:ext cx="5374567" cy="612155"/>
          </a:xfrm>
          <a:prstGeom prst="rect">
            <a:avLst/>
          </a:prstGeom>
          <a:noFill/>
        </p:spPr>
        <p:txBody>
          <a:bodyPr wrap="square" rtlCol="0">
            <a:spAutoFit/>
          </a:bodyPr>
          <a:lstStyle/>
          <a:p>
            <a:pPr algn="just">
              <a:lnSpc>
                <a:spcPct val="150000"/>
              </a:lnSpc>
            </a:pPr>
            <a:r>
              <a:rPr lang="en-US" sz="1200" dirty="0" smtClean="0"/>
              <a:t>This is an individual representation of C/D/R for each province with Bar Chart Data Visualization.</a:t>
            </a:r>
            <a:endParaRPr lang="en-US" sz="1200" dirty="0"/>
          </a:p>
        </p:txBody>
      </p:sp>
      <p:pic>
        <p:nvPicPr>
          <p:cNvPr id="2" name="Picture 1"/>
          <p:cNvPicPr>
            <a:picLocks noChangeAspect="1"/>
          </p:cNvPicPr>
          <p:nvPr/>
        </p:nvPicPr>
        <p:blipFill>
          <a:blip r:embed="rId2"/>
          <a:stretch>
            <a:fillRect/>
          </a:stretch>
        </p:blipFill>
        <p:spPr>
          <a:xfrm>
            <a:off x="848889" y="1392978"/>
            <a:ext cx="7644872" cy="2058838"/>
          </a:xfrm>
          <a:prstGeom prst="rect">
            <a:avLst/>
          </a:prstGeom>
        </p:spPr>
      </p:pic>
      <p:sp>
        <p:nvSpPr>
          <p:cNvPr id="6" name="Title 1"/>
          <p:cNvSpPr>
            <a:spLocks noGrp="1"/>
          </p:cNvSpPr>
          <p:nvPr>
            <p:ph type="title"/>
          </p:nvPr>
        </p:nvSpPr>
        <p:spPr>
          <a:xfrm>
            <a:off x="1670919" y="897743"/>
            <a:ext cx="7688700" cy="535200"/>
          </a:xfrm>
        </p:spPr>
        <p:txBody>
          <a:bodyPr/>
          <a:lstStyle/>
          <a:p>
            <a:r>
              <a:rPr lang="en-US" dirty="0" smtClean="0"/>
              <a:t>Bar Chart</a:t>
            </a:r>
            <a:endParaRPr lang="en-US" dirty="0"/>
          </a:p>
        </p:txBody>
      </p:sp>
    </p:spTree>
    <p:extLst>
      <p:ext uri="{BB962C8B-B14F-4D97-AF65-F5344CB8AC3E}">
        <p14:creationId xmlns:p14="http://schemas.microsoft.com/office/powerpoint/2010/main" val="128345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0919" y="3947051"/>
            <a:ext cx="5374567" cy="923330"/>
          </a:xfrm>
          <a:prstGeom prst="rect">
            <a:avLst/>
          </a:prstGeom>
          <a:noFill/>
        </p:spPr>
        <p:txBody>
          <a:bodyPr wrap="square" rtlCol="0">
            <a:spAutoFit/>
          </a:bodyPr>
          <a:lstStyle/>
          <a:p>
            <a:pPr algn="just">
              <a:lnSpc>
                <a:spcPct val="150000"/>
              </a:lnSpc>
            </a:pPr>
            <a:r>
              <a:rPr lang="en-US" sz="1200" dirty="0" smtClean="0"/>
              <a:t>This is an individual representation of C/D/R for each province with Pie Chart Data Visualization. And also this data visualization shows the cases percentage of each province.</a:t>
            </a:r>
            <a:endParaRPr lang="en-US" sz="1200" dirty="0"/>
          </a:p>
        </p:txBody>
      </p:sp>
      <p:sp>
        <p:nvSpPr>
          <p:cNvPr id="6" name="Title 1"/>
          <p:cNvSpPr>
            <a:spLocks noGrp="1"/>
          </p:cNvSpPr>
          <p:nvPr>
            <p:ph type="title"/>
          </p:nvPr>
        </p:nvSpPr>
        <p:spPr>
          <a:xfrm>
            <a:off x="1670919" y="897743"/>
            <a:ext cx="7688700" cy="535200"/>
          </a:xfrm>
        </p:spPr>
        <p:txBody>
          <a:bodyPr/>
          <a:lstStyle/>
          <a:p>
            <a:r>
              <a:rPr lang="en-US" dirty="0" smtClean="0"/>
              <a:t>Pie Chart (Percentage)</a:t>
            </a:r>
            <a:endParaRPr lang="en-US" dirty="0"/>
          </a:p>
        </p:txBody>
      </p:sp>
      <p:pic>
        <p:nvPicPr>
          <p:cNvPr id="3" name="Picture 2"/>
          <p:cNvPicPr>
            <a:picLocks noChangeAspect="1"/>
          </p:cNvPicPr>
          <p:nvPr/>
        </p:nvPicPr>
        <p:blipFill>
          <a:blip r:embed="rId2"/>
          <a:stretch>
            <a:fillRect/>
          </a:stretch>
        </p:blipFill>
        <p:spPr>
          <a:xfrm>
            <a:off x="1027882" y="1577669"/>
            <a:ext cx="6787278" cy="2320899"/>
          </a:xfrm>
          <a:prstGeom prst="rect">
            <a:avLst/>
          </a:prstGeom>
        </p:spPr>
      </p:pic>
    </p:spTree>
    <p:extLst>
      <p:ext uri="{BB962C8B-B14F-4D97-AF65-F5344CB8AC3E}">
        <p14:creationId xmlns:p14="http://schemas.microsoft.com/office/powerpoint/2010/main" val="4111068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45176" y="3675719"/>
            <a:ext cx="5374567" cy="1200329"/>
          </a:xfrm>
          <a:prstGeom prst="rect">
            <a:avLst/>
          </a:prstGeom>
          <a:noFill/>
        </p:spPr>
        <p:txBody>
          <a:bodyPr wrap="square" rtlCol="0">
            <a:spAutoFit/>
          </a:bodyPr>
          <a:lstStyle/>
          <a:p>
            <a:pPr algn="just">
              <a:lnSpc>
                <a:spcPct val="150000"/>
              </a:lnSpc>
            </a:pPr>
            <a:r>
              <a:rPr lang="en-US" sz="1200" dirty="0" smtClean="0"/>
              <a:t>This is an additional data, the map data visualization. It shows the confirmed cases in each province with the red circle </a:t>
            </a:r>
            <a:r>
              <a:rPr lang="en-US" sz="1200" dirty="0" err="1" smtClean="0"/>
              <a:t>heatmap</a:t>
            </a:r>
            <a:r>
              <a:rPr lang="en-US" sz="1200" dirty="0" smtClean="0"/>
              <a:t>. The red circle </a:t>
            </a:r>
            <a:r>
              <a:rPr lang="en-US" sz="1200" dirty="0" err="1" smtClean="0"/>
              <a:t>heatmap</a:t>
            </a:r>
            <a:r>
              <a:rPr lang="en-US" sz="1200" dirty="0" smtClean="0"/>
              <a:t> size, indicating the total of confirmed cases in each province. Larger size of </a:t>
            </a:r>
            <a:r>
              <a:rPr lang="en-US" sz="1200" dirty="0" err="1" smtClean="0"/>
              <a:t>heatmap</a:t>
            </a:r>
            <a:r>
              <a:rPr lang="en-US" sz="1200" dirty="0" smtClean="0"/>
              <a:t> means higher total of confirmed cases.</a:t>
            </a:r>
            <a:endParaRPr lang="en-US" sz="1200" dirty="0"/>
          </a:p>
        </p:txBody>
      </p:sp>
      <p:sp>
        <p:nvSpPr>
          <p:cNvPr id="6" name="Title 1"/>
          <p:cNvSpPr>
            <a:spLocks noGrp="1"/>
          </p:cNvSpPr>
          <p:nvPr>
            <p:ph type="title"/>
          </p:nvPr>
        </p:nvSpPr>
        <p:spPr>
          <a:xfrm>
            <a:off x="1670919" y="897743"/>
            <a:ext cx="7688700" cy="535200"/>
          </a:xfrm>
        </p:spPr>
        <p:txBody>
          <a:bodyPr/>
          <a:lstStyle/>
          <a:p>
            <a:r>
              <a:rPr lang="en-US" dirty="0" smtClean="0"/>
              <a:t>Map Visualization</a:t>
            </a:r>
            <a:endParaRPr lang="en-US" dirty="0"/>
          </a:p>
        </p:txBody>
      </p:sp>
      <p:pic>
        <p:nvPicPr>
          <p:cNvPr id="2" name="Picture 1"/>
          <p:cNvPicPr>
            <a:picLocks noChangeAspect="1"/>
          </p:cNvPicPr>
          <p:nvPr/>
        </p:nvPicPr>
        <p:blipFill>
          <a:blip r:embed="rId2"/>
          <a:stretch>
            <a:fillRect/>
          </a:stretch>
        </p:blipFill>
        <p:spPr>
          <a:xfrm>
            <a:off x="2509136" y="1704275"/>
            <a:ext cx="4046648" cy="1971444"/>
          </a:xfrm>
          <a:prstGeom prst="rect">
            <a:avLst/>
          </a:prstGeom>
        </p:spPr>
      </p:pic>
    </p:spTree>
    <p:extLst>
      <p:ext uri="{BB962C8B-B14F-4D97-AF65-F5344CB8AC3E}">
        <p14:creationId xmlns:p14="http://schemas.microsoft.com/office/powerpoint/2010/main" val="1557449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a:t>THANK YOU</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98" name="Google Shape;98;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Coronavirus disease (COVID-19) is an infectious disease caused by a newly discovered coronavirus.</a:t>
            </a:r>
            <a:endParaRPr/>
          </a:p>
          <a:p>
            <a:pPr marL="0" lvl="0" indent="0" algn="l" rtl="0">
              <a:spcBef>
                <a:spcPts val="1600"/>
              </a:spcBef>
              <a:spcAft>
                <a:spcPts val="0"/>
              </a:spcAft>
              <a:buNone/>
            </a:pPr>
            <a:r>
              <a:rPr lang="en"/>
              <a:t>Most people infected with the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a:t>
            </a:r>
            <a:endParaRPr/>
          </a:p>
          <a:p>
            <a:pPr marL="0" lvl="0" indent="0" algn="l" rtl="0">
              <a:spcBef>
                <a:spcPts val="1600"/>
              </a:spcBef>
              <a:spcAft>
                <a:spcPts val="0"/>
              </a:spcAft>
              <a:buNone/>
            </a:pPr>
            <a:r>
              <a:rPr lang="en"/>
              <a:t>The best way to prevent and slow down transmission is be well informed about the COVID-19 virus, the disease it causes and how it spreads. Protect yourself and others from infection by washing your hands or using an alcohol based rub frequently and not touching your face.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COVID-19 virus spreads primarily through droplets of saliva or discharge from the nose when an infected person coughs or sneezes, so it’s important that you also practice respiratory etiquette (for example, by coughing into a flexed elbow).</a:t>
            </a:r>
            <a:endParaRPr/>
          </a:p>
          <a:p>
            <a:pPr marL="0" lvl="0" indent="0" algn="l" rtl="0">
              <a:spcBef>
                <a:spcPts val="1600"/>
              </a:spcBef>
              <a:spcAft>
                <a:spcPts val="0"/>
              </a:spcAft>
              <a:buNone/>
            </a:pPr>
            <a:r>
              <a:rPr lang="en"/>
              <a:t>At this time, there are no specific vaccines or treatments for COVID-19. However, there are many ongoing clinical trials evaluating potential treatments. WHO will continue to provide updated information as soon as clinical findings become available.</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PREVENTION</a:t>
            </a:r>
            <a:endParaRPr/>
          </a:p>
        </p:txBody>
      </p:sp>
      <p:sp>
        <p:nvSpPr>
          <p:cNvPr id="110" name="Google Shape;110;p17"/>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Wash your hands regularly with soap and water, or clean them with alcohol-based hand rub.</a:t>
            </a:r>
            <a:endParaRPr/>
          </a:p>
          <a:p>
            <a:pPr marL="0" lvl="0" indent="0" algn="l" rtl="0">
              <a:lnSpc>
                <a:spcPct val="100000"/>
              </a:lnSpc>
              <a:spcBef>
                <a:spcPts val="1600"/>
              </a:spcBef>
              <a:spcAft>
                <a:spcPts val="0"/>
              </a:spcAft>
              <a:buNone/>
            </a:pPr>
            <a:r>
              <a:rPr lang="en"/>
              <a:t>Maintain at least 1 metre distance between you and people coughing or sneezing.</a:t>
            </a:r>
            <a:endParaRPr/>
          </a:p>
          <a:p>
            <a:pPr marL="0" lvl="0" indent="0" algn="l" rtl="0">
              <a:lnSpc>
                <a:spcPct val="100000"/>
              </a:lnSpc>
              <a:spcBef>
                <a:spcPts val="1600"/>
              </a:spcBef>
              <a:spcAft>
                <a:spcPts val="0"/>
              </a:spcAft>
              <a:buNone/>
            </a:pPr>
            <a:r>
              <a:rPr lang="en"/>
              <a:t>Avoid touching your face.</a:t>
            </a:r>
            <a:endParaRPr/>
          </a:p>
          <a:p>
            <a:pPr marL="0" lvl="0" indent="0" algn="l" rtl="0">
              <a:lnSpc>
                <a:spcPct val="100000"/>
              </a:lnSpc>
              <a:spcBef>
                <a:spcPts val="1600"/>
              </a:spcBef>
              <a:spcAft>
                <a:spcPts val="0"/>
              </a:spcAft>
              <a:buNone/>
            </a:pPr>
            <a:r>
              <a:rPr lang="en"/>
              <a:t>Cover your mouth and nose when coughing or sneezing.</a:t>
            </a:r>
            <a:endParaRPr/>
          </a:p>
          <a:p>
            <a:pPr marL="0" lvl="0" indent="0" algn="l" rtl="0">
              <a:lnSpc>
                <a:spcPct val="100000"/>
              </a:lnSpc>
              <a:spcBef>
                <a:spcPts val="1600"/>
              </a:spcBef>
              <a:spcAft>
                <a:spcPts val="0"/>
              </a:spcAft>
              <a:buNone/>
            </a:pPr>
            <a:r>
              <a:rPr lang="en"/>
              <a:t>Stay home if you feel unwell.</a:t>
            </a:r>
            <a:endParaRPr/>
          </a:p>
          <a:p>
            <a:pPr marL="0" lvl="0" indent="0" algn="l" rtl="0">
              <a:lnSpc>
                <a:spcPct val="100000"/>
              </a:lnSpc>
              <a:spcBef>
                <a:spcPts val="1600"/>
              </a:spcBef>
              <a:spcAft>
                <a:spcPts val="0"/>
              </a:spcAft>
              <a:buNone/>
            </a:pPr>
            <a:r>
              <a:rPr lang="en"/>
              <a:t>Refrain from smoking and other activities that weaken the lungs.</a:t>
            </a:r>
            <a:endParaRPr/>
          </a:p>
          <a:p>
            <a:pPr marL="0" lvl="0" indent="0" algn="l" rtl="0">
              <a:lnSpc>
                <a:spcPct val="100000"/>
              </a:lnSpc>
              <a:spcBef>
                <a:spcPts val="1600"/>
              </a:spcBef>
              <a:spcAft>
                <a:spcPts val="0"/>
              </a:spcAft>
              <a:buNone/>
            </a:pPr>
            <a:r>
              <a:rPr lang="en"/>
              <a:t>Practice physical distancing by avoiding unnecessary travel and staying away from large groups of people.</a:t>
            </a:r>
            <a:endParaRPr/>
          </a:p>
          <a:p>
            <a:pPr marL="0" lvl="0" indent="0" algn="l" rtl="0">
              <a:lnSpc>
                <a:spcPct val="100000"/>
              </a:lnSpc>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SYMPTOMS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6" name="Google Shape;116;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Fever.</a:t>
            </a:r>
            <a:endParaRPr/>
          </a:p>
          <a:p>
            <a:pPr marL="0" lvl="0" indent="0" algn="l" rtl="0">
              <a:lnSpc>
                <a:spcPct val="100000"/>
              </a:lnSpc>
              <a:spcBef>
                <a:spcPts val="1600"/>
              </a:spcBef>
              <a:spcAft>
                <a:spcPts val="0"/>
              </a:spcAft>
              <a:buNone/>
            </a:pPr>
            <a:r>
              <a:rPr lang="en"/>
              <a:t>Dry cough.</a:t>
            </a:r>
            <a:endParaRPr/>
          </a:p>
          <a:p>
            <a:pPr marL="0" lvl="0" indent="0" algn="l" rtl="0">
              <a:lnSpc>
                <a:spcPct val="100000"/>
              </a:lnSpc>
              <a:spcBef>
                <a:spcPts val="1600"/>
              </a:spcBef>
              <a:spcAft>
                <a:spcPts val="0"/>
              </a:spcAft>
              <a:buNone/>
            </a:pPr>
            <a:r>
              <a:rPr lang="en"/>
              <a:t>Tiredness.</a:t>
            </a:r>
            <a:endParaRPr/>
          </a:p>
          <a:p>
            <a:pPr marL="0" lvl="0" indent="0" algn="l" rtl="0">
              <a:lnSpc>
                <a:spcPct val="100000"/>
              </a:lnSpc>
              <a:spcBef>
                <a:spcPts val="1600"/>
              </a:spcBef>
              <a:spcAft>
                <a:spcPts val="0"/>
              </a:spcAft>
              <a:buNone/>
            </a:pPr>
            <a:r>
              <a:rPr lang="en"/>
              <a:t>Difficulty breathing or shortness of breath.</a:t>
            </a:r>
            <a:endParaRPr/>
          </a:p>
          <a:p>
            <a:pPr marL="0" lvl="0" indent="0" algn="l" rtl="0">
              <a:lnSpc>
                <a:spcPct val="100000"/>
              </a:lnSpc>
              <a:spcBef>
                <a:spcPts val="1600"/>
              </a:spcBef>
              <a:spcAft>
                <a:spcPts val="0"/>
              </a:spcAft>
              <a:buNone/>
            </a:pPr>
            <a:r>
              <a:rPr lang="en"/>
              <a:t>Chest pain or pressure.</a:t>
            </a:r>
            <a:endParaRPr/>
          </a:p>
          <a:p>
            <a:pPr marL="0" lvl="0" indent="0" algn="l" rtl="0">
              <a:lnSpc>
                <a:spcPct val="100000"/>
              </a:lnSpc>
              <a:spcBef>
                <a:spcPts val="1600"/>
              </a:spcBef>
              <a:spcAft>
                <a:spcPts val="0"/>
              </a:spcAft>
              <a:buNone/>
            </a:pPr>
            <a:r>
              <a:rPr lang="en"/>
              <a:t>Loss of speech or movement.</a:t>
            </a:r>
            <a:endParaRPr/>
          </a:p>
          <a:p>
            <a:pPr marL="0" lvl="0" indent="0" algn="l" rtl="0">
              <a:lnSpc>
                <a:spcPct val="100000"/>
              </a:lnSpc>
              <a:spcBef>
                <a:spcPts val="1600"/>
              </a:spcBef>
              <a:spcAft>
                <a:spcPts val="0"/>
              </a:spcAft>
              <a:buNone/>
            </a:pPr>
            <a:endParaRPr/>
          </a:p>
          <a:p>
            <a:pPr marL="0" lvl="0" indent="0" algn="l" rtl="0">
              <a:lnSpc>
                <a:spcPct val="100000"/>
              </a:lnSpc>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CASE IN INDONESIA</a:t>
            </a:r>
            <a:endParaRPr/>
          </a:p>
        </p:txBody>
      </p:sp>
      <p:sp>
        <p:nvSpPr>
          <p:cNvPr id="122" name="Google Shape;122;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women living in Depok, West Java was conﬁrmed positive with COVID-19 because had a contact with a Japanese man coming from Malaysia who was already infected with the virus several days before.</a:t>
            </a:r>
            <a:endParaRPr/>
          </a:p>
          <a:p>
            <a:pPr marL="0" lvl="0" indent="0" algn="l" rtl="0">
              <a:spcBef>
                <a:spcPts val="1600"/>
              </a:spcBef>
              <a:spcAft>
                <a:spcPts val="0"/>
              </a:spcAft>
              <a:buNone/>
            </a:pPr>
            <a:r>
              <a:rPr lang="en"/>
              <a:t>Since then, the virus kept on spreading throughout Indonesia and infect thousands more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sz="1100" u="sng">
                <a:solidFill>
                  <a:schemeClr val="hlink"/>
                </a:solidFill>
                <a:latin typeface="Arial"/>
                <a:ea typeface="Arial"/>
                <a:cs typeface="Arial"/>
                <a:sym typeface="Arial"/>
                <a:hlinkClick r:id="rId3"/>
              </a:rPr>
              <a:t>https://jakartaglobe.id/news/indonesia-confirms-first-coronavirus-cases-in-its-territory/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INDONESIA COVID-19 DATA</a:t>
            </a:r>
            <a:endParaRPr/>
          </a:p>
        </p:txBody>
      </p:sp>
      <p:sp>
        <p:nvSpPr>
          <p:cNvPr id="128" name="Google Shape;128;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9" name="Google Shape;129;p20"/>
          <p:cNvPicPr preferRelativeResize="0"/>
          <p:nvPr/>
        </p:nvPicPr>
        <p:blipFill>
          <a:blip r:embed="rId3">
            <a:alphaModFix/>
          </a:blip>
          <a:stretch>
            <a:fillRect/>
          </a:stretch>
        </p:blipFill>
        <p:spPr>
          <a:xfrm>
            <a:off x="2305275" y="2078875"/>
            <a:ext cx="3928874" cy="255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a:t>
            </a:r>
            <a:endParaRPr/>
          </a:p>
        </p:txBody>
      </p:sp>
      <p:sp>
        <p:nvSpPr>
          <p:cNvPr id="135" name="Google Shape;135;p21"/>
          <p:cNvSpPr txBox="1">
            <a:spLocks noGrp="1"/>
          </p:cNvSpPr>
          <p:nvPr>
            <p:ph type="body" idx="1"/>
          </p:nvPr>
        </p:nvSpPr>
        <p:spPr>
          <a:xfrm>
            <a:off x="729450" y="2571750"/>
            <a:ext cx="7688700" cy="2261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4200" b="1"/>
              <a:t>https://bit.ly/3eLkXcY</a:t>
            </a:r>
            <a:endParaRPr sz="4200" b="1"/>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950</Words>
  <Application>Microsoft Office PowerPoint</Application>
  <PresentationFormat>On-screen Show (16:9)</PresentationFormat>
  <Paragraphs>85</Paragraphs>
  <Slides>25</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Lato</vt:lpstr>
      <vt:lpstr>Raleway</vt:lpstr>
      <vt:lpstr>Arial</vt:lpstr>
      <vt:lpstr>Streamline</vt:lpstr>
      <vt:lpstr>COVID-19 INDONESIA</vt:lpstr>
      <vt:lpstr>WHAT IS COVID-19</vt:lpstr>
      <vt:lpstr>OVERVIEW</vt:lpstr>
      <vt:lpstr>OVERVIEW</vt:lpstr>
      <vt:lpstr>PREVENTION</vt:lpstr>
      <vt:lpstr>SYMPTOMS  </vt:lpstr>
      <vt:lpstr>FIRST CASE IN INDONESIA</vt:lpstr>
      <vt:lpstr>INDONESIA COVID-19 DATA</vt:lpstr>
      <vt:lpstr>LINK</vt:lpstr>
      <vt:lpstr>WHAT</vt:lpstr>
      <vt:lpstr>WHY</vt:lpstr>
      <vt:lpstr>DATA SOURCE</vt:lpstr>
      <vt:lpstr>DATA SET</vt:lpstr>
      <vt:lpstr>DATA SET 1</vt:lpstr>
      <vt:lpstr>DATA SET 2</vt:lpstr>
      <vt:lpstr>DATA SET 3</vt:lpstr>
      <vt:lpstr>INDONESIA CORONA VIRUS DATA</vt:lpstr>
      <vt:lpstr>Indonesia</vt:lpstr>
      <vt:lpstr>Indonesia</vt:lpstr>
      <vt:lpstr>PowerPoint Presentation</vt:lpstr>
      <vt:lpstr>PowerPoint Presentation</vt:lpstr>
      <vt:lpstr>Bar Chart</vt:lpstr>
      <vt:lpstr>Pie Chart (Percentage)</vt:lpstr>
      <vt:lpstr>Map Visualization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INDONESIA</dc:title>
  <dc:creator>Dy</dc:creator>
  <cp:lastModifiedBy>Derick Yudanegara</cp:lastModifiedBy>
  <cp:revision>8</cp:revision>
  <dcterms:modified xsi:type="dcterms:W3CDTF">2020-06-09T15:14:22Z</dcterms:modified>
</cp:coreProperties>
</file>