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0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SVM implementation</a:t>
            </a:r>
            <a:r>
              <a:rPr lang="en-US" baseline="0" dirty="0"/>
              <a:t> vs. test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 Linear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0.14710000000000001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5-4D7B-BEF7-366B1D364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SciKit RBF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0.88649999999999995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C5-4D7B-BEF7-366B1D364C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B1C5-4D7B-BEF7-366B1D364C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PEGASOS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B1C5-4D7B-BEF7-366B1D364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880783"/>
        <c:axId val="1700597983"/>
      </c:barChart>
      <c:catAx>
        <c:axId val="169088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597983"/>
        <c:crosses val="autoZero"/>
        <c:auto val="1"/>
        <c:lblAlgn val="ctr"/>
        <c:lblOffset val="100"/>
        <c:noMultiLvlLbl val="0"/>
      </c:catAx>
      <c:valAx>
        <c:axId val="170059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88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KNN implementation</a:t>
            </a:r>
            <a:r>
              <a:rPr lang="en-US" baseline="0" dirty="0"/>
              <a:t> vs test error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B-45DB-AA71-BA1362038D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Unkernelized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2B-45DB-AA71-BA1362038D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Kernelized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KNN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B92B-45DB-AA71-BA1362038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518207"/>
        <c:axId val="1630556191"/>
      </c:barChart>
      <c:catAx>
        <c:axId val="169251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556191"/>
        <c:crosses val="autoZero"/>
        <c:auto val="1"/>
        <c:lblAlgn val="ctr"/>
        <c:lblOffset val="100"/>
        <c:noMultiLvlLbl val="0"/>
      </c:catAx>
      <c:valAx>
        <c:axId val="163055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1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0AD1-110A-4530-B615-5C0FBD7C2A2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B24B-7466-4CE2-A742-784B5FEC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Comparison of Techniques Applied to Digit Recognition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Deric Pang (</a:t>
            </a:r>
            <a:r>
              <a:rPr lang="en-US" dirty="0" err="1"/>
              <a:t>dericp</a:t>
            </a:r>
            <a:r>
              <a:rPr lang="en-US" dirty="0"/>
              <a:t>), Saidutt Nimmagadda (</a:t>
            </a:r>
            <a:r>
              <a:rPr lang="en-US" dirty="0" err="1"/>
              <a:t>nimmas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80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of runtime constraints, we limited the model size of:</a:t>
            </a:r>
          </a:p>
          <a:p>
            <a:pPr lvl="1"/>
            <a:r>
              <a:rPr lang="en-US" dirty="0"/>
              <a:t>Our K-NN implementation</a:t>
            </a:r>
          </a:p>
          <a:p>
            <a:pPr lvl="2"/>
            <a:r>
              <a:rPr lang="en-US" dirty="0"/>
              <a:t>Gaussian kernel was especially difficult to deal with in terms of runtime</a:t>
            </a:r>
          </a:p>
          <a:p>
            <a:pPr lvl="1"/>
            <a:r>
              <a:rPr lang="en-US" dirty="0"/>
              <a:t>Baseline SVM runtime is intractable</a:t>
            </a:r>
          </a:p>
          <a:p>
            <a:pPr lvl="2"/>
            <a:r>
              <a:rPr lang="en-US" dirty="0"/>
              <a:t>Convergence condition seemed difficult to meet, hence training on the entire dataset was infeasible</a:t>
            </a:r>
          </a:p>
          <a:p>
            <a:r>
              <a:rPr lang="en-US" dirty="0"/>
              <a:t>As a result:</a:t>
            </a:r>
          </a:p>
          <a:p>
            <a:pPr lvl="1"/>
            <a:r>
              <a:rPr lang="en-US" dirty="0"/>
              <a:t>Our K-NN had a higher error than the library implementation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SVMs had higher error than our implementations</a:t>
            </a:r>
          </a:p>
          <a:p>
            <a:r>
              <a:rPr lang="en-US" dirty="0"/>
              <a:t>Surprising:</a:t>
            </a:r>
          </a:p>
          <a:p>
            <a:pPr lvl="1"/>
            <a:r>
              <a:rPr lang="en-US" dirty="0"/>
              <a:t>SVM with a radial basis function kernel did significantly worse than linear SVM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Deric: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K-NN: 0.0309</a:t>
            </a:r>
          </a:p>
          <a:p>
            <a:r>
              <a:rPr lang="en-US" dirty="0"/>
              <a:t>Our KNN: 0.045</a:t>
            </a:r>
          </a:p>
          <a:p>
            <a:r>
              <a:rPr lang="en-US" dirty="0"/>
              <a:t>Library SVM RBF: 0.8865</a:t>
            </a:r>
          </a:p>
          <a:p>
            <a:r>
              <a:rPr lang="en-US"/>
              <a:t>Library SVM Linear: 0.1471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intended to implement and compare three different techniques – nearest neighbor regression, support vector machines, and convolutional neural networks – and their performance in classifying pixel data vectors into the digits that they represent.</a:t>
            </a:r>
          </a:p>
        </p:txBody>
      </p:sp>
    </p:spTree>
    <p:extLst>
      <p:ext uri="{BB962C8B-B14F-4D97-AF65-F5344CB8AC3E}">
        <p14:creationId xmlns:p14="http://schemas.microsoft.com/office/powerpoint/2010/main" val="400718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MNIST pixel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60000 rows of pixel data that is already normalized</a:t>
            </a:r>
          </a:p>
          <a:p>
            <a:pPr lvl="1"/>
            <a:r>
              <a:rPr lang="en-US" dirty="0"/>
              <a:t>Each row has 1 label and 783 pixel features</a:t>
            </a:r>
          </a:p>
          <a:p>
            <a:pPr lvl="1"/>
            <a:r>
              <a:rPr lang="en-US" dirty="0"/>
              <a:t>Final model built either from this set in its entirety, or from a subset of it depending on algorithm</a:t>
            </a:r>
          </a:p>
          <a:p>
            <a:r>
              <a:rPr lang="en-US" dirty="0"/>
              <a:t>Cross-Validation</a:t>
            </a:r>
          </a:p>
          <a:p>
            <a:pPr lvl="1"/>
            <a:r>
              <a:rPr lang="en-US" dirty="0"/>
              <a:t>A 2000 row block from the training set was segmented into validation blocks and iterated over to tune hyperparameters</a:t>
            </a:r>
          </a:p>
          <a:p>
            <a:r>
              <a:rPr lang="en-US" dirty="0"/>
              <a:t>Test Set</a:t>
            </a:r>
          </a:p>
          <a:p>
            <a:pPr lvl="1"/>
            <a:r>
              <a:rPr lang="en-US" dirty="0"/>
              <a:t>10000 rows of pixel data that is already normalized</a:t>
            </a:r>
          </a:p>
          <a:p>
            <a:pPr lvl="1"/>
            <a:r>
              <a:rPr lang="en-US" dirty="0"/>
              <a:t>Each row has 1 label and 783 pixel features</a:t>
            </a:r>
          </a:p>
        </p:txBody>
      </p:sp>
    </p:spTree>
    <p:extLst>
      <p:ext uri="{BB962C8B-B14F-4D97-AF65-F5344CB8AC3E}">
        <p14:creationId xmlns:p14="http://schemas.microsoft.com/office/powerpoint/2010/main" val="28253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Implementations (for comparison)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  <a:p>
            <a:r>
              <a:rPr lang="en-US" dirty="0" err="1"/>
              <a:t>SciKit</a:t>
            </a:r>
            <a:r>
              <a:rPr lang="en-US" dirty="0"/>
              <a:t> Support Vector Machines</a:t>
            </a:r>
          </a:p>
          <a:p>
            <a:pPr lvl="1"/>
            <a:r>
              <a:rPr lang="en-US" dirty="0"/>
              <a:t>Radial Basis Function Kernel</a:t>
            </a:r>
          </a:p>
          <a:p>
            <a:pPr lvl="1"/>
            <a:r>
              <a:rPr lang="en-US" dirty="0"/>
              <a:t>Linear Kernel</a:t>
            </a:r>
          </a:p>
          <a:p>
            <a:r>
              <a:rPr lang="en-US" dirty="0" err="1"/>
              <a:t>TensorFlow</a:t>
            </a:r>
            <a:r>
              <a:rPr lang="en-US" dirty="0"/>
              <a:t>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096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Regression using two classification methods</a:t>
            </a:r>
          </a:p>
          <a:p>
            <a:pPr lvl="1"/>
            <a:r>
              <a:rPr lang="en-US" dirty="0"/>
              <a:t>Classification based on the classification with the lowest average distance from the query point amongst the k nearest neighbors</a:t>
            </a:r>
          </a:p>
          <a:p>
            <a:pPr lvl="1"/>
            <a:r>
              <a:rPr lang="en-US" dirty="0"/>
              <a:t>Classification based on the </a:t>
            </a:r>
            <a:r>
              <a:rPr lang="en-US" dirty="0" err="1"/>
              <a:t>Nadaraya</a:t>
            </a:r>
            <a:r>
              <a:rPr lang="en-US" dirty="0"/>
              <a:t> Watson Gaussian Kernel Weighted Average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PEGASOS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K-Nearest Neighbors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6411" cy="3657607"/>
          </a:xfrm>
        </p:spPr>
      </p:pic>
      <p:sp>
        <p:nvSpPr>
          <p:cNvPr id="6" name="TextBox 5"/>
          <p:cNvSpPr txBox="1"/>
          <p:nvPr/>
        </p:nvSpPr>
        <p:spPr>
          <a:xfrm>
            <a:off x="1569720" y="5471160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error calculated via cross validation, and found that a k of 1 was optimal. Cross validation was done over a training block of 2000 rows.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2226829"/>
            <a:ext cx="443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On the Baseline K-Nearest Neighbors algorithm, classification error was minimized when the point most similar to the query point was found and its classification was the query point’s classification (k = 1). We will use k = 1 when calculating our test error. When calculating our test error, we will use the entire training data set as the “model” for our test set. </a:t>
            </a:r>
          </a:p>
        </p:txBody>
      </p:sp>
    </p:spTree>
    <p:extLst>
      <p:ext uri="{BB962C8B-B14F-4D97-AF65-F5344CB8AC3E}">
        <p14:creationId xmlns:p14="http://schemas.microsoft.com/office/powerpoint/2010/main" val="20200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SVM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79169" cy="3186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6" y="1690688"/>
            <a:ext cx="4779168" cy="318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320" y="4998720"/>
            <a:ext cx="970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the Linear SVM had a markedly lower validation error than the RBF SVM. We were surprised by this. The best C value, according to our cross-validation, was C = 1, but we're skeptical that variations in validation error are due to C value rather than variations in validation blocks because the differences in error are so small. Regardless, we'll build a Linear SVM model with C = 1  and an RBF SVM model with C = 100 with 20000 rows of our training set (for runtime purposes) and calculate test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(Our Implementation)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939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38"/>
            <a:ext cx="5486411" cy="3657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11680" y="5316545"/>
            <a:ext cx="816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Like the baseline we found, through cross validation, that a k of 1 to be best for our k-NN regression. For kernel regression, we found a bandwidth of 10^4 was best for 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Nadaraya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-Watson Gaussian kernel regression. Let's find out our test error with a model that is 1/4 of the training set for both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0807"/>
              </p:ext>
            </p:extLst>
          </p:nvPr>
        </p:nvGraphicFramePr>
        <p:xfrm>
          <a:off x="838200" y="1539240"/>
          <a:ext cx="2956560" cy="4637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48590361"/>
              </p:ext>
            </p:extLst>
          </p:nvPr>
        </p:nvGraphicFramePr>
        <p:xfrm>
          <a:off x="3794760" y="1690688"/>
          <a:ext cx="3901440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936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607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A Comparison of Techniques Applied to Digit Recognition </vt:lpstr>
      <vt:lpstr>Goal</vt:lpstr>
      <vt:lpstr>Dataset: MNIST pixel data</vt:lpstr>
      <vt:lpstr>Baseline Implementations (for comparison)</vt:lpstr>
      <vt:lpstr>Methods We Implemented</vt:lpstr>
      <vt:lpstr>SciKit K-Nearest Neighbors</vt:lpstr>
      <vt:lpstr>SciKit SVM</vt:lpstr>
      <vt:lpstr>K-Nearest Neighbors (Our Implementation)</vt:lpstr>
      <vt:lpstr>Test Error</vt:lpstr>
      <vt:lpstr>Notes</vt:lpstr>
      <vt:lpstr>For Deric: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Techniques Applied to Digit Recognition</dc:title>
  <dc:creator>Saidutt Nimmagadda</dc:creator>
  <cp:lastModifiedBy>Saidutt Nimmagadda</cp:lastModifiedBy>
  <cp:revision>35</cp:revision>
  <dcterms:created xsi:type="dcterms:W3CDTF">2017-03-09T21:03:56Z</dcterms:created>
  <dcterms:modified xsi:type="dcterms:W3CDTF">2017-03-10T00:36:10Z</dcterms:modified>
</cp:coreProperties>
</file>