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58" r:id="rId6"/>
    <p:sldId id="260" r:id="rId7"/>
    <p:sldId id="261" r:id="rId8"/>
    <p:sldId id="264" r:id="rId9"/>
    <p:sldId id="270" r:id="rId10"/>
    <p:sldId id="267" r:id="rId11"/>
    <p:sldId id="269" r:id="rId12"/>
    <p:sldId id="268" r:id="rId13"/>
    <p:sldId id="265" r:id="rId14"/>
    <p:sldId id="271" r:id="rId15"/>
    <p:sldId id="262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>
        <p:scale>
          <a:sx n="71" d="100"/>
          <a:sy n="71" d="100"/>
        </p:scale>
        <p:origin x="160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SVM implementation</a:t>
            </a:r>
            <a:r>
              <a:rPr lang="en-US" baseline="0" dirty="0"/>
              <a:t> vs. test error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SciKit Linear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SVM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0.1471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1C5-4D7B-BEF7-366B1D364C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SciKit RBF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SVM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0.8865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1C5-4D7B-BEF7-366B1D364C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Unkernelized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SVM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1C5-4D7B-BEF7-366B1D364CE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PEGASOS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SVM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1C5-4D7B-BEF7-366B1D364C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5638912"/>
        <c:axId val="585514464"/>
      </c:barChart>
      <c:catAx>
        <c:axId val="58563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514464"/>
        <c:crosses val="autoZero"/>
        <c:auto val="1"/>
        <c:lblAlgn val="ctr"/>
        <c:lblOffset val="100"/>
        <c:noMultiLvlLbl val="0"/>
      </c:catAx>
      <c:valAx>
        <c:axId val="58551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638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KNN implementation</a:t>
            </a:r>
            <a:r>
              <a:rPr lang="en-US" baseline="0" dirty="0"/>
              <a:t> vs test error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SciKit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KNN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0.0309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92B-45DB-AA71-BA1362038D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Unkernelized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KNN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0.045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92B-45DB-AA71-BA1362038D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Kernelized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KNN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92B-45DB-AA71-BA1362038D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6069440"/>
        <c:axId val="586108448"/>
      </c:barChart>
      <c:catAx>
        <c:axId val="58606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108448"/>
        <c:crosses val="autoZero"/>
        <c:auto val="1"/>
        <c:lblAlgn val="ctr"/>
        <c:lblOffset val="100"/>
        <c:noMultiLvlLbl val="0"/>
      </c:catAx>
      <c:valAx>
        <c:axId val="58610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06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0AD1-110A-4530-B615-5C0FBD7C2A2E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B24B-7466-4CE2-A742-784B5FEC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6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0AD1-110A-4530-B615-5C0FBD7C2A2E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B24B-7466-4CE2-A742-784B5FEC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0AD1-110A-4530-B615-5C0FBD7C2A2E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B24B-7466-4CE2-A742-784B5FEC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0AD1-110A-4530-B615-5C0FBD7C2A2E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B24B-7466-4CE2-A742-784B5FEC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1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0AD1-110A-4530-B615-5C0FBD7C2A2E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B24B-7466-4CE2-A742-784B5FEC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9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0AD1-110A-4530-B615-5C0FBD7C2A2E}" type="datetimeFigureOut">
              <a:rPr lang="en-US" smtClean="0"/>
              <a:t>3/10/17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B24B-7466-4CE2-A742-784B5FEC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9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0AD1-110A-4530-B615-5C0FBD7C2A2E}" type="datetimeFigureOut">
              <a:rPr lang="en-US" smtClean="0"/>
              <a:t>3/10/17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B24B-7466-4CE2-A742-784B5FEC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0AD1-110A-4530-B615-5C0FBD7C2A2E}" type="datetimeFigureOut">
              <a:rPr lang="en-US" smtClean="0"/>
              <a:t>3/10/17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B24B-7466-4CE2-A742-784B5FEC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0AD1-110A-4530-B615-5C0FBD7C2A2E}" type="datetimeFigureOut">
              <a:rPr lang="en-US" smtClean="0"/>
              <a:t>3/10/17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B24B-7466-4CE2-A742-784B5FEC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4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0AD1-110A-4530-B615-5C0FBD7C2A2E}" type="datetimeFigureOut">
              <a:rPr lang="en-US" smtClean="0"/>
              <a:t>3/10/17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B24B-7466-4CE2-A742-784B5FEC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0AD1-110A-4530-B615-5C0FBD7C2A2E}" type="datetimeFigureOut">
              <a:rPr lang="en-US" smtClean="0"/>
              <a:t>3/10/17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B24B-7466-4CE2-A742-784B5FEC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4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A0AD1-110A-4530-B615-5C0FBD7C2A2E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AB24B-7466-4CE2-A742-784B5FEC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2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Comparison of Classification Techniques Applied to Handwritten Digit Recognition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Deric Pang (</a:t>
            </a:r>
            <a:r>
              <a:rPr lang="en-US" dirty="0" err="1"/>
              <a:t>dericp</a:t>
            </a:r>
            <a:r>
              <a:rPr lang="en-US" dirty="0"/>
              <a:t>), Saidutt Nimmagadda (</a:t>
            </a:r>
            <a:r>
              <a:rPr lang="en-US" dirty="0" err="1"/>
              <a:t>nimmas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9807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SVM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137" y="1363981"/>
            <a:ext cx="5852160" cy="438912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9741"/>
            <a:ext cx="5486400" cy="3657600"/>
          </a:xfrm>
        </p:spPr>
      </p:pic>
    </p:spTree>
    <p:extLst>
      <p:ext uri="{BB962C8B-B14F-4D97-AF65-F5344CB8AC3E}">
        <p14:creationId xmlns:p14="http://schemas.microsoft.com/office/powerpoint/2010/main" val="78593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Convolutional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using </a:t>
            </a:r>
            <a:r>
              <a:rPr lang="en-US" dirty="0" err="1" smtClean="0"/>
              <a:t>TensorFlow</a:t>
            </a:r>
            <a:endParaRPr lang="en-US" dirty="0" smtClean="0"/>
          </a:p>
          <a:p>
            <a:r>
              <a:rPr lang="en-US" dirty="0" smtClean="0"/>
              <a:t>Two convolutional layers, one densely connected layer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ReLU</a:t>
            </a:r>
            <a:r>
              <a:rPr lang="en-US" dirty="0" smtClean="0"/>
              <a:t> and dropout</a:t>
            </a:r>
          </a:p>
        </p:txBody>
      </p:sp>
    </p:spTree>
    <p:extLst>
      <p:ext uri="{BB962C8B-B14F-4D97-AF65-F5344CB8AC3E}">
        <p14:creationId xmlns:p14="http://schemas.microsoft.com/office/powerpoint/2010/main" val="2116283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868366"/>
              </p:ext>
            </p:extLst>
          </p:nvPr>
        </p:nvGraphicFramePr>
        <p:xfrm>
          <a:off x="2699215" y="2396753"/>
          <a:ext cx="64912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882"/>
                <a:gridCol w="1159298"/>
                <a:gridCol w="1721381"/>
                <a:gridCol w="235372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1-NN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Kernelized</a:t>
                      </a:r>
                      <a:r>
                        <a:rPr lang="en-US" dirty="0" smtClean="0"/>
                        <a:t> 1-NN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SciKit</a:t>
                      </a:r>
                      <a:r>
                        <a:rPr lang="en-US" baseline="0" smtClean="0"/>
                        <a:t> 1-NN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50645" y="197213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6025" y="3305120"/>
            <a:ext cx="61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SVM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378617"/>
              </p:ext>
            </p:extLst>
          </p:nvPr>
        </p:nvGraphicFramePr>
        <p:xfrm>
          <a:off x="1770529" y="3728309"/>
          <a:ext cx="834866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716"/>
                <a:gridCol w="1281889"/>
                <a:gridCol w="1436841"/>
                <a:gridCol w="1704487"/>
                <a:gridCol w="1380495"/>
                <a:gridCol w="139923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SGD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PEGASOS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PEGASOS</a:t>
                      </a:r>
                      <a:r>
                        <a:rPr lang="en-US" baseline="0" dirty="0" smtClean="0"/>
                        <a:t> + RFF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SciKit</a:t>
                      </a:r>
                      <a:r>
                        <a:rPr lang="en-US" dirty="0" smtClean="0"/>
                        <a:t> 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SciKit</a:t>
                      </a:r>
                      <a:r>
                        <a:rPr lang="en-US" baseline="0" dirty="0" smtClean="0"/>
                        <a:t> RBF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823077" y="5059865"/>
            <a:ext cx="224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CNN: 0.08% Test Error</a:t>
            </a:r>
          </a:p>
        </p:txBody>
      </p:sp>
    </p:spTree>
    <p:extLst>
      <p:ext uri="{BB962C8B-B14F-4D97-AF65-F5344CB8AC3E}">
        <p14:creationId xmlns:p14="http://schemas.microsoft.com/office/powerpoint/2010/main" val="641505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Because of runtime constraints, we limited the model size of:</a:t>
            </a:r>
          </a:p>
          <a:p>
            <a:pPr lvl="1"/>
            <a:r>
              <a:rPr lang="en-US" dirty="0"/>
              <a:t>Our K-NN implementation</a:t>
            </a:r>
          </a:p>
          <a:p>
            <a:pPr lvl="2"/>
            <a:r>
              <a:rPr lang="en-US" dirty="0"/>
              <a:t>Gaussian kernel was especially difficult to deal with in terms of runtime</a:t>
            </a:r>
          </a:p>
          <a:p>
            <a:pPr lvl="1"/>
            <a:r>
              <a:rPr lang="en-US" dirty="0"/>
              <a:t>Baseline SVM runtime is intractable</a:t>
            </a:r>
          </a:p>
          <a:p>
            <a:pPr lvl="2"/>
            <a:r>
              <a:rPr lang="en-US" dirty="0"/>
              <a:t>Convergence condition seemed difficult to meet, hence training on the entire dataset was infeasible</a:t>
            </a:r>
          </a:p>
          <a:p>
            <a:r>
              <a:rPr lang="en-US" dirty="0"/>
              <a:t>As a result:</a:t>
            </a:r>
          </a:p>
          <a:p>
            <a:pPr lvl="1"/>
            <a:r>
              <a:rPr lang="en-US" dirty="0"/>
              <a:t>Our K-NN had a higher error than the library implementation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 SVMs had higher error than our implementations</a:t>
            </a:r>
          </a:p>
          <a:p>
            <a:r>
              <a:rPr lang="en-US" dirty="0"/>
              <a:t>Surprising:</a:t>
            </a:r>
          </a:p>
          <a:p>
            <a:pPr lvl="1"/>
            <a:r>
              <a:rPr lang="en-US" dirty="0"/>
              <a:t>SVM with a </a:t>
            </a:r>
            <a:r>
              <a:rPr lang="en-US" dirty="0" smtClean="0"/>
              <a:t>RBF kernel </a:t>
            </a:r>
            <a:r>
              <a:rPr lang="en-US" dirty="0"/>
              <a:t>did significantly worse than linear </a:t>
            </a:r>
            <a:r>
              <a:rPr lang="en-US" dirty="0" smtClean="0"/>
              <a:t>SVM</a:t>
            </a:r>
          </a:p>
          <a:p>
            <a:pPr lvl="1"/>
            <a:r>
              <a:rPr lang="en-US" dirty="0"/>
              <a:t>Investigate how </a:t>
            </a:r>
            <a:r>
              <a:rPr lang="en-US" dirty="0" err="1"/>
              <a:t>Maji</a:t>
            </a:r>
            <a:r>
              <a:rPr lang="en-US" dirty="0"/>
              <a:t> and Malik </a:t>
            </a:r>
            <a:r>
              <a:rPr lang="en-US" dirty="0" smtClean="0"/>
              <a:t>[2] utilized </a:t>
            </a:r>
            <a:r>
              <a:rPr lang="en-US" dirty="0"/>
              <a:t>the RBF kernel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75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[1] </a:t>
            </a:r>
            <a:r>
              <a:rPr lang="en-US" dirty="0" err="1"/>
              <a:t>LeCun</a:t>
            </a:r>
            <a:r>
              <a:rPr lang="en-US" dirty="0"/>
              <a:t>, Yann, et al. "Comparison of learning algorithms for handwritten  digit recognition." International conference on artificial neural networks.  Vol. 60. </a:t>
            </a:r>
            <a:r>
              <a:rPr lang="en-US" dirty="0" smtClean="0"/>
              <a:t>1995.</a:t>
            </a:r>
          </a:p>
          <a:p>
            <a:r>
              <a:rPr lang="en-US" dirty="0" smtClean="0"/>
              <a:t>[2</a:t>
            </a:r>
            <a:r>
              <a:rPr lang="en-US" dirty="0"/>
              <a:t>] </a:t>
            </a:r>
            <a:r>
              <a:rPr lang="en-US" dirty="0" err="1"/>
              <a:t>Maji</a:t>
            </a:r>
            <a:r>
              <a:rPr lang="en-US" dirty="0"/>
              <a:t>, </a:t>
            </a:r>
            <a:r>
              <a:rPr lang="en-US" dirty="0" err="1"/>
              <a:t>Subhransu</a:t>
            </a:r>
            <a:r>
              <a:rPr lang="en-US" dirty="0"/>
              <a:t>, and </a:t>
            </a:r>
            <a:r>
              <a:rPr lang="en-US" dirty="0" err="1"/>
              <a:t>Jitendra</a:t>
            </a:r>
            <a:r>
              <a:rPr lang="en-US" dirty="0"/>
              <a:t> Malik. "Fast and accurate digit  classification." EECS Department, University of California,  Berkeley, Tech. Rep. UCB/EECS-2009-159 (2009).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3] </a:t>
            </a:r>
            <a:r>
              <a:rPr lang="en-US" dirty="0" err="1"/>
              <a:t>Sundaresan</a:t>
            </a:r>
            <a:r>
              <a:rPr lang="en-US" dirty="0"/>
              <a:t>, Vishnu, and Jasper Lin. "Recognizing Handwritten Digits and  Characters." (1998).</a:t>
            </a:r>
          </a:p>
        </p:txBody>
      </p:sp>
    </p:spTree>
    <p:extLst>
      <p:ext uri="{BB962C8B-B14F-4D97-AF65-F5344CB8AC3E}">
        <p14:creationId xmlns:p14="http://schemas.microsoft.com/office/powerpoint/2010/main" val="1835661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Error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00807"/>
              </p:ext>
            </p:extLst>
          </p:nvPr>
        </p:nvGraphicFramePr>
        <p:xfrm>
          <a:off x="838200" y="1539240"/>
          <a:ext cx="2956560" cy="4637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848590361"/>
              </p:ext>
            </p:extLst>
          </p:nvPr>
        </p:nvGraphicFramePr>
        <p:xfrm>
          <a:off x="3794760" y="1690688"/>
          <a:ext cx="3901440" cy="458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49368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Deric: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K-NN: 0.0309</a:t>
            </a:r>
          </a:p>
          <a:p>
            <a:r>
              <a:rPr lang="en-US" dirty="0"/>
              <a:t>Our KNN: 0.045</a:t>
            </a:r>
          </a:p>
          <a:p>
            <a:r>
              <a:rPr lang="en-US" dirty="0"/>
              <a:t>Library SVM RBF: 0.8865</a:t>
            </a:r>
          </a:p>
          <a:p>
            <a:r>
              <a:rPr lang="en-US" dirty="0"/>
              <a:t>Library SVM Linear: 0.1471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8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intended to implement and compare three different techniques </a:t>
            </a:r>
            <a:r>
              <a:rPr lang="en-US" dirty="0" smtClean="0"/>
              <a:t>– k-nearest </a:t>
            </a:r>
            <a:r>
              <a:rPr lang="en-US" dirty="0"/>
              <a:t>neighbor regression, support vector machines, and convolutional neural networks – and their performance in </a:t>
            </a:r>
            <a:r>
              <a:rPr lang="en-US" dirty="0" smtClean="0"/>
              <a:t>classifying handwritten digits.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18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MNIST pixel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Set</a:t>
            </a:r>
          </a:p>
          <a:p>
            <a:pPr lvl="1"/>
            <a:r>
              <a:rPr lang="en-US" dirty="0"/>
              <a:t>60000 </a:t>
            </a:r>
            <a:r>
              <a:rPr lang="en-US" dirty="0" smtClean="0"/>
              <a:t>images represented as vectors.</a:t>
            </a:r>
            <a:endParaRPr lang="en-US" dirty="0"/>
          </a:p>
          <a:p>
            <a:pPr lvl="1"/>
            <a:r>
              <a:rPr lang="en-US" dirty="0"/>
              <a:t>Each </a:t>
            </a:r>
            <a:r>
              <a:rPr lang="en-US" dirty="0" smtClean="0"/>
              <a:t>vector has 1 </a:t>
            </a:r>
            <a:r>
              <a:rPr lang="en-US" dirty="0"/>
              <a:t>label and 783 pixel </a:t>
            </a:r>
            <a:r>
              <a:rPr lang="en-US" dirty="0" smtClean="0"/>
              <a:t>features.</a:t>
            </a:r>
            <a:endParaRPr lang="en-US" dirty="0"/>
          </a:p>
          <a:p>
            <a:pPr lvl="1"/>
            <a:r>
              <a:rPr lang="en-US" dirty="0"/>
              <a:t>Final model built either from this set in its entirety, or from a subset of it depending on </a:t>
            </a:r>
            <a:r>
              <a:rPr lang="en-US" dirty="0" smtClean="0"/>
              <a:t>algorithm.</a:t>
            </a:r>
            <a:endParaRPr lang="en-US" dirty="0"/>
          </a:p>
          <a:p>
            <a:r>
              <a:rPr lang="en-US" dirty="0" smtClean="0"/>
              <a:t>Test </a:t>
            </a:r>
            <a:r>
              <a:rPr lang="en-US" dirty="0"/>
              <a:t>Set</a:t>
            </a:r>
          </a:p>
          <a:p>
            <a:pPr lvl="1"/>
            <a:r>
              <a:rPr lang="en-US" dirty="0"/>
              <a:t>10000 </a:t>
            </a:r>
            <a:r>
              <a:rPr lang="en-US" dirty="0" smtClean="0"/>
              <a:t>images represented as vectors.</a:t>
            </a:r>
            <a:endParaRPr lang="en-US" dirty="0"/>
          </a:p>
          <a:p>
            <a:pPr lvl="1"/>
            <a:r>
              <a:rPr lang="en-US" dirty="0"/>
              <a:t>Each </a:t>
            </a:r>
            <a:r>
              <a:rPr lang="en-US" dirty="0" smtClean="0"/>
              <a:t>vector has </a:t>
            </a:r>
            <a:r>
              <a:rPr lang="en-US" dirty="0"/>
              <a:t>1 label and 783 pixel </a:t>
            </a:r>
            <a:r>
              <a:rPr lang="en-US" dirty="0" smtClean="0"/>
              <a:t>features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 is normalized and digits are centered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537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Baselines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 K-Nearest Neighbors</a:t>
            </a:r>
          </a:p>
          <a:p>
            <a:r>
              <a:rPr lang="en-US" dirty="0" err="1"/>
              <a:t>SciKit</a:t>
            </a:r>
            <a:r>
              <a:rPr lang="en-US" dirty="0"/>
              <a:t> Support Vector </a:t>
            </a:r>
            <a:r>
              <a:rPr lang="en-US" dirty="0" smtClean="0"/>
              <a:t>Machine</a:t>
            </a:r>
          </a:p>
          <a:p>
            <a:pPr lvl="1"/>
            <a:r>
              <a:rPr lang="en-US" dirty="0" smtClean="0"/>
              <a:t>Linear SVM</a:t>
            </a:r>
            <a:endParaRPr lang="en-US" dirty="0"/>
          </a:p>
          <a:p>
            <a:pPr lvl="1"/>
            <a:r>
              <a:rPr lang="en-US" dirty="0" smtClean="0"/>
              <a:t>SVM with Radial </a:t>
            </a:r>
            <a:r>
              <a:rPr lang="en-US" dirty="0"/>
              <a:t>Basis Function </a:t>
            </a:r>
            <a:r>
              <a:rPr lang="en-US" dirty="0" smtClean="0"/>
              <a:t>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8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We </a:t>
            </a:r>
            <a:r>
              <a:rPr lang="en-US" dirty="0" smtClean="0"/>
              <a:t>Implemented From Scratch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K-Nearest </a:t>
            </a:r>
            <a:r>
              <a:rPr lang="en-US" dirty="0"/>
              <a:t>Neighbors Regression using two classification methods</a:t>
            </a:r>
          </a:p>
          <a:p>
            <a:pPr lvl="1"/>
            <a:r>
              <a:rPr lang="en-US" dirty="0"/>
              <a:t>Classification based on the </a:t>
            </a:r>
            <a:r>
              <a:rPr lang="en-US" dirty="0" smtClean="0"/>
              <a:t>digit with </a:t>
            </a:r>
            <a:r>
              <a:rPr lang="en-US" dirty="0"/>
              <a:t>the lowest average distance from the query point amongst the k nearest neighbors</a:t>
            </a:r>
          </a:p>
          <a:p>
            <a:pPr lvl="1"/>
            <a:r>
              <a:rPr lang="en-US" dirty="0"/>
              <a:t>Classification based on the </a:t>
            </a:r>
            <a:r>
              <a:rPr lang="en-US" dirty="0" err="1"/>
              <a:t>Nadaraya</a:t>
            </a:r>
            <a:r>
              <a:rPr lang="en-US" dirty="0"/>
              <a:t> Watson Gaussian Kernel Weighted Average</a:t>
            </a:r>
          </a:p>
          <a:p>
            <a:r>
              <a:rPr lang="en-US" dirty="0"/>
              <a:t>Support Vector Machine</a:t>
            </a:r>
          </a:p>
          <a:p>
            <a:pPr lvl="1"/>
            <a:r>
              <a:rPr lang="en-US" dirty="0" smtClean="0"/>
              <a:t>PEGASOS: Primal Estimated sub-</a:t>
            </a:r>
            <a:r>
              <a:rPr lang="en-US" dirty="0" err="1" smtClean="0"/>
              <a:t>GrAdient</a:t>
            </a:r>
            <a:r>
              <a:rPr lang="en-US" dirty="0" smtClean="0"/>
              <a:t> </a:t>
            </a:r>
            <a:r>
              <a:rPr lang="en-US" dirty="0" err="1" smtClean="0"/>
              <a:t>SOlver</a:t>
            </a:r>
            <a:r>
              <a:rPr lang="en-US" dirty="0" smtClean="0"/>
              <a:t> for SVM</a:t>
            </a:r>
          </a:p>
          <a:p>
            <a:pPr lvl="1"/>
            <a:r>
              <a:rPr lang="en-US" dirty="0" smtClean="0"/>
              <a:t>RBF Kernel Approximation with Random Fourier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 K-Nearest Neighbors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486411" cy="3657607"/>
          </a:xfrm>
        </p:spPr>
      </p:pic>
      <p:sp>
        <p:nvSpPr>
          <p:cNvPr id="6" name="TextBox 5"/>
          <p:cNvSpPr txBox="1"/>
          <p:nvPr/>
        </p:nvSpPr>
        <p:spPr>
          <a:xfrm>
            <a:off x="1569720" y="5471160"/>
            <a:ext cx="4053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 error calculated via cross validation, and found that a k of 1 was optimal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4611" y="2226829"/>
            <a:ext cx="4434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</a:t>
            </a:r>
            <a:r>
              <a:rPr lang="en-US" dirty="0"/>
              <a:t>: On the Baseline K-Nearest Neighbors algorithm, classification error was minimized when the point most similar to the query point was found and its classification was the query point’s classification (k = 1). We will use k = 1 when calculating our test error. When calculating our test error, we will use the entire training data set as the “model” for our test set. </a:t>
            </a:r>
          </a:p>
        </p:txBody>
      </p:sp>
    </p:spTree>
    <p:extLst>
      <p:ext uri="{BB962C8B-B14F-4D97-AF65-F5344CB8AC3E}">
        <p14:creationId xmlns:p14="http://schemas.microsoft.com/office/powerpoint/2010/main" val="202007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 SVM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79169" cy="3186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466" y="1690688"/>
            <a:ext cx="4779168" cy="31861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6320" y="4998720"/>
            <a:ext cx="9707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found that the Linear SVM had a markedly lower validation error than the RBF SVM. We were surprised by this. The best C value, according to our cross-validation, was C = 1, but we're skeptical that variations in validation error are due to C value rather than variations in validation blocks because the differences in error are so small. Regardless, we'll build a Linear SVM model with C = 1  and an RBF SVM model with C = 100 with 20000 rows of our training set (for runtime purposes) and calculate test error.</a:t>
            </a:r>
          </a:p>
        </p:txBody>
      </p:sp>
    </p:spTree>
    <p:extLst>
      <p:ext uri="{BB962C8B-B14F-4D97-AF65-F5344CB8AC3E}">
        <p14:creationId xmlns:p14="http://schemas.microsoft.com/office/powerpoint/2010/main" val="323877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K-Nearest Neighbors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8939"/>
            <a:ext cx="5486411" cy="36576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8938"/>
            <a:ext cx="5486411" cy="36576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11680" y="5316545"/>
            <a:ext cx="8168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Like the baseline we found, through cross validation, that a k of 1 to be best for our k-NN regression. For kernel regression, we found a bandwidth of 10^4 was best for our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Nadaraya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-Watson Gaussian kernel regression. Let's find out our test error with a model that is 1/4 of the training set for both algorithms.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9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linear SVM</a:t>
            </a:r>
          </a:p>
          <a:p>
            <a:pPr lvl="1"/>
            <a:r>
              <a:rPr lang="en-US" dirty="0" smtClean="0"/>
              <a:t>Trained with stochastic gradient descent</a:t>
            </a:r>
          </a:p>
          <a:p>
            <a:pPr lvl="1"/>
            <a:r>
              <a:rPr lang="en-US" dirty="0" smtClean="0"/>
              <a:t>Tuned hyper-parameters with cross validation</a:t>
            </a:r>
            <a:endParaRPr lang="en-US" dirty="0"/>
          </a:p>
          <a:p>
            <a:r>
              <a:rPr lang="en-US" dirty="0" smtClean="0"/>
              <a:t>PEGASOS</a:t>
            </a:r>
          </a:p>
          <a:p>
            <a:pPr lvl="1"/>
            <a:r>
              <a:rPr lang="en-US" dirty="0" smtClean="0"/>
              <a:t>Tuned hyper-parameters with cross validation</a:t>
            </a:r>
          </a:p>
          <a:p>
            <a:r>
              <a:rPr lang="en-US" dirty="0" smtClean="0"/>
              <a:t>RBF kernel approximation with Random Fourier Features</a:t>
            </a:r>
          </a:p>
          <a:p>
            <a:pPr lvl="1"/>
            <a:r>
              <a:rPr lang="en-US" dirty="0" smtClean="0"/>
              <a:t>Similar to what we found in the baseline, the RBF kernel hurts performance a lot</a:t>
            </a:r>
          </a:p>
        </p:txBody>
      </p:sp>
    </p:spTree>
    <p:extLst>
      <p:ext uri="{BB962C8B-B14F-4D97-AF65-F5344CB8AC3E}">
        <p14:creationId xmlns:p14="http://schemas.microsoft.com/office/powerpoint/2010/main" val="56689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791</Words>
  <Application>Microsoft Macintosh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Helvetica Neue</vt:lpstr>
      <vt:lpstr>Arial</vt:lpstr>
      <vt:lpstr>Office Theme</vt:lpstr>
      <vt:lpstr>A Comparison of Classification Techniques Applied to Handwritten Digit Recognition </vt:lpstr>
      <vt:lpstr>Goal</vt:lpstr>
      <vt:lpstr>Dataset: MNIST pixel data</vt:lpstr>
      <vt:lpstr>Library Baselines</vt:lpstr>
      <vt:lpstr>Methods We Implemented From Scratch</vt:lpstr>
      <vt:lpstr>SciKit K-Nearest Neighbors</vt:lpstr>
      <vt:lpstr>SciKit SVM</vt:lpstr>
      <vt:lpstr>Our K-Nearest Neighbors</vt:lpstr>
      <vt:lpstr>Our SVM</vt:lpstr>
      <vt:lpstr>Our SVM </vt:lpstr>
      <vt:lpstr>Our Convolutional Neural Network</vt:lpstr>
      <vt:lpstr>Results</vt:lpstr>
      <vt:lpstr>Concluding Notes</vt:lpstr>
      <vt:lpstr>References</vt:lpstr>
      <vt:lpstr>Test Error</vt:lpstr>
      <vt:lpstr>For Deric: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Comparison of Techniques Applied to Digit Recognition</dc:title>
  <dc:creator>Saidutt Nimmagadda</dc:creator>
  <cp:lastModifiedBy>Deric H. Pang</cp:lastModifiedBy>
  <cp:revision>48</cp:revision>
  <dcterms:created xsi:type="dcterms:W3CDTF">2017-03-09T21:03:56Z</dcterms:created>
  <dcterms:modified xsi:type="dcterms:W3CDTF">2017-03-10T19:56:26Z</dcterms:modified>
</cp:coreProperties>
</file>