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98" r:id="rId1"/>
  </p:sldMasterIdLst>
  <p:notesMasterIdLst>
    <p:notesMasterId r:id="rId12"/>
  </p:notesMasterIdLst>
  <p:sldIdLst>
    <p:sldId id="256" r:id="rId2"/>
    <p:sldId id="257" r:id="rId3"/>
    <p:sldId id="258" r:id="rId4"/>
    <p:sldId id="284" r:id="rId5"/>
    <p:sldId id="282" r:id="rId6"/>
    <p:sldId id="279" r:id="rId7"/>
    <p:sldId id="287" r:id="rId8"/>
    <p:sldId id="262" r:id="rId9"/>
    <p:sldId id="278" r:id="rId10"/>
    <p:sldId id="276" r:id="rId11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ckwell" panose="02060603020205020403" pitchFamily="18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89964" autoAdjust="0"/>
  </p:normalViewPr>
  <p:slideViewPr>
    <p:cSldViewPr snapToGrid="0">
      <p:cViewPr varScale="1">
        <p:scale>
          <a:sx n="85" d="100"/>
          <a:sy n="85" d="100"/>
        </p:scale>
        <p:origin x="10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87997393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87997393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f8799739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f8799739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197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877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345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0051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39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899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4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94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5725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3664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0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1006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 and body_alt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807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82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188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40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88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365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5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843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1894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E7CD-2C2F-4FEA-B8A0-136D7862176F}" type="datetimeFigureOut">
              <a:rPr lang="en-US" smtClean="0"/>
              <a:pPr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85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  <p:sldLayoutId id="2147484021" r:id="rId2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ctrTitle"/>
          </p:nvPr>
        </p:nvSpPr>
        <p:spPr>
          <a:xfrm>
            <a:off x="1858700" y="688095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Soil Analysis For Crop </a:t>
            </a:r>
            <a:r>
              <a:rPr lang="en-US" sz="3000" dirty="0" err="1"/>
              <a:t>rEcommendation</a:t>
            </a:r>
            <a:endParaRPr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858700" y="2175641"/>
            <a:ext cx="5361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By:-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Harish </a:t>
            </a:r>
            <a:r>
              <a:rPr lang="en-US" sz="2000" dirty="0" err="1">
                <a:solidFill>
                  <a:schemeClr val="tx1"/>
                </a:solidFill>
              </a:rPr>
              <a:t>Natarajan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Dereck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Jos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Omkar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Mahadik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Guided by: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Prof. </a:t>
            </a:r>
            <a:r>
              <a:rPr lang="en-US" sz="2000" dirty="0" err="1"/>
              <a:t>Yogesh</a:t>
            </a:r>
            <a:r>
              <a:rPr lang="en-US" sz="2000" dirty="0"/>
              <a:t> </a:t>
            </a:r>
            <a:r>
              <a:rPr lang="en-US" sz="2000" dirty="0" err="1"/>
              <a:t>Sahare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24" y="454593"/>
            <a:ext cx="6951643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900892" y="293914"/>
            <a:ext cx="7435508" cy="631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38889"/>
              </p:ext>
            </p:extLst>
          </p:nvPr>
        </p:nvGraphicFramePr>
        <p:xfrm>
          <a:off x="2220686" y="1184360"/>
          <a:ext cx="4517571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7571">
                  <a:extLst>
                    <a:ext uri="{9D8B030D-6E8A-4147-A177-3AD203B41FA5}">
                      <a16:colId xmlns:a16="http://schemas.microsoft.com/office/drawing/2014/main" val="3758079465"/>
                    </a:ext>
                  </a:extLst>
                </a:gridCol>
              </a:tblGrid>
              <a:tr h="357414">
                <a:tc>
                  <a:txBody>
                    <a:bodyPr/>
                    <a:lstStyle/>
                    <a:p>
                      <a:r>
                        <a:rPr lang="en-US" sz="1800" dirty="0"/>
                        <a:t>Table Of Content</a:t>
                      </a:r>
                      <a:endParaRPr lang="en-IN" sz="18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13280"/>
                  </a:ext>
                </a:extLst>
              </a:tr>
              <a:tr h="357414">
                <a:tc>
                  <a:txBody>
                    <a:bodyPr/>
                    <a:lstStyle/>
                    <a:p>
                      <a:r>
                        <a:rPr lang="en-US" sz="1800" dirty="0"/>
                        <a:t>Introduction</a:t>
                      </a:r>
                      <a:r>
                        <a:rPr lang="en-US" sz="1800" baseline="0" dirty="0"/>
                        <a:t> </a:t>
                      </a:r>
                      <a:endParaRPr lang="en-IN" sz="18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68121"/>
                  </a:ext>
                </a:extLst>
              </a:tr>
              <a:tr h="357414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Use Case Diagram</a:t>
                      </a:r>
                      <a:endParaRPr lang="en-IN" sz="18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04943"/>
                  </a:ext>
                </a:extLst>
              </a:tr>
              <a:tr h="357414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Soil Fertility</a:t>
                      </a:r>
                      <a:r>
                        <a:rPr lang="en-IN" sz="1800" baseline="0" dirty="0">
                          <a:solidFill>
                            <a:schemeClr val="bg1"/>
                          </a:solidFill>
                        </a:rPr>
                        <a:t> Analysis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3901"/>
                  </a:ext>
                </a:extLst>
              </a:tr>
              <a:tr h="357414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Crop 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22788"/>
                  </a:ext>
                </a:extLst>
              </a:tr>
              <a:tr h="357414">
                <a:tc>
                  <a:txBody>
                    <a:bodyPr/>
                    <a:lstStyle/>
                    <a:p>
                      <a:r>
                        <a:rPr lang="en-US" sz="1800" dirty="0"/>
                        <a:t>Azure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414">
                <a:tc>
                  <a:txBody>
                    <a:bodyPr/>
                    <a:lstStyle/>
                    <a:p>
                      <a:r>
                        <a:rPr lang="en-US" sz="1800" dirty="0"/>
                        <a:t>Existing v/s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414">
                <a:tc>
                  <a:txBody>
                    <a:bodyPr/>
                    <a:lstStyle/>
                    <a:p>
                      <a:r>
                        <a:rPr lang="en-US" sz="1800" dirty="0"/>
                        <a:t>Future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134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819150" y="493986"/>
            <a:ext cx="7505700" cy="89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1"/>
          </p:nvPr>
        </p:nvSpPr>
        <p:spPr>
          <a:xfrm>
            <a:off x="819150" y="1324303"/>
            <a:ext cx="7505700" cy="3367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Chemical imbalance in the soil can disrupt the natural growth of plants. So by knowing the fertility level of soil good quality of plants can be grown.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app predicts fertility levels of soil based on available nutrients such as Nitrogen,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Sulphur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Phosphorus, Barium, Potassium, Iron, Magnesium in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ppm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 parameters such as organic carbon and electrical conductivity is also taken in consideration.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Based on the fertility level predicted from the above features and the level of rainfall the app also recommend suitable crop to be grown in that region .   </a:t>
            </a:r>
            <a:br>
              <a:rPr lang="en-US" sz="1800" dirty="0">
                <a:latin typeface="+mj-lt"/>
                <a:cs typeface="Times New Roman" pitchFamily="18" charset="0"/>
              </a:rPr>
            </a:br>
            <a:endParaRPr lang="en-US" sz="1800" dirty="0">
              <a:latin typeface="+mj-lt"/>
              <a:cs typeface="Times New Roman" pitchFamily="18" charset="0"/>
            </a:endParaRPr>
          </a:p>
          <a:p>
            <a:pPr marL="146050" indent="0">
              <a:buNone/>
            </a:pPr>
            <a:endParaRPr lang="en-US" sz="1800" dirty="0">
              <a:latin typeface="+mj-lt"/>
              <a:cs typeface="Times New Roman" pitchFamily="18" charset="0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    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31" y="471488"/>
            <a:ext cx="2732362" cy="26217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356" y="550068"/>
            <a:ext cx="5022056" cy="4043363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0FB9B0-C0D9-4A50-B33B-346D8DB3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2" y="613148"/>
            <a:ext cx="4612602" cy="3943776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240" y="599862"/>
            <a:ext cx="4924288" cy="3943776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8645" y="723900"/>
            <a:ext cx="629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Soil Fertility Analysis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94657" y="1567550"/>
            <a:ext cx="7541868" cy="2852050"/>
          </a:xfrm>
        </p:spPr>
        <p:txBody>
          <a:bodyPr/>
          <a:lstStyle/>
          <a:p>
            <a:pPr marL="488950" indent="-342900"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This app predicts the fertility level of the soil using machine learning algorithm known as Random Forest Classifier.</a:t>
            </a:r>
          </a:p>
          <a:p>
            <a:pPr marL="488950" indent="-342900">
              <a:buClr>
                <a:schemeClr val="tx1"/>
              </a:buClr>
              <a:buNone/>
            </a:pPr>
            <a:endParaRPr lang="en-US" sz="14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488950" indent="-342900"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Value of each nutrients is given as an input for which the model would predict the fertility level</a:t>
            </a:r>
          </a:p>
          <a:p>
            <a:pPr marL="488950" indent="-342900">
              <a:buClr>
                <a:schemeClr val="tx1"/>
              </a:buClr>
            </a:pPr>
            <a:endParaRPr lang="en-US" sz="14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488950" indent="-342900">
              <a:buClr>
                <a:schemeClr val="tx1"/>
              </a:buClr>
              <a:buNone/>
            </a:pPr>
            <a:endParaRPr lang="en-US" sz="14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371" y="685800"/>
            <a:ext cx="7633515" cy="468086"/>
          </a:xfrm>
        </p:spPr>
        <p:txBody>
          <a:bodyPr/>
          <a:lstStyle/>
          <a:p>
            <a:pPr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Crop Recommendation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480457"/>
            <a:ext cx="693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K-Means clustering algorithm is used to recommend crops based on predicted fertility, min rainfall and max rainfall.</a:t>
            </a:r>
          </a:p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  Elbow plots was used to calculate the number of clusters. The optimum number of cluster was six.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0486-4249-4F74-AC07-9E4D1BC9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704775"/>
            <a:ext cx="7505700" cy="464351"/>
          </a:xfrm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Azure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1119-C06E-4BCB-88E7-78429DDB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10789"/>
            <a:ext cx="7505700" cy="3027936"/>
          </a:xfrm>
        </p:spPr>
        <p:txBody>
          <a:bodyPr/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Our web app is deployed by using Azure cloud.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We will be using Azure web app service which is PaaS model(Platform as a Service)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r>
              <a:rPr lang="en-IN" dirty="0"/>
              <a:t>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81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705394" y="210206"/>
            <a:ext cx="8144691" cy="80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 Existing vs Proposed System 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54607"/>
              </p:ext>
            </p:extLst>
          </p:nvPr>
        </p:nvGraphicFramePr>
        <p:xfrm>
          <a:off x="1230086" y="1308464"/>
          <a:ext cx="6901543" cy="28625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43458">
                  <a:extLst>
                    <a:ext uri="{9D8B030D-6E8A-4147-A177-3AD203B41FA5}">
                      <a16:colId xmlns:a16="http://schemas.microsoft.com/office/drawing/2014/main" val="139178292"/>
                    </a:ext>
                  </a:extLst>
                </a:gridCol>
                <a:gridCol w="3358085">
                  <a:extLst>
                    <a:ext uri="{9D8B030D-6E8A-4147-A177-3AD203B41FA5}">
                      <a16:colId xmlns:a16="http://schemas.microsoft.com/office/drawing/2014/main" val="4240919315"/>
                    </a:ext>
                  </a:extLst>
                </a:gridCol>
              </a:tblGrid>
              <a:tr h="41391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Existing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Proposed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10726"/>
                  </a:ext>
                </a:extLst>
              </a:tr>
              <a:tr h="79439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Soil</a:t>
                      </a:r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tested and analyzed to know the fertility level.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n-US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nutrients can be given as an input and automatically fertility level can be determined.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84467"/>
                  </a:ext>
                </a:extLst>
              </a:tr>
              <a:tr h="901338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process since it involves human experts.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</a:t>
                      </a:r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process since it is computerized.</a:t>
                      </a:r>
                    </a:p>
                    <a:p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927109"/>
                  </a:ext>
                </a:extLst>
              </a:tr>
              <a:tr h="72435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Difficult</a:t>
                      </a:r>
                      <a:r>
                        <a:rPr lang="en-IN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farmers to know the fertility level.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Since</a:t>
                      </a:r>
                      <a:r>
                        <a:rPr lang="en-US" sz="1600" baseline="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 is web app it is easy to handle.</a:t>
                      </a:r>
                      <a:endParaRPr lang="en-IN" sz="16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447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909"/>
            <a:ext cx="7505700" cy="509451"/>
          </a:xfrm>
        </p:spPr>
        <p:txBody>
          <a:bodyPr/>
          <a:lstStyle/>
          <a:p>
            <a:r>
              <a:rPr lang="en-US" dirty="0"/>
              <a:t>Future Plans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646611"/>
            <a:ext cx="7505700" cy="4496889"/>
          </a:xfrm>
        </p:spPr>
        <p:txBody>
          <a:bodyPr/>
          <a:lstStyle/>
          <a:p>
            <a:pPr marL="146050" indent="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Currently generalized prediction is generated, in future we would like to include district wise predictions.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We would give prediction for fertility based on current location of user.</a:t>
            </a: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We are planning to add chatbot in our web app.</a:t>
            </a: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We would give visual analytics of soil fertility.</a:t>
            </a:r>
          </a:p>
          <a:p>
            <a:pPr marL="14605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050" indent="0">
              <a:buNone/>
            </a:pPr>
            <a:endParaRPr lang="en-US" sz="1900" dirty="0"/>
          </a:p>
          <a:p>
            <a:pPr marL="146050" indent="0">
              <a:buNone/>
            </a:pPr>
            <a:endParaRPr lang="en-US" sz="1900" dirty="0"/>
          </a:p>
          <a:p>
            <a:pPr marL="146050" indent="0">
              <a:buNone/>
            </a:pPr>
            <a:endParaRPr lang="en-US" sz="1900" dirty="0"/>
          </a:p>
          <a:p>
            <a:pPr marL="146050" indent="0"/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218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394</Words>
  <Application>Microsoft Office PowerPoint</Application>
  <PresentationFormat>On-screen Show (16:9)</PresentationFormat>
  <Paragraphs>73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Rockwell</vt:lpstr>
      <vt:lpstr>Calibri</vt:lpstr>
      <vt:lpstr>Bookman Old Style</vt:lpstr>
      <vt:lpstr>Arial</vt:lpstr>
      <vt:lpstr>Damask</vt:lpstr>
      <vt:lpstr>Soil Analysis For Crop rEcommendation</vt:lpstr>
      <vt:lpstr>Table Of Content</vt:lpstr>
      <vt:lpstr>Introduction</vt:lpstr>
      <vt:lpstr>USE CASE DIAGRAM</vt:lpstr>
      <vt:lpstr>PowerPoint Presentation</vt:lpstr>
      <vt:lpstr>PowerPoint Presentation</vt:lpstr>
      <vt:lpstr>Azure Deployment</vt:lpstr>
      <vt:lpstr> Existing vs Proposed System </vt:lpstr>
      <vt:lpstr>Future Plans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Doc-Uploader – An OCR based App</dc:title>
  <dc:creator>Harish Natarajan</dc:creator>
  <cp:lastModifiedBy>Sheth, Dipti /IN/EXT</cp:lastModifiedBy>
  <cp:revision>209</cp:revision>
  <dcterms:modified xsi:type="dcterms:W3CDTF">2021-08-28T09:42:40Z</dcterms:modified>
</cp:coreProperties>
</file>