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59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olidFill>
                  <a:srgbClr val="FFFFFF"/>
                </a:solidFill>
              </a:rPr>
              <a:t>Portfolio LNCJ Performance</a:t>
            </a:r>
          </a:p>
        </p:txBody>
      </p:sp>
      <p:pic>
        <p:nvPicPr>
          <p:cNvPr id="3" name="Picture 2" descr="RBC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6343200"/>
            <a:ext cx="352800" cy="460800"/>
          </a:xfrm>
          <a:prstGeom prst="rect">
            <a:avLst/>
          </a:prstGeom>
        </p:spPr>
      </p:pic>
      <p:pic>
        <p:nvPicPr>
          <p:cNvPr id="4" name="Picture 3" descr="portfolio_LNCJ_id_1_AUM_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9" y="914400"/>
            <a:ext cx="7488000" cy="534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59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olidFill>
                  <a:srgbClr val="FFFFFF"/>
                </a:solidFill>
              </a:rPr>
              <a:t>Portfolio LNCJ Performance</a:t>
            </a:r>
          </a:p>
        </p:txBody>
      </p:sp>
      <p:pic>
        <p:nvPicPr>
          <p:cNvPr id="3" name="Picture 2" descr="RBC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6343200"/>
            <a:ext cx="352800" cy="460800"/>
          </a:xfrm>
          <a:prstGeom prst="rect">
            <a:avLst/>
          </a:prstGeom>
        </p:spPr>
      </p:pic>
      <p:pic>
        <p:nvPicPr>
          <p:cNvPr id="4" name="Picture 3" descr="portfolio_LNCJ_id_1_AUM_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9" y="1692000"/>
            <a:ext cx="5781600" cy="385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2000" y="1850400"/>
            <a:ext cx="3420000" cy="34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Benchmark return: 8.0%</a:t>
            </a:r>
            <a:br/>
            <a:br/>
            <a:r>
              <a:t>Annualized portfolio return: 6.77%</a:t>
            </a:r>
            <a:br/>
            <a:br/>
            <a:r>
              <a:t>Year established: 2007</a:t>
            </a:r>
            <a:br/>
            <a:br/>
            <a:r>
              <a:t>Stocks currently held: 15</a:t>
            </a:r>
            <a:br/>
            <a:br/>
            <a:r>
              <a:t>Starting capital: $10,000,000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59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olidFill>
                  <a:srgbClr val="FFFFFF"/>
                </a:solidFill>
              </a:rPr>
              <a:t>Derik Trading Company AUM vs. Benchmark</a:t>
            </a:r>
          </a:p>
        </p:txBody>
      </p:sp>
      <p:pic>
        <p:nvPicPr>
          <p:cNvPr id="3" name="Picture 2" descr="RBC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6343200"/>
            <a:ext cx="352800" cy="460800"/>
          </a:xfrm>
          <a:prstGeom prst="rect">
            <a:avLst/>
          </a:prstGeom>
        </p:spPr>
      </p:pic>
      <p:pic>
        <p:nvPicPr>
          <p:cNvPr id="4" name="Picture 3" descr="total_fund_AUM_line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9" y="914400"/>
            <a:ext cx="7488000" cy="534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59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olidFill>
                  <a:srgbClr val="FFFFFF"/>
                </a:solidFill>
              </a:rPr>
              <a:t>Performance of All Portfolio Stocks from IPO Dates</a:t>
            </a:r>
          </a:p>
        </p:txBody>
      </p:sp>
      <p:pic>
        <p:nvPicPr>
          <p:cNvPr id="3" name="Picture 2" descr="RBC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6343200"/>
            <a:ext cx="352800" cy="460800"/>
          </a:xfrm>
          <a:prstGeom prst="rect">
            <a:avLst/>
          </a:prstGeom>
        </p:spPr>
      </p:pic>
      <p:pic>
        <p:nvPicPr>
          <p:cNvPr id="4" name="Picture 3" descr="all_stock_returns_scatter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9" y="914400"/>
            <a:ext cx="7488000" cy="534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59B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olidFill>
                  <a:srgbClr val="FFFFFF"/>
                </a:solidFill>
              </a:rPr>
              <a:t>Portfolio Strategy Comparison</a:t>
            </a:r>
          </a:p>
        </p:txBody>
      </p:sp>
      <p:pic>
        <p:nvPicPr>
          <p:cNvPr id="3" name="Picture 2" descr="RBC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6343200"/>
            <a:ext cx="352800" cy="460800"/>
          </a:xfrm>
          <a:prstGeom prst="rect">
            <a:avLst/>
          </a:prstGeom>
        </p:spPr>
      </p:pic>
      <p:pic>
        <p:nvPicPr>
          <p:cNvPr id="4" name="Picture 3" descr="strategy_comparison_bar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9" y="914400"/>
            <a:ext cx="7488000" cy="534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