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1"/>
  </p:notesMasterIdLst>
  <p:handoutMasterIdLst>
    <p:handoutMasterId r:id="rId32"/>
  </p:handoutMasterIdLst>
  <p:sldIdLst>
    <p:sldId id="356" r:id="rId5"/>
    <p:sldId id="379" r:id="rId6"/>
    <p:sldId id="357" r:id="rId7"/>
    <p:sldId id="370" r:id="rId8"/>
    <p:sldId id="380" r:id="rId9"/>
    <p:sldId id="400" r:id="rId10"/>
    <p:sldId id="381" r:id="rId11"/>
    <p:sldId id="382" r:id="rId12"/>
    <p:sldId id="410" r:id="rId13"/>
    <p:sldId id="383" r:id="rId14"/>
    <p:sldId id="384" r:id="rId15"/>
    <p:sldId id="401" r:id="rId16"/>
    <p:sldId id="402" r:id="rId17"/>
    <p:sldId id="385" r:id="rId18"/>
    <p:sldId id="386" r:id="rId19"/>
    <p:sldId id="403" r:id="rId20"/>
    <p:sldId id="404" r:id="rId21"/>
    <p:sldId id="387" r:id="rId22"/>
    <p:sldId id="388" r:id="rId23"/>
    <p:sldId id="407" r:id="rId24"/>
    <p:sldId id="406" r:id="rId25"/>
    <p:sldId id="389" r:id="rId26"/>
    <p:sldId id="390" r:id="rId27"/>
    <p:sldId id="409" r:id="rId28"/>
    <p:sldId id="395" r:id="rId29"/>
    <p:sldId id="394" r:id="rId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79"/>
            <p14:sldId id="357"/>
            <p14:sldId id="370"/>
            <p14:sldId id="380"/>
            <p14:sldId id="400"/>
            <p14:sldId id="381"/>
            <p14:sldId id="382"/>
            <p14:sldId id="410"/>
            <p14:sldId id="383"/>
            <p14:sldId id="384"/>
            <p14:sldId id="401"/>
            <p14:sldId id="402"/>
            <p14:sldId id="385"/>
            <p14:sldId id="386"/>
            <p14:sldId id="403"/>
            <p14:sldId id="404"/>
            <p14:sldId id="387"/>
            <p14:sldId id="388"/>
            <p14:sldId id="407"/>
            <p14:sldId id="406"/>
            <p14:sldId id="389"/>
            <p14:sldId id="390"/>
            <p14:sldId id="409"/>
            <p14:sldId id="395"/>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F8B19"/>
    <a:srgbClr val="FFFFCC"/>
    <a:srgbClr val="5EA113"/>
    <a:srgbClr val="008000"/>
    <a:srgbClr val="808080"/>
    <a:srgbClr val="FF7C8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55263" autoAdjust="0"/>
  </p:normalViewPr>
  <p:slideViewPr>
    <p:cSldViewPr>
      <p:cViewPr varScale="1">
        <p:scale>
          <a:sx n="52" d="100"/>
          <a:sy n="52" d="100"/>
        </p:scale>
        <p:origin x="1747" y="4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5/25/2013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Knockout </a:t>
            </a:r>
            <a:r>
              <a:rPr lang="en-US" dirty="0" err="1" smtClean="0"/>
              <a:t>Js</a:t>
            </a:r>
            <a:r>
              <a:rPr lang="en-US" dirty="0" smtClean="0"/>
              <a:t> for the XAML developer course,</a:t>
            </a:r>
            <a:r>
              <a:rPr lang="en-US" baseline="0" dirty="0" smtClean="0"/>
              <a:t> I am your host Derik Whittaker.</a:t>
            </a:r>
          </a:p>
          <a:p>
            <a:endParaRPr lang="en-US" baseline="0" dirty="0" smtClean="0"/>
          </a:p>
          <a:p>
            <a:r>
              <a:rPr lang="en-US" baseline="0" dirty="0" smtClean="0"/>
              <a:t>In this course we are going to deep dive into the world of knockout </a:t>
            </a:r>
            <a:r>
              <a:rPr lang="en-US" baseline="0" dirty="0" err="1" smtClean="0"/>
              <a:t>js</a:t>
            </a:r>
            <a:r>
              <a:rPr lang="en-US" baseline="0" dirty="0" smtClean="0"/>
              <a:t>. and learn how the skills you acquired while building XAML based applications, such as your MVVM skills and you knowledge of how </a:t>
            </a:r>
            <a:r>
              <a:rPr lang="en-US" baseline="0" smtClean="0"/>
              <a:t>binding works, </a:t>
            </a:r>
            <a:r>
              <a:rPr lang="en-US" baseline="0" dirty="0" smtClean="0"/>
              <a:t>can be directly applied to building HTML applications.  </a:t>
            </a:r>
          </a:p>
          <a:p>
            <a:endParaRPr lang="en-US" baseline="0" dirty="0" smtClean="0"/>
          </a:p>
          <a:p>
            <a:r>
              <a:rPr lang="en-US" baseline="0" dirty="0" smtClean="0"/>
              <a:t>While learning how to use Knockout I will provide side by side code examples showing how something could be accomplished in a XAML based application I will then show you how the same task can be accomplished using Knockout and HTML.  By the end of this course you should have a deep understanding of how to use knockout to help you build MVVM based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276858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in XAML and using the MVVM pattern the first thing you learn is how to bind your view model to the its view, so this too is where we are going to start.  We will see that binding our </a:t>
            </a:r>
            <a:r>
              <a:rPr lang="en-US" baseline="0" dirty="0" err="1" smtClean="0"/>
              <a:t>vm’s</a:t>
            </a:r>
            <a:r>
              <a:rPr lang="en-US" baseline="0" dirty="0" smtClean="0"/>
              <a:t> to their view is nearly identical between </a:t>
            </a:r>
            <a:r>
              <a:rPr lang="en-US" baseline="0" dirty="0" err="1" smtClean="0"/>
              <a:t>xaml</a:t>
            </a:r>
            <a:r>
              <a:rPr lang="en-US" baseline="0" dirty="0" smtClean="0"/>
              <a:t> and knockout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183298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need to learn when learning Knockout</a:t>
            </a:r>
            <a:r>
              <a:rPr lang="en-US" baseline="0" dirty="0" smtClean="0"/>
              <a:t> is how to create our data </a:t>
            </a:r>
            <a:r>
              <a:rPr lang="en-US" baseline="0" dirty="0" err="1" smtClean="0"/>
              <a:t>contenxt</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In XAML, assuming your not using some sort of View Model locator the binding code in your code behind would look something like what is being shown on screen.</a:t>
            </a:r>
          </a:p>
          <a:p>
            <a:endParaRPr lang="en-US" baseline="0" dirty="0" smtClean="0"/>
          </a:p>
          <a:p>
            <a:r>
              <a:rPr lang="en-US" baseline="0" dirty="0" smtClean="0"/>
              <a:t>[</a:t>
            </a:r>
            <a:r>
              <a:rPr lang="en-US" baseline="0" smtClean="0"/>
              <a:t>show animation]</a:t>
            </a:r>
            <a:endParaRPr lang="en-US" baseline="0" dirty="0" smtClean="0"/>
          </a:p>
          <a:p>
            <a:r>
              <a:rPr lang="en-US" baseline="0" dirty="0" smtClean="0"/>
              <a:t>This constructor is inside the code behind of our view.</a:t>
            </a:r>
          </a:p>
          <a:p>
            <a:endParaRPr lang="en-US" baseline="0" dirty="0" smtClean="0"/>
          </a:p>
          <a:p>
            <a:r>
              <a:rPr lang="en-US" baseline="0" dirty="0" smtClean="0"/>
              <a:t>[show animation]</a:t>
            </a:r>
          </a:p>
          <a:p>
            <a:r>
              <a:rPr lang="en-US" baseline="0" dirty="0" smtClean="0"/>
              <a:t>Next create an instance of the correct View Model </a:t>
            </a:r>
          </a:p>
          <a:p>
            <a:endParaRPr lang="en-US" baseline="0" dirty="0" smtClean="0"/>
          </a:p>
          <a:p>
            <a:r>
              <a:rPr lang="en-US" baseline="0" dirty="0" smtClean="0"/>
              <a:t>[show animation]</a:t>
            </a:r>
          </a:p>
          <a:p>
            <a:r>
              <a:rPr lang="en-US" baseline="0" dirty="0" smtClean="0"/>
              <a:t>Once we have our new view model we would assign it to the view’s </a:t>
            </a:r>
            <a:r>
              <a:rPr lang="en-US" baseline="0" dirty="0" err="1" smtClean="0"/>
              <a:t>DataContext</a:t>
            </a:r>
            <a:endParaRPr lang="en-US" baseline="0" dirty="0" smtClean="0"/>
          </a:p>
          <a:p>
            <a:endParaRPr lang="en-US" baseline="0" dirty="0" smtClean="0"/>
          </a:p>
          <a:p>
            <a:r>
              <a:rPr lang="en-US" baseline="0" dirty="0" smtClean="0"/>
              <a:t>Once we have our of data context set the binding engine will take over and the magic will begin.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39728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a:t>
            </a:r>
            <a:r>
              <a:rPr lang="en-US" baseline="0" dirty="0" smtClean="0"/>
              <a:t> setting up the bound context is very similar</a:t>
            </a:r>
          </a:p>
          <a:p>
            <a:endParaRPr lang="en-US" baseline="0" dirty="0" smtClean="0"/>
          </a:p>
          <a:p>
            <a:r>
              <a:rPr lang="en-US" baseline="0" dirty="0" smtClean="0"/>
              <a:t>[show animation]</a:t>
            </a:r>
          </a:p>
          <a:p>
            <a:r>
              <a:rPr lang="en-US" baseline="0" dirty="0" smtClean="0"/>
              <a:t>The first thing we would do is create a script block in our HTML document.   This script block allows our view to use JavaScript.</a:t>
            </a:r>
          </a:p>
          <a:p>
            <a:endParaRPr lang="en-US" baseline="0" dirty="0" smtClean="0"/>
          </a:p>
          <a:p>
            <a:r>
              <a:rPr lang="en-US" baseline="0" dirty="0" smtClean="0"/>
              <a:t>[Show animation]</a:t>
            </a:r>
          </a:p>
          <a:p>
            <a:r>
              <a:rPr lang="en-US" baseline="0" dirty="0" smtClean="0"/>
              <a:t>Inside of our script block we would create a self executing function in JavaScript.  For our usage you can think of this as the views constructor as this code will be executed once the html page is loaded.</a:t>
            </a:r>
          </a:p>
          <a:p>
            <a:endParaRPr lang="en-US" baseline="0" dirty="0" smtClean="0"/>
          </a:p>
          <a:p>
            <a:r>
              <a:rPr lang="en-US" baseline="0" dirty="0" smtClean="0"/>
              <a:t>[show animation]</a:t>
            </a:r>
          </a:p>
          <a:p>
            <a:r>
              <a:rPr lang="en-US" baseline="0" dirty="0" smtClean="0"/>
              <a:t>Once we have our function setup the first thing we need to do is to create an instance of our view model.  You should notice that creating our </a:t>
            </a:r>
            <a:r>
              <a:rPr lang="en-US" baseline="0" dirty="0" err="1" smtClean="0"/>
              <a:t>viewmodel</a:t>
            </a:r>
            <a:r>
              <a:rPr lang="en-US" baseline="0" dirty="0" smtClean="0"/>
              <a:t> is pretty much identical to the way we did it in </a:t>
            </a:r>
            <a:r>
              <a:rPr lang="en-US" baseline="0" dirty="0" err="1" smtClean="0"/>
              <a:t>xaml</a:t>
            </a:r>
            <a:r>
              <a:rPr lang="en-US" baseline="0" dirty="0" smtClean="0"/>
              <a:t>.</a:t>
            </a:r>
          </a:p>
          <a:p>
            <a:endParaRPr lang="en-US" baseline="0" dirty="0" smtClean="0"/>
          </a:p>
          <a:p>
            <a:r>
              <a:rPr lang="en-US" baseline="0" dirty="0" smtClean="0"/>
              <a:t>[show animation]</a:t>
            </a:r>
          </a:p>
          <a:p>
            <a:r>
              <a:rPr lang="en-US" baseline="0" dirty="0" smtClean="0"/>
              <a:t>Once we </a:t>
            </a:r>
            <a:r>
              <a:rPr lang="en-US" baseline="0" dirty="0" err="1" smtClean="0"/>
              <a:t>hae</a:t>
            </a:r>
            <a:r>
              <a:rPr lang="en-US" baseline="0" dirty="0" smtClean="0"/>
              <a:t> our view model created we need to bind it to our view.  To do this we use knockout and its </a:t>
            </a:r>
            <a:r>
              <a:rPr lang="en-US" baseline="0" dirty="0" err="1" smtClean="0"/>
              <a:t>applybindings</a:t>
            </a:r>
            <a:r>
              <a:rPr lang="en-US" baseline="0" dirty="0" smtClean="0"/>
              <a:t> method.  This is 1 to 1 the same as setting the data context in a </a:t>
            </a:r>
            <a:r>
              <a:rPr lang="en-US" baseline="0" dirty="0" err="1" smtClean="0"/>
              <a:t>xaml</a:t>
            </a:r>
            <a:r>
              <a:rPr lang="en-US" baseline="0" dirty="0" smtClean="0"/>
              <a:t> application. Once we apply our bindings the binding engine will do its magic.</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2579987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419413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understand</a:t>
            </a:r>
            <a:r>
              <a:rPr lang="en-US" baseline="0" dirty="0" smtClean="0"/>
              <a:t> how to setup our data context to initialize our binding engine, the next logical thing to review is how to create an observable property.   An observable property is simply a property which allows for change notification to be raised to alert the </a:t>
            </a:r>
            <a:r>
              <a:rPr lang="en-US" baseline="0" dirty="0" err="1" smtClean="0"/>
              <a:t>ui</a:t>
            </a:r>
            <a:r>
              <a:rPr lang="en-US" baseline="0" dirty="0" smtClean="0"/>
              <a:t> there are updates pending.  This is a core tenant in both XAML applications as well as Knockout ones so lets go ahead and take a look at how we create observable properties in knockout.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1401544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Observables are the magic sauce which gives XAML and its binding engine all of its power.  It is through observables, or more importantly the </a:t>
            </a:r>
            <a:r>
              <a:rPr lang="en-US" baseline="0" dirty="0" err="1" smtClean="0"/>
              <a:t>INotifyPropertyChanged</a:t>
            </a:r>
            <a:r>
              <a:rPr lang="en-US" baseline="0" dirty="0" smtClean="0"/>
              <a:t> interface you can have changes in your view model reflected in your User Interface and vice versa.</a:t>
            </a:r>
          </a:p>
          <a:p>
            <a:endParaRPr lang="en-US" baseline="0" dirty="0" smtClean="0"/>
          </a:p>
          <a:p>
            <a:r>
              <a:rPr lang="en-US" baseline="0" dirty="0" smtClean="0"/>
              <a:t>The code you see on the screen should NOT be new to you and I would expect have written this same basic logic a thousand times.</a:t>
            </a:r>
          </a:p>
          <a:p>
            <a:endParaRPr lang="en-US" baseline="0" dirty="0" smtClean="0"/>
          </a:p>
          <a:p>
            <a:r>
              <a:rPr lang="en-US" baseline="0" dirty="0" smtClean="0"/>
              <a:t>[show animation]</a:t>
            </a:r>
          </a:p>
          <a:p>
            <a:r>
              <a:rPr lang="en-US" baseline="0" dirty="0" smtClean="0"/>
              <a:t>The first thing we have is a backing field for our property, in our case it is a simple string value.</a:t>
            </a:r>
          </a:p>
          <a:p>
            <a:endParaRPr lang="en-US" baseline="0" dirty="0" smtClean="0"/>
          </a:p>
          <a:p>
            <a:r>
              <a:rPr lang="en-US" baseline="0" dirty="0" smtClean="0"/>
              <a:t>[show animation]</a:t>
            </a:r>
          </a:p>
          <a:p>
            <a:r>
              <a:rPr lang="en-US" baseline="0" dirty="0" smtClean="0"/>
              <a:t>New we are going to create our property which wraps our backing field and exposes both a public getter and setter</a:t>
            </a:r>
          </a:p>
          <a:p>
            <a:endParaRPr lang="en-US" baseline="0" dirty="0" smtClean="0"/>
          </a:p>
          <a:p>
            <a:r>
              <a:rPr lang="en-US" baseline="0" dirty="0" smtClean="0"/>
              <a:t>[show animation]</a:t>
            </a:r>
          </a:p>
          <a:p>
            <a:r>
              <a:rPr lang="en-US" baseline="0" dirty="0" smtClean="0"/>
              <a:t>Finally inside our setting we have some logic which raises notification via the </a:t>
            </a:r>
            <a:r>
              <a:rPr lang="en-US" baseline="0" dirty="0" err="1" smtClean="0"/>
              <a:t>INotifyPropertyCHanged</a:t>
            </a:r>
            <a:r>
              <a:rPr lang="en-US" baseline="0" dirty="0" smtClean="0"/>
              <a:t> interface.  IN our code here we have a method called </a:t>
            </a:r>
            <a:r>
              <a:rPr lang="en-US" baseline="0" dirty="0" err="1" smtClean="0"/>
              <a:t>RaisePropertyChanged</a:t>
            </a:r>
            <a:r>
              <a:rPr lang="en-US" baseline="0" dirty="0" smtClean="0"/>
              <a:t> which will handle this for us.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57769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knockout we still have the concept of an observable, in fact it is nearly identical in concept to that in XAML.  The only real difference in my </a:t>
            </a:r>
            <a:r>
              <a:rPr lang="en-US" baseline="0" dirty="0" err="1" smtClean="0"/>
              <a:t>opioion</a:t>
            </a:r>
            <a:r>
              <a:rPr lang="en-US" baseline="0" dirty="0" smtClean="0"/>
              <a:t> between </a:t>
            </a:r>
            <a:r>
              <a:rPr lang="en-US" baseline="0" dirty="0" err="1" smtClean="0"/>
              <a:t>xaml</a:t>
            </a:r>
            <a:r>
              <a:rPr lang="en-US" baseline="0" dirty="0" smtClean="0"/>
              <a:t> and knockout is the amount of ceremony involved.</a:t>
            </a:r>
          </a:p>
          <a:p>
            <a:endParaRPr lang="en-US" baseline="0" dirty="0" smtClean="0"/>
          </a:p>
          <a:p>
            <a:r>
              <a:rPr lang="en-US" baseline="0" dirty="0" smtClean="0"/>
              <a:t>The code you see here is all that is needed in order to create a knockout observable in Typescript.</a:t>
            </a:r>
          </a:p>
          <a:p>
            <a:endParaRPr lang="en-US" baseline="0" dirty="0" smtClean="0"/>
          </a:p>
          <a:p>
            <a:r>
              <a:rPr lang="en-US" baseline="0" dirty="0" smtClean="0"/>
              <a:t>[show animation]</a:t>
            </a:r>
          </a:p>
          <a:p>
            <a:r>
              <a:rPr lang="en-US" baseline="0" dirty="0" smtClean="0"/>
              <a:t>First we need to declare our property, in our case it is </a:t>
            </a:r>
            <a:r>
              <a:rPr lang="en-US" baseline="0" dirty="0" err="1" smtClean="0"/>
              <a:t>DisplayMessage</a:t>
            </a:r>
            <a:endParaRPr lang="en-US" baseline="0" dirty="0" smtClean="0"/>
          </a:p>
          <a:p>
            <a:endParaRPr lang="en-US" baseline="0" dirty="0" smtClean="0"/>
          </a:p>
          <a:p>
            <a:r>
              <a:rPr lang="en-US" baseline="0" dirty="0" smtClean="0"/>
              <a:t>[show animation]</a:t>
            </a:r>
          </a:p>
          <a:p>
            <a:r>
              <a:rPr lang="en-US" baseline="0" dirty="0" smtClean="0"/>
              <a:t>Next we are going to initialize the property via knockout.  To do this we call </a:t>
            </a:r>
            <a:r>
              <a:rPr lang="en-US" baseline="0" dirty="0" err="1" smtClean="0"/>
              <a:t>ko.observable</a:t>
            </a:r>
            <a:r>
              <a:rPr lang="en-US" baseline="0" dirty="0" smtClean="0"/>
              <a:t> and provided our value.  When ever we are accessing knockout we can get to it via </a:t>
            </a:r>
            <a:r>
              <a:rPr lang="en-US" baseline="0" dirty="0" err="1" smtClean="0"/>
              <a:t>ko</a:t>
            </a:r>
            <a:r>
              <a:rPr lang="en-US" baseline="0" dirty="0" smtClean="0"/>
              <a:t>.   </a:t>
            </a:r>
          </a:p>
          <a:p>
            <a:endParaRPr lang="en-US" baseline="0" dirty="0" smtClean="0"/>
          </a:p>
          <a:p>
            <a:r>
              <a:rPr lang="en-US" baseline="0" dirty="0" smtClean="0"/>
              <a:t>[show animation]</a:t>
            </a:r>
          </a:p>
          <a:p>
            <a:r>
              <a:rPr lang="en-US" baseline="0" dirty="0" smtClean="0"/>
              <a:t>One thing to point out is how knockout assigns its values which is by using the method notation.  This is something that will take some time to get used to at first, but it should not take too long.  However, this is something to pay attention to and remember because if you use property notation as you would use in </a:t>
            </a:r>
            <a:r>
              <a:rPr lang="en-US" baseline="0" dirty="0" err="1" smtClean="0"/>
              <a:t>.net</a:t>
            </a:r>
            <a:r>
              <a:rPr lang="en-US" baseline="0" dirty="0" smtClean="0"/>
              <a:t>, things will not work and because of the nature in </a:t>
            </a:r>
            <a:r>
              <a:rPr lang="en-US" baseline="0" dirty="0" err="1" smtClean="0"/>
              <a:t>javascript</a:t>
            </a:r>
            <a:r>
              <a:rPr lang="en-US" baseline="0" dirty="0" smtClean="0"/>
              <a:t> often times there is no error telling what exactly has gone wrong</a:t>
            </a:r>
          </a:p>
          <a:p>
            <a:endParaRPr lang="en-US" baseline="0" dirty="0" smtClean="0"/>
          </a:p>
          <a:p>
            <a:r>
              <a:rPr lang="en-US" baseline="0" dirty="0" smtClean="0"/>
              <a:t>[show animation]</a:t>
            </a:r>
          </a:p>
          <a:p>
            <a:r>
              <a:rPr lang="en-US" baseline="0" dirty="0" smtClean="0"/>
              <a:t>The last thing I want to point out is the fact that unlike in XAML, knockout does not require you to manually raise any type of notification.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172627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996593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Observables</a:t>
            </a:r>
            <a:r>
              <a:rPr lang="en-US" baseline="0" dirty="0" smtClean="0"/>
              <a:t> means more than just dealing with properties, it also means working with arrays or collections.  Just like in XAML, knockout also has the concept of observable arrays and they work as you would expect.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390087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 the statement that</a:t>
            </a:r>
            <a:r>
              <a:rPr lang="en-US" baseline="0" dirty="0" smtClean="0"/>
              <a:t> ‘the skills you acquired while building XAML based applications can be directly applied to building HTML applications. ‘  How can I make this statement with confidence?  Well because it is true.  Knockout </a:t>
            </a:r>
            <a:r>
              <a:rPr lang="en-US" baseline="0" dirty="0" err="1" smtClean="0"/>
              <a:t>js</a:t>
            </a:r>
            <a:r>
              <a:rPr lang="en-US" baseline="0" dirty="0" smtClean="0"/>
              <a:t> allows you to take your existing MVVM skills and transfer them seamlessly over to HTML </a:t>
            </a:r>
            <a:r>
              <a:rPr lang="en-US" baseline="0" dirty="0" err="1" smtClean="0"/>
              <a:t>applciations</a:t>
            </a:r>
            <a:r>
              <a:rPr lang="en-US" baseline="0" dirty="0" smtClean="0"/>
              <a:t>.  I also know it is true because I was able to do this.  Prior to making the jump to html I had spent over 3 years building XAML based applications.  Learning how to use Knockout really helped me make the transition to HTML much easier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first way your skills will transfer is because the MVVM pattern is the same whether you are building XAML based applications or Knockout applications.  The model is still the model, the view still displays information to your user and the view model is still the glue which makes it all work.</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In knockout applications you still have an underlying data context which drives the entire view, in fact setting the context in knockout is very similar to the way to set it in XAML Based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dirty="0" smtClean="0"/>
              <a:t>One</a:t>
            </a:r>
            <a:r>
              <a:rPr lang="en-US" baseline="0" dirty="0" smtClean="0"/>
              <a:t> of the core features of XAML which gave it so much power was its binding engine.  Well knockout has the same binding concept and its engine is equally as important and powerful.  In some respects its engine is more powerful than the one in XAML IMO</a:t>
            </a:r>
          </a:p>
          <a:p>
            <a:endParaRPr lang="en-US" baseline="0" dirty="0" smtClean="0"/>
          </a:p>
          <a:p>
            <a:r>
              <a:rPr lang="en-US" baseline="0" dirty="0" smtClean="0"/>
              <a:t>[show animation]</a:t>
            </a:r>
          </a:p>
          <a:p>
            <a:r>
              <a:rPr lang="en-US" baseline="0" dirty="0" smtClean="0"/>
              <a:t>Another killer feature in XAML was the ability to dynamically change the look and feel of your UI components based on the state of your application.  Knockout can accomplish the same thing as well.</a:t>
            </a:r>
          </a:p>
          <a:p>
            <a:endParaRPr lang="en-US" baseline="0" dirty="0" smtClean="0"/>
          </a:p>
          <a:p>
            <a:r>
              <a:rPr lang="en-US" baseline="0" dirty="0" smtClean="0"/>
              <a:t>During this course we are going to explore each of these areas in great depth and by the end you will be able to say with confidence that the skills you acquired while developing in XAML will transfer to HTML development when using knockout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4278250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working with Observable collections in XAML you would expect to have code like you see here.</a:t>
            </a:r>
          </a:p>
          <a:p>
            <a:endParaRPr lang="en-US" baseline="0" dirty="0" smtClean="0"/>
          </a:p>
          <a:p>
            <a:r>
              <a:rPr lang="en-US" baseline="0" dirty="0" smtClean="0"/>
              <a:t>[show animation]</a:t>
            </a:r>
          </a:p>
          <a:p>
            <a:r>
              <a:rPr lang="en-US" baseline="0" dirty="0" smtClean="0"/>
              <a:t>Just like working with observable properties we are going create a backing field for our collection.</a:t>
            </a:r>
          </a:p>
          <a:p>
            <a:endParaRPr lang="en-US" baseline="0" dirty="0" smtClean="0"/>
          </a:p>
          <a:p>
            <a:r>
              <a:rPr lang="en-US" baseline="0" dirty="0" smtClean="0"/>
              <a:t>[show animation]</a:t>
            </a:r>
          </a:p>
          <a:p>
            <a:r>
              <a:rPr lang="en-US" baseline="0" dirty="0" smtClean="0"/>
              <a:t>However, there is one slight difference compared to working with properties.  When working with an collection of data you need to use the generic type of Observable Collection.  This allows for the updating of the </a:t>
            </a:r>
            <a:r>
              <a:rPr lang="en-US" baseline="0" dirty="0" err="1" smtClean="0"/>
              <a:t>ui</a:t>
            </a:r>
            <a:r>
              <a:rPr lang="en-US" baseline="0" dirty="0" smtClean="0"/>
              <a:t> any time a value in any of the collections objects is updated.</a:t>
            </a:r>
          </a:p>
          <a:p>
            <a:endParaRPr lang="en-US" baseline="0" dirty="0" smtClean="0"/>
          </a:p>
          <a:p>
            <a:r>
              <a:rPr lang="en-US" baseline="0" dirty="0" smtClean="0"/>
              <a:t>[show animation]</a:t>
            </a:r>
          </a:p>
          <a:p>
            <a:r>
              <a:rPr lang="en-US" baseline="0" dirty="0" smtClean="0"/>
              <a:t>Just as when we were working with properties, collections still require you to raise the change notification.  However, this change notification only needs to be raised when the collection itself is set, rather than on each of the objects in the collection.  Remember this is what the </a:t>
            </a:r>
            <a:r>
              <a:rPr lang="en-US" baseline="0" dirty="0" err="1" smtClean="0"/>
              <a:t>ObservableCollection</a:t>
            </a:r>
            <a:r>
              <a:rPr lang="en-US" baseline="0" dirty="0" smtClean="0"/>
              <a:t> generic type provides for us.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408113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Working with observable collections in knockout is nearly identical to working with an observable properties.</a:t>
            </a:r>
          </a:p>
          <a:p>
            <a:endParaRPr lang="en-US" baseline="0" dirty="0" smtClean="0"/>
          </a:p>
          <a:p>
            <a:r>
              <a:rPr lang="en-US" baseline="0" dirty="0" smtClean="0"/>
              <a:t>[show animations]</a:t>
            </a:r>
          </a:p>
          <a:p>
            <a:r>
              <a:rPr lang="en-US" baseline="0" dirty="0" smtClean="0"/>
              <a:t>You still have to declare the name of the variables</a:t>
            </a:r>
          </a:p>
          <a:p>
            <a:endParaRPr lang="en-US" baseline="0" dirty="0" smtClean="0"/>
          </a:p>
          <a:p>
            <a:r>
              <a:rPr lang="en-US" baseline="0" dirty="0" smtClean="0"/>
              <a:t>[show animation]</a:t>
            </a:r>
          </a:p>
          <a:p>
            <a:r>
              <a:rPr lang="en-US" baseline="0" dirty="0" smtClean="0"/>
              <a:t>But rather than using a knockout observable, you are going to use an </a:t>
            </a:r>
            <a:r>
              <a:rPr lang="en-US" baseline="0" dirty="0" err="1" smtClean="0"/>
              <a:t>observablearray</a:t>
            </a:r>
            <a:r>
              <a:rPr lang="en-US" baseline="0" dirty="0" smtClean="0"/>
              <a:t>.  IN our case here we are going to use </a:t>
            </a:r>
            <a:r>
              <a:rPr lang="en-US" baseline="0" dirty="0" err="1" smtClean="0"/>
              <a:t>ko.observablearray</a:t>
            </a:r>
            <a:r>
              <a:rPr lang="en-US" baseline="0" dirty="0" smtClean="0"/>
              <a:t> and we are going to seed the observable with an empty array.</a:t>
            </a:r>
          </a:p>
          <a:p>
            <a:endParaRPr lang="en-US" baseline="0" dirty="0" smtClean="0"/>
          </a:p>
          <a:p>
            <a:r>
              <a:rPr lang="en-US" baseline="0" dirty="0" smtClean="0"/>
              <a:t>Once we do this our observable array is ready to be bound to our UI</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189308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58101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have</a:t>
            </a:r>
            <a:r>
              <a:rPr lang="en-US" baseline="0" dirty="0" smtClean="0"/>
              <a:t> been introduced to both observable properties and observable arrays and in both cases we have compared them to their XAML equivalent.  </a:t>
            </a:r>
          </a:p>
          <a:p>
            <a:endParaRPr lang="en-US" baseline="0" dirty="0" smtClean="0"/>
          </a:p>
          <a:p>
            <a:r>
              <a:rPr lang="en-US" baseline="0" dirty="0" smtClean="0"/>
              <a:t>The last thing I want to introduce is the concept of a computed observable in knockout, unfortunately, </a:t>
            </a:r>
            <a:r>
              <a:rPr lang="en-US" baseline="0" dirty="0" err="1" smtClean="0"/>
              <a:t>xaml</a:t>
            </a:r>
            <a:r>
              <a:rPr lang="en-US" baseline="0" dirty="0" smtClean="0"/>
              <a:t> does not have anything that directly compares to this concept.  However you can achieve similar results in XAML by manually raising the change notification event for the bound property in your code, but this adds quite of bit a ceremony compared to knockout.</a:t>
            </a:r>
          </a:p>
          <a:p>
            <a:endParaRPr lang="en-US" baseline="0" dirty="0" smtClean="0"/>
          </a:p>
          <a:p>
            <a:r>
              <a:rPr lang="en-US" baseline="0" dirty="0" smtClean="0"/>
              <a:t>A computed observable is </a:t>
            </a:r>
            <a:r>
              <a:rPr lang="en-US" sz="1200" b="0" i="0" kern="1200" dirty="0" smtClean="0">
                <a:solidFill>
                  <a:schemeClr val="tx1"/>
                </a:solidFill>
                <a:effectLst/>
                <a:latin typeface="Arial" pitchFamily="34" charset="0"/>
                <a:ea typeface="+mn-ea"/>
                <a:cs typeface="+mn-cs"/>
              </a:rPr>
              <a:t>a functions which is dependent on one or more other observables, and will automatically update whenever any of these dependencies change.  Basically this means you can create a bound</a:t>
            </a:r>
            <a:r>
              <a:rPr lang="en-US" sz="1200" b="0" i="0" kern="1200" baseline="0" dirty="0" smtClean="0">
                <a:solidFill>
                  <a:schemeClr val="tx1"/>
                </a:solidFill>
                <a:effectLst/>
                <a:latin typeface="Arial" pitchFamily="34" charset="0"/>
                <a:ea typeface="+mn-ea"/>
                <a:cs typeface="+mn-cs"/>
              </a:rPr>
              <a:t> function that will update each and every time an observable inside the function is updated.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2216201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Because computed observables depend on other observables, the first thing we need to do is declare the observables we are going to monitor.</a:t>
            </a:r>
          </a:p>
          <a:p>
            <a:endParaRPr lang="en-US" baseline="0" dirty="0" smtClean="0"/>
          </a:p>
          <a:p>
            <a:r>
              <a:rPr lang="en-US" baseline="0" dirty="0" smtClean="0"/>
              <a:t>[show animation]</a:t>
            </a:r>
          </a:p>
          <a:p>
            <a:r>
              <a:rPr lang="en-US" baseline="0" dirty="0" smtClean="0"/>
              <a:t>Next thing we are going to do is to declare our computed observable.  Because we are using Typescript I am going to do this in 2 parts.  First I am going to simply stub out the computed.</a:t>
            </a:r>
          </a:p>
          <a:p>
            <a:endParaRPr lang="en-US" baseline="0" dirty="0" smtClean="0"/>
          </a:p>
          <a:p>
            <a:r>
              <a:rPr lang="en-US" baseline="0" dirty="0" smtClean="0"/>
              <a:t>[show animation]</a:t>
            </a:r>
          </a:p>
          <a:p>
            <a:r>
              <a:rPr lang="en-US" baseline="0" dirty="0" smtClean="0"/>
              <a:t>Next in the view model’s constructor I am going to implement our observable.  Since this is a method, we are going to use </a:t>
            </a:r>
            <a:r>
              <a:rPr lang="en-US" baseline="0" dirty="0" err="1" smtClean="0"/>
              <a:t>ko.computed</a:t>
            </a:r>
            <a:r>
              <a:rPr lang="en-US" baseline="0" dirty="0" smtClean="0"/>
              <a:t> and provide an anonymous method as its argument.  Inside our anonymous  method we must use at least one other observable in order for our computed observable to work as expected.</a:t>
            </a:r>
          </a:p>
          <a:p>
            <a:endParaRPr lang="en-US" baseline="0" dirty="0" smtClean="0"/>
          </a:p>
          <a:p>
            <a:r>
              <a:rPr lang="en-US" baseline="0" dirty="0" smtClean="0"/>
              <a:t>[show animation]</a:t>
            </a:r>
          </a:p>
          <a:p>
            <a:r>
              <a:rPr lang="en-US" baseline="0" dirty="0" smtClean="0"/>
              <a:t>In our example here we are going to concatenate the first and last name together and return that to our caller.  Because we are using both the first and last name our computed observable will refresh any time either of those values are updated.</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022436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1993715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kicked the tires on learning how the MVVM Skills you aquir3ed while building XAML based applications can be applied to </a:t>
            </a:r>
            <a:r>
              <a:rPr lang="en-US" baseline="0" dirty="0" err="1" smtClean="0"/>
              <a:t>Javascript</a:t>
            </a:r>
            <a:r>
              <a:rPr lang="en-US" baseline="0" dirty="0" smtClean="0"/>
              <a:t> by using Knockout</a:t>
            </a:r>
          </a:p>
          <a:p>
            <a:endParaRPr lang="en-US" baseline="0" dirty="0" smtClean="0"/>
          </a:p>
          <a:p>
            <a:r>
              <a:rPr lang="en-US" baseline="0" dirty="0" smtClean="0"/>
              <a:t>First we started off by learning about Knockout as some of its core features.</a:t>
            </a:r>
          </a:p>
          <a:p>
            <a:endParaRPr lang="en-US" baseline="0" dirty="0" smtClean="0"/>
          </a:p>
          <a:p>
            <a:r>
              <a:rPr lang="en-US" baseline="0" dirty="0" smtClean="0"/>
              <a:t>Next we did an overview of </a:t>
            </a:r>
            <a:r>
              <a:rPr lang="en-US" baseline="0" dirty="0" err="1" smtClean="0"/>
              <a:t>TypeScript</a:t>
            </a:r>
            <a:r>
              <a:rPr lang="en-US" baseline="0" dirty="0" smtClean="0"/>
              <a:t>, which is the JavaScript superset language we will be using throughout this course</a:t>
            </a:r>
          </a:p>
          <a:p>
            <a:endParaRPr lang="en-US" baseline="0" dirty="0" smtClean="0"/>
          </a:p>
          <a:p>
            <a:r>
              <a:rPr lang="en-US" baseline="0" dirty="0" smtClean="0"/>
              <a:t>After this we did a few small demos in order to lay a solid foundation for the course.</a:t>
            </a:r>
          </a:p>
          <a:p>
            <a:endParaRPr lang="en-US" baseline="0" dirty="0" smtClean="0"/>
          </a:p>
          <a:p>
            <a:r>
              <a:rPr lang="en-US" baseline="0" dirty="0" smtClean="0"/>
              <a:t>The first demo was to learn how to setup our initial knockout data context.  It is this data context which drives the binding engine.</a:t>
            </a:r>
          </a:p>
          <a:p>
            <a:endParaRPr lang="en-US" baseline="0" dirty="0" smtClean="0"/>
          </a:p>
          <a:p>
            <a:r>
              <a:rPr lang="en-US" baseline="0" dirty="0" smtClean="0"/>
              <a:t>The next demo we did was using Observable properties.  We learned how our knockout of observable properties in XAML based applications can be applied to knockout applications.</a:t>
            </a:r>
          </a:p>
          <a:p>
            <a:endParaRPr lang="en-US" baseline="0" dirty="0" smtClean="0"/>
          </a:p>
          <a:p>
            <a:r>
              <a:rPr lang="en-US" baseline="0" dirty="0" smtClean="0"/>
              <a:t>The third demo we performed was learning how to use Observable Arrays in knockout</a:t>
            </a:r>
          </a:p>
          <a:p>
            <a:endParaRPr lang="en-US" baseline="0" dirty="0" smtClean="0"/>
          </a:p>
          <a:p>
            <a:r>
              <a:rPr lang="en-US" baseline="0" dirty="0" smtClean="0"/>
              <a:t>Finally we </a:t>
            </a:r>
            <a:r>
              <a:rPr lang="en-US" baseline="0" dirty="0" err="1" smtClean="0"/>
              <a:t>eneded</a:t>
            </a:r>
            <a:r>
              <a:rPr lang="en-US" baseline="0" dirty="0" smtClean="0"/>
              <a:t> the module learning about computed observables.  We learned that a computed observable is a method which uses other observables inside of it and that his method will be refreshed every time one of its </a:t>
            </a:r>
            <a:r>
              <a:rPr lang="en-US" baseline="0" dirty="0" err="1" smtClean="0"/>
              <a:t>dependand</a:t>
            </a:r>
            <a:r>
              <a:rPr lang="en-US" baseline="0" dirty="0" smtClean="0"/>
              <a:t> observables is updated.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281256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are going to focus on the basics</a:t>
            </a:r>
            <a:r>
              <a:rPr lang="en-US" baseline="0" dirty="0" smtClean="0"/>
              <a:t> in order to get you off the ground running.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We will start off by learning more about knockout </a:t>
            </a:r>
            <a:r>
              <a:rPr lang="en-US" baseline="0" dirty="0" err="1" smtClean="0"/>
              <a:t>js</a:t>
            </a:r>
            <a:r>
              <a:rPr lang="en-US" baseline="0" dirty="0" smtClean="0"/>
              <a:t> and what it provides  the XAML developer.  We will also learn the steps needed in order to setup and install knockout in to our html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Next we are going to do a review of </a:t>
            </a:r>
            <a:r>
              <a:rPr lang="en-US" baseline="0" dirty="0" err="1" smtClean="0"/>
              <a:t>TypeScript</a:t>
            </a:r>
            <a:r>
              <a:rPr lang="en-US" baseline="0" dirty="0" smtClean="0"/>
              <a:t>, in this course we are going to be doing our JavaScript development via Typescript as I feel </a:t>
            </a:r>
            <a:r>
              <a:rPr lang="en-US" baseline="0" dirty="0" err="1" smtClean="0"/>
              <a:t>TypeScript</a:t>
            </a:r>
            <a:r>
              <a:rPr lang="en-US" baseline="0" dirty="0" smtClean="0"/>
              <a:t> a </a:t>
            </a:r>
            <a:r>
              <a:rPr lang="en-US" baseline="0" dirty="0" err="1" smtClean="0"/>
              <a:t>simplier</a:t>
            </a:r>
            <a:r>
              <a:rPr lang="en-US" baseline="0" dirty="0" smtClean="0"/>
              <a:t> transition to JavaScript for most </a:t>
            </a:r>
            <a:r>
              <a:rPr lang="en-US" baseline="0" dirty="0" err="1" smtClean="0"/>
              <a:t>.net</a:t>
            </a:r>
            <a:r>
              <a:rPr lang="en-US" baseline="0" dirty="0" smtClean="0"/>
              <a:t> developers.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Once we get the basics down we will start looking at some code.  The first thing we are going to look at is how we bind our data context to our view. When looking at this we are going to first review how it can be accomplished in XAML and then learn how to accomplish this in Html w/ Knockout.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Now that we know how to setup our data context we are going to dive head first into learning how to use the core features in Knockout.  The first core feature we are going to learn about is the observable </a:t>
            </a:r>
            <a:r>
              <a:rPr lang="en-US" baseline="0" dirty="0" err="1" smtClean="0"/>
              <a:t>properies</a:t>
            </a:r>
            <a:r>
              <a:rPr lang="en-US" baseline="0" dirty="0" smtClean="0"/>
              <a:t>.  Observables are what allow us to get the 2 way binding in knockout</a:t>
            </a:r>
          </a:p>
          <a:p>
            <a:endParaRPr lang="en-US" baseline="0" dirty="0" smtClean="0"/>
          </a:p>
          <a:p>
            <a:r>
              <a:rPr lang="en-US" baseline="0" dirty="0" smtClean="0"/>
              <a:t>[show animation]</a:t>
            </a:r>
          </a:p>
          <a:p>
            <a:r>
              <a:rPr lang="en-US" baseline="0" dirty="0" smtClean="0"/>
              <a:t>Next we are going to look at how we can use observables but in respect to arrays of data.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Finally we will end by reviewing a really cool feature of knockout which is called computed observables.  A Computed Observables </a:t>
            </a:r>
            <a:r>
              <a:rPr lang="en-US" sz="1200" b="0" i="0" kern="1200" dirty="0" smtClean="0">
                <a:solidFill>
                  <a:schemeClr val="tx1"/>
                </a:solidFill>
                <a:effectLst/>
                <a:latin typeface="Arial" pitchFamily="34" charset="0"/>
                <a:ea typeface="+mn-ea"/>
                <a:cs typeface="+mn-cs"/>
              </a:rPr>
              <a:t>are functions that are dependent on one or more other observables, and will automatically update whenever any of these dependencies change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are going to dedicate an entire course to learning</a:t>
            </a:r>
            <a:r>
              <a:rPr lang="en-US" baseline="0" dirty="0" smtClean="0"/>
              <a:t> how to apply our </a:t>
            </a:r>
            <a:r>
              <a:rPr lang="en-US" baseline="0" dirty="0" err="1" smtClean="0"/>
              <a:t>xaml</a:t>
            </a:r>
            <a:r>
              <a:rPr lang="en-US" baseline="0" dirty="0" smtClean="0"/>
              <a:t> skills </a:t>
            </a:r>
            <a:r>
              <a:rPr lang="en-US" dirty="0" smtClean="0"/>
              <a:t>to knockout </a:t>
            </a:r>
            <a:r>
              <a:rPr lang="en-US" dirty="0" err="1" smtClean="0"/>
              <a:t>js</a:t>
            </a:r>
            <a:r>
              <a:rPr lang="en-US" dirty="0" smtClean="0"/>
              <a:t> we might as well set the definition for what this library provides</a:t>
            </a:r>
            <a:r>
              <a:rPr lang="en-US" baseline="0" dirty="0" smtClean="0"/>
              <a:t> out of the gate.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3563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r>
              <a:rPr lang="en-US" baseline="0" dirty="0" smtClean="0"/>
              <a:t> is an MVVM framework built using </a:t>
            </a:r>
            <a:r>
              <a:rPr lang="en-US" baseline="0" dirty="0" err="1" smtClean="0"/>
              <a:t>Javascript</a:t>
            </a:r>
            <a:r>
              <a:rPr lang="en-US" baseline="0" dirty="0" smtClean="0"/>
              <a:t>.  It is meant to be a complimentary framework and not a competitive one.  This means that knockout simply plays well with other frameworks such as </a:t>
            </a:r>
            <a:r>
              <a:rPr lang="en-US" baseline="0" dirty="0" err="1" smtClean="0"/>
              <a:t>jquery</a:t>
            </a:r>
            <a:r>
              <a:rPr lang="en-US" baseline="0" dirty="0" smtClean="0"/>
              <a:t> or prototype.</a:t>
            </a:r>
          </a:p>
          <a:p>
            <a:endParaRPr lang="en-US" baseline="0" dirty="0" smtClean="0"/>
          </a:p>
          <a:p>
            <a:r>
              <a:rPr lang="en-US" baseline="0" dirty="0" smtClean="0"/>
              <a:t>[show animation]</a:t>
            </a:r>
          </a:p>
          <a:p>
            <a:r>
              <a:rPr lang="en-US" baseline="0" dirty="0" smtClean="0"/>
              <a:t>Some of the core features of knockout include</a:t>
            </a:r>
          </a:p>
          <a:p>
            <a:endParaRPr lang="en-US" baseline="0" dirty="0" smtClean="0"/>
          </a:p>
          <a:p>
            <a:r>
              <a:rPr lang="en-US" baseline="0" dirty="0" smtClean="0"/>
              <a:t>[show animation]</a:t>
            </a:r>
          </a:p>
          <a:p>
            <a:r>
              <a:rPr lang="en-US" baseline="0" dirty="0" smtClean="0"/>
              <a:t>Built in dependency tracking.  This means it will </a:t>
            </a:r>
            <a:r>
              <a:rPr lang="en-US" sz="1200" b="0" i="0" kern="1200" dirty="0" smtClean="0">
                <a:solidFill>
                  <a:schemeClr val="tx1"/>
                </a:solidFill>
                <a:effectLst/>
                <a:latin typeface="Arial" pitchFamily="34" charset="0"/>
                <a:ea typeface="+mn-ea"/>
                <a:cs typeface="+mn-cs"/>
              </a:rPr>
              <a:t>automatically updates the right parts of your UI whenever your data model changes.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Declarative bindings meaning it provides </a:t>
            </a:r>
            <a:r>
              <a:rPr lang="en-US" sz="1200" b="0" i="0" kern="1200" dirty="0" smtClean="0">
                <a:solidFill>
                  <a:schemeClr val="tx1"/>
                </a:solidFill>
                <a:effectLst/>
                <a:latin typeface="Arial" pitchFamily="34" charset="0"/>
                <a:ea typeface="+mn-ea"/>
                <a:cs typeface="+mn-cs"/>
              </a:rPr>
              <a:t>a simple and obvious way to connect parts of your UI to your data model. You can construct a complex and dynamic user interface with</a:t>
            </a:r>
            <a:r>
              <a:rPr lang="en-US" sz="1200" b="0" i="0" kern="1200" baseline="0" dirty="0" smtClean="0">
                <a:solidFill>
                  <a:schemeClr val="tx1"/>
                </a:solidFill>
                <a:effectLst/>
                <a:latin typeface="Arial" pitchFamily="34" charset="0"/>
                <a:ea typeface="+mn-ea"/>
                <a:cs typeface="+mn-cs"/>
              </a:rPr>
              <a:t> ease</a:t>
            </a:r>
            <a:r>
              <a:rPr lang="en-US" sz="1200" b="0" i="0" kern="1200" dirty="0" smtClean="0">
                <a:solidFill>
                  <a:schemeClr val="tx1"/>
                </a:solidFill>
                <a:effectLst/>
                <a:latin typeface="Arial" pitchFamily="34" charset="0"/>
                <a:ea typeface="+mn-ea"/>
                <a:cs typeface="+mn-cs"/>
              </a:rPr>
              <a:t> using knockouts </a:t>
            </a:r>
            <a:r>
              <a:rPr lang="en-US" sz="1200" b="0" i="0" kern="1200" dirty="0" err="1" smtClean="0">
                <a:solidFill>
                  <a:schemeClr val="tx1"/>
                </a:solidFill>
                <a:effectLst/>
                <a:latin typeface="Arial" pitchFamily="34" charset="0"/>
                <a:ea typeface="+mn-ea"/>
                <a:cs typeface="+mn-cs"/>
              </a:rPr>
              <a:t>sinple</a:t>
            </a:r>
            <a:r>
              <a:rPr lang="en-US" sz="1200" b="0" i="0" kern="1200" dirty="0" smtClean="0">
                <a:solidFill>
                  <a:schemeClr val="tx1"/>
                </a:solidFill>
                <a:effectLst/>
                <a:latin typeface="Arial" pitchFamily="34" charset="0"/>
                <a:ea typeface="+mn-ea"/>
                <a:cs typeface="+mn-cs"/>
              </a:rPr>
              <a:t> binding contexts.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a great extensibility model which allows for you to </a:t>
            </a:r>
            <a:r>
              <a:rPr lang="en-US" sz="1200" b="0" i="0" kern="1200" dirty="0" smtClean="0">
                <a:solidFill>
                  <a:schemeClr val="tx1"/>
                </a:solidFill>
                <a:effectLst/>
                <a:latin typeface="Arial" pitchFamily="34" charset="0"/>
                <a:ea typeface="+mn-ea"/>
                <a:cs typeface="+mn-cs"/>
              </a:rPr>
              <a:t>implement custom behaviors as new declarative bindings for easy reuse in just a few lines of code.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The next question is how do we acquire the library in order to add it to our code? </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Because we are working inside of Visual Studio we will be using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to download the latest build and add it to our projects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If you do not want to use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you can always download the files directly from the knockout website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Speaking of the knockout website, if you want to get more information or read the documentation around knockout you can get this at knockoutjs.com</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Finally, although while teaching you how to translate your XAML MVVM skills to knockout throughout this course, there are many features in knockout I will not be covering.  If you would like to learn more about these features head over to bit.ly/</a:t>
            </a:r>
            <a:r>
              <a:rPr lang="en-US" sz="1200" b="0" i="0" kern="1200" baseline="0" dirty="0" err="1" smtClean="0">
                <a:solidFill>
                  <a:schemeClr val="tx1"/>
                </a:solidFill>
                <a:effectLst/>
                <a:latin typeface="Arial" pitchFamily="34" charset="0"/>
                <a:ea typeface="+mn-ea"/>
                <a:cs typeface="+mn-cs"/>
              </a:rPr>
              <a:t>knockoutfundamentals</a:t>
            </a:r>
            <a:r>
              <a:rPr lang="en-US" sz="1200" b="0" i="0" kern="1200" baseline="0" dirty="0" smtClean="0">
                <a:solidFill>
                  <a:schemeClr val="tx1"/>
                </a:solidFill>
                <a:effectLst/>
                <a:latin typeface="Arial" pitchFamily="34" charset="0"/>
                <a:ea typeface="+mn-ea"/>
                <a:cs typeface="+mn-cs"/>
              </a:rPr>
              <a:t> to watch the knockout fundaments course in the </a:t>
            </a:r>
            <a:r>
              <a:rPr lang="en-US" sz="1200" b="0" i="0" kern="1200" baseline="0" dirty="0" err="1" smtClean="0">
                <a:solidFill>
                  <a:schemeClr val="tx1"/>
                </a:solidFill>
                <a:effectLst/>
                <a:latin typeface="Arial" pitchFamily="34" charset="0"/>
                <a:ea typeface="+mn-ea"/>
                <a:cs typeface="+mn-cs"/>
              </a:rPr>
              <a:t>pluralsight</a:t>
            </a:r>
            <a:r>
              <a:rPr lang="en-US" sz="1200" b="0" i="0" kern="1200" baseline="0" dirty="0" smtClean="0">
                <a:solidFill>
                  <a:schemeClr val="tx1"/>
                </a:solidFill>
                <a:effectLst/>
                <a:latin typeface="Arial" pitchFamily="34" charset="0"/>
                <a:ea typeface="+mn-ea"/>
                <a:cs typeface="+mn-cs"/>
              </a:rPr>
              <a:t> library.</a:t>
            </a:r>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91199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48533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this course we are going to be living in the JavaScript and HTML land.  </a:t>
            </a:r>
            <a:r>
              <a:rPr lang="en-US" baseline="0" dirty="0" err="1" smtClean="0"/>
              <a:t>Howevever</a:t>
            </a:r>
            <a:r>
              <a:rPr lang="en-US" baseline="0" dirty="0" smtClean="0"/>
              <a:t> we are not going to be writing native </a:t>
            </a:r>
            <a:r>
              <a:rPr lang="en-US" baseline="0" dirty="0" err="1" smtClean="0"/>
              <a:t>javascript</a:t>
            </a:r>
            <a:r>
              <a:rPr lang="en-US" baseline="0" dirty="0" smtClean="0"/>
              <a:t>, rather we are going to use Typescript.  I am using Typescript here as I feel that it has a lower learning curve which should make learning </a:t>
            </a:r>
            <a:r>
              <a:rPr lang="en-US" baseline="0" dirty="0" err="1" smtClean="0"/>
              <a:t>javascript</a:t>
            </a:r>
            <a:r>
              <a:rPr lang="en-US" baseline="0" dirty="0" smtClean="0"/>
              <a:t> easier for someone making the jump from HTML/</a:t>
            </a:r>
            <a:r>
              <a:rPr lang="en-US" baseline="0" dirty="0" err="1" smtClean="0"/>
              <a:t>Javascript</a:t>
            </a:r>
            <a:r>
              <a:rPr lang="en-US" baseline="0" dirty="0" smtClean="0"/>
              <a:t> from XAML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13797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Typescript is a superset of JavaScript which is compiled down to pure </a:t>
            </a:r>
            <a:r>
              <a:rPr lang="en-US" baseline="0" dirty="0" err="1" smtClean="0"/>
              <a:t>ECMAScript</a:t>
            </a:r>
            <a:r>
              <a:rPr lang="en-US" baseline="0" dirty="0" smtClean="0"/>
              <a:t> compliant JavaScript, it is not another language like </a:t>
            </a:r>
            <a:r>
              <a:rPr lang="en-US" baseline="0" dirty="0" err="1" smtClean="0"/>
              <a:t>coffeescript</a:t>
            </a:r>
            <a:r>
              <a:rPr lang="en-US" baseline="0" dirty="0" smtClean="0"/>
              <a:t> or dart.  This means that it uses straight up JavaScript, with a little syntactical sugar thrown in to make things better..  This also means that EVERY existing JavaScript library out there can be used with typescript, just as long as you have the correct type definition files.</a:t>
            </a:r>
          </a:p>
          <a:p>
            <a:endParaRPr lang="en-US" baseline="0" dirty="0" smtClean="0"/>
          </a:p>
          <a:p>
            <a:r>
              <a:rPr lang="en-US" baseline="0" dirty="0" smtClean="0"/>
              <a:t>[show animation]</a:t>
            </a:r>
          </a:p>
          <a:p>
            <a:r>
              <a:rPr lang="en-US" baseline="0" dirty="0" smtClean="0"/>
              <a:t>Since Typescript is just a super set of JavaScript, this means all existing JavaScript is typescript and you can literally ‘copy and paste’ JavaScript code into a typescript file in order to start receiving the benefits of </a:t>
            </a:r>
            <a:r>
              <a:rPr lang="en-US" baseline="0" dirty="0" err="1" smtClean="0"/>
              <a:t>TypeScript</a:t>
            </a:r>
            <a:endParaRPr lang="en-US" baseline="0" dirty="0" smtClean="0"/>
          </a:p>
          <a:p>
            <a:endParaRPr lang="en-US" baseline="0" dirty="0" smtClean="0"/>
          </a:p>
          <a:p>
            <a:r>
              <a:rPr lang="en-US" baseline="0" dirty="0" smtClean="0"/>
              <a:t>[show animation]</a:t>
            </a:r>
          </a:p>
          <a:p>
            <a:r>
              <a:rPr lang="en-US" baseline="0" dirty="0" smtClean="0"/>
              <a:t>The main thing that </a:t>
            </a:r>
            <a:r>
              <a:rPr lang="en-US" baseline="0" dirty="0" err="1" smtClean="0"/>
              <a:t>TypeScript</a:t>
            </a:r>
            <a:r>
              <a:rPr lang="en-US" baseline="0" dirty="0" smtClean="0"/>
              <a:t> tries to accomplish is to add some static typing to JavaScript , which is a dynamic language at its core.  I say it tries to do this because this attempt is only at compile time.  At runtime your JavaScript is as dynamic as </a:t>
            </a:r>
            <a:r>
              <a:rPr lang="en-US" baseline="0" dirty="0" err="1" smtClean="0"/>
              <a:t>everl</a:t>
            </a:r>
            <a:r>
              <a:rPr lang="en-US" baseline="0" dirty="0" smtClean="0"/>
              <a:t>.</a:t>
            </a:r>
          </a:p>
          <a:p>
            <a:endParaRPr lang="en-US" baseline="0" dirty="0" smtClean="0"/>
          </a:p>
          <a:p>
            <a:r>
              <a:rPr lang="en-US" baseline="0" dirty="0" smtClean="0"/>
              <a:t>[show animation]</a:t>
            </a:r>
          </a:p>
          <a:p>
            <a:r>
              <a:rPr lang="en-US" baseline="0" dirty="0" smtClean="0"/>
              <a:t>For developers who live inside </a:t>
            </a:r>
            <a:r>
              <a:rPr lang="en-US" baseline="0" dirty="0" err="1" smtClean="0"/>
              <a:t>VisualStudio</a:t>
            </a:r>
            <a:r>
              <a:rPr lang="en-US" baseline="0" dirty="0" smtClean="0"/>
              <a:t>, you will find the integration and support it has for </a:t>
            </a:r>
            <a:r>
              <a:rPr lang="en-US" baseline="0" dirty="0" err="1" smtClean="0"/>
              <a:t>TypeScript</a:t>
            </a:r>
            <a:r>
              <a:rPr lang="en-US" baseline="0" dirty="0" smtClean="0"/>
              <a:t> amazing.  I believe it is tooling that is going to allow </a:t>
            </a:r>
            <a:r>
              <a:rPr lang="en-US" baseline="0" dirty="0" err="1" smtClean="0"/>
              <a:t>JavaScrpt</a:t>
            </a:r>
            <a:r>
              <a:rPr lang="en-US" baseline="0" dirty="0" smtClean="0"/>
              <a:t> to continue to dominate the development landscape in the coming years and Typescript and its </a:t>
            </a:r>
            <a:r>
              <a:rPr lang="en-US" baseline="0" dirty="0" err="1" smtClean="0"/>
              <a:t>VisualStudio</a:t>
            </a:r>
            <a:r>
              <a:rPr lang="en-US" baseline="0" dirty="0" smtClean="0"/>
              <a:t> support sure is helping this cause</a:t>
            </a:r>
          </a:p>
          <a:p>
            <a:endParaRPr lang="en-US" baseline="0" dirty="0" smtClean="0"/>
          </a:p>
          <a:p>
            <a:r>
              <a:rPr lang="en-US" baseline="0" dirty="0" smtClean="0"/>
              <a:t>[show animation]</a:t>
            </a:r>
          </a:p>
          <a:p>
            <a:r>
              <a:rPr lang="en-US" baseline="0" dirty="0" smtClean="0"/>
              <a:t>I mentioned just a second ago that </a:t>
            </a:r>
            <a:r>
              <a:rPr lang="en-US" baseline="0" dirty="0" err="1" smtClean="0"/>
              <a:t>TypeScript</a:t>
            </a:r>
            <a:r>
              <a:rPr lang="en-US" baseline="0" dirty="0" smtClean="0"/>
              <a:t> add syntactical </a:t>
            </a:r>
            <a:r>
              <a:rPr lang="en-US" baseline="0" dirty="0" err="1" smtClean="0"/>
              <a:t>suger</a:t>
            </a:r>
            <a:r>
              <a:rPr lang="en-US" baseline="0" dirty="0" smtClean="0"/>
              <a:t> </a:t>
            </a:r>
            <a:r>
              <a:rPr lang="en-US" baseline="0" dirty="0" err="1" smtClean="0"/>
              <a:t>ontop</a:t>
            </a:r>
            <a:r>
              <a:rPr lang="en-US" baseline="0" dirty="0" smtClean="0"/>
              <a:t> of pure </a:t>
            </a:r>
            <a:r>
              <a:rPr lang="en-US" baseline="0" dirty="0" err="1" smtClean="0"/>
              <a:t>javascript</a:t>
            </a:r>
            <a:r>
              <a:rPr lang="en-US" baseline="0" dirty="0" smtClean="0"/>
              <a:t>.  In fact for the most part, this syntactical </a:t>
            </a:r>
            <a:r>
              <a:rPr lang="en-US" baseline="0" dirty="0" err="1" smtClean="0"/>
              <a:t>suger</a:t>
            </a:r>
            <a:r>
              <a:rPr lang="en-US" baseline="0" dirty="0" smtClean="0"/>
              <a:t> is just the </a:t>
            </a:r>
            <a:r>
              <a:rPr lang="en-US" baseline="0" dirty="0" err="1" smtClean="0"/>
              <a:t>propsed</a:t>
            </a:r>
            <a:r>
              <a:rPr lang="en-US" baseline="0" dirty="0" smtClean="0"/>
              <a:t> </a:t>
            </a:r>
            <a:r>
              <a:rPr lang="en-US" baseline="0" dirty="0" err="1" smtClean="0"/>
              <a:t>ECMAScript</a:t>
            </a:r>
            <a:r>
              <a:rPr lang="en-US" baseline="0" dirty="0" smtClean="0"/>
              <a:t> 6 additions done early.  One day many of the features of </a:t>
            </a:r>
            <a:r>
              <a:rPr lang="en-US" baseline="0" dirty="0" err="1" smtClean="0"/>
              <a:t>TypeScript</a:t>
            </a:r>
            <a:r>
              <a:rPr lang="en-US" baseline="0" dirty="0" smtClean="0"/>
              <a:t> will be baked into pure </a:t>
            </a:r>
            <a:r>
              <a:rPr lang="en-US" baseline="0" dirty="0" err="1" smtClean="0"/>
              <a:t>javascript</a:t>
            </a:r>
            <a:endParaRPr lang="en-US" baseline="0" dirty="0" smtClean="0"/>
          </a:p>
          <a:p>
            <a:endParaRPr lang="en-US" baseline="0" dirty="0" smtClean="0"/>
          </a:p>
          <a:p>
            <a:r>
              <a:rPr lang="en-US" baseline="0" dirty="0" smtClean="0"/>
              <a:t>[show animation]</a:t>
            </a:r>
          </a:p>
          <a:p>
            <a:r>
              <a:rPr lang="en-US" baseline="0" dirty="0" smtClean="0"/>
              <a:t>For more information on Typescript or to download the </a:t>
            </a:r>
            <a:r>
              <a:rPr lang="en-US" baseline="0" dirty="0" err="1" smtClean="0"/>
              <a:t>VisualStudio</a:t>
            </a:r>
            <a:r>
              <a:rPr lang="en-US" baseline="0" dirty="0" smtClean="0"/>
              <a:t> add in, please visit </a:t>
            </a:r>
            <a:r>
              <a:rPr lang="en-US" baseline="0" dirty="0" smtClean="0"/>
              <a:t>typescriptlang.org</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Finally, although I will be teaching you the basics of </a:t>
            </a:r>
            <a:r>
              <a:rPr lang="en-US" sz="1200" b="0" i="0" kern="1200" baseline="0" dirty="0" err="1" smtClean="0">
                <a:solidFill>
                  <a:schemeClr val="tx1"/>
                </a:solidFill>
                <a:effectLst/>
                <a:latin typeface="Arial" pitchFamily="34" charset="0"/>
                <a:ea typeface="+mn-ea"/>
                <a:cs typeface="+mn-cs"/>
              </a:rPr>
              <a:t>TypeScript</a:t>
            </a:r>
            <a:r>
              <a:rPr lang="en-US" sz="1200" b="0" i="0" kern="1200" baseline="0" dirty="0" smtClean="0">
                <a:solidFill>
                  <a:schemeClr val="tx1"/>
                </a:solidFill>
                <a:effectLst/>
                <a:latin typeface="Arial" pitchFamily="34" charset="0"/>
                <a:ea typeface="+mn-ea"/>
                <a:cs typeface="+mn-cs"/>
              </a:rPr>
              <a:t> throughout this course, this course is not dedicated to diving deep into Typescript.  If you would like to dive deep into </a:t>
            </a:r>
            <a:r>
              <a:rPr lang="en-US" sz="1200" b="0" i="0" kern="1200" baseline="0" dirty="0" err="1" smtClean="0">
                <a:solidFill>
                  <a:schemeClr val="tx1"/>
                </a:solidFill>
                <a:effectLst/>
                <a:latin typeface="Arial" pitchFamily="34" charset="0"/>
                <a:ea typeface="+mn-ea"/>
                <a:cs typeface="+mn-cs"/>
              </a:rPr>
              <a:t>TypeScript</a:t>
            </a:r>
            <a:r>
              <a:rPr lang="en-US" sz="1200" b="0" i="0" kern="1200" baseline="0" dirty="0" smtClean="0">
                <a:solidFill>
                  <a:schemeClr val="tx1"/>
                </a:solidFill>
                <a:effectLst/>
                <a:latin typeface="Arial" pitchFamily="34" charset="0"/>
                <a:ea typeface="+mn-ea"/>
                <a:cs typeface="+mn-cs"/>
              </a:rPr>
              <a:t>, and I hope you do, please head over to bit.ly/</a:t>
            </a:r>
            <a:r>
              <a:rPr lang="en-US" sz="1200" b="0" i="0" kern="1200" baseline="0" dirty="0" err="1" smtClean="0">
                <a:solidFill>
                  <a:schemeClr val="tx1"/>
                </a:solidFill>
                <a:effectLst/>
                <a:latin typeface="Arial" pitchFamily="34" charset="0"/>
                <a:ea typeface="+mn-ea"/>
                <a:cs typeface="+mn-cs"/>
              </a:rPr>
              <a:t>TypeScriptFundamentals</a:t>
            </a:r>
            <a:r>
              <a:rPr lang="en-US" sz="1200" b="0" i="0" kern="1200" baseline="0" dirty="0" smtClean="0">
                <a:solidFill>
                  <a:schemeClr val="tx1"/>
                </a:solidFill>
                <a:effectLst/>
                <a:latin typeface="Arial" pitchFamily="34" charset="0"/>
                <a:ea typeface="+mn-ea"/>
                <a:cs typeface="+mn-cs"/>
              </a:rPr>
              <a:t> and watch an entire course dedicated to </a:t>
            </a:r>
            <a:r>
              <a:rPr lang="en-US" sz="1200" b="0" i="0" kern="1200" baseline="0" dirty="0" err="1" smtClean="0">
                <a:solidFill>
                  <a:schemeClr val="tx1"/>
                </a:solidFill>
                <a:effectLst/>
                <a:latin typeface="Arial" pitchFamily="34" charset="0"/>
                <a:ea typeface="+mn-ea"/>
                <a:cs typeface="+mn-cs"/>
              </a:rPr>
              <a:t>TypeScript</a:t>
            </a:r>
            <a:r>
              <a:rPr lang="en-US" sz="1200" b="0" i="0" kern="1200" baseline="0" dirty="0" smtClean="0">
                <a:solidFill>
                  <a:schemeClr val="tx1"/>
                </a:solidFill>
                <a:effectLst/>
                <a:latin typeface="Arial" pitchFamily="34" charset="0"/>
                <a:ea typeface="+mn-ea"/>
                <a:cs typeface="+mn-cs"/>
              </a:rPr>
              <a:t> within the </a:t>
            </a:r>
            <a:r>
              <a:rPr lang="en-US" sz="1200" b="0" i="0" kern="1200" baseline="0" dirty="0" err="1" smtClean="0">
                <a:solidFill>
                  <a:schemeClr val="tx1"/>
                </a:solidFill>
                <a:effectLst/>
                <a:latin typeface="Arial" pitchFamily="34" charset="0"/>
                <a:ea typeface="+mn-ea"/>
                <a:cs typeface="+mn-cs"/>
              </a:rPr>
              <a:t>Pluralsight</a:t>
            </a:r>
            <a:r>
              <a:rPr lang="en-US" sz="1200" b="0" i="0" kern="1200" baseline="0" dirty="0" smtClean="0">
                <a:solidFill>
                  <a:schemeClr val="tx1"/>
                </a:solidFill>
                <a:effectLst/>
                <a:latin typeface="Arial" pitchFamily="34" charset="0"/>
                <a:ea typeface="+mn-ea"/>
                <a:cs typeface="+mn-cs"/>
              </a:rPr>
              <a:t> library</a:t>
            </a:r>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938399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4954055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solidFill>
                  <a:srgbClr val="EF8B19"/>
                </a:solidFill>
              </a:rPr>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386572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a:t>
            </a:r>
            <a:r>
              <a:rPr lang="en-US" dirty="0" smtClean="0"/>
              <a:t>Context</a:t>
            </a:r>
            <a:endParaRPr lang="en-GB"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Constructor of the View</a:t>
            </a:r>
            <a:endParaRPr lang="en-US" dirty="0">
              <a:solidFill>
                <a:prstClr val="black"/>
              </a:solidFill>
              <a:latin typeface="Myriad Pro"/>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617704"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an instance of the </a:t>
            </a:r>
          </a:p>
          <a:p>
            <a:r>
              <a:rPr lang="en-US" dirty="0" smtClean="0">
                <a:solidFill>
                  <a:prstClr val="black"/>
                </a:solidFill>
                <a:latin typeface="Myriad Pro"/>
              </a:rPr>
              <a:t>View Model</a:t>
            </a:r>
            <a:endParaRPr lang="en-US" dirty="0">
              <a:solidFill>
                <a:prstClr val="black"/>
              </a:solidFill>
              <a:latin typeface="Myriad Pro"/>
            </a:endParaRPr>
          </a:p>
        </p:txBody>
      </p:sp>
      <p:cxnSp>
        <p:nvCxnSpPr>
          <p:cNvPr id="8" name="Straight Arrow Connector 7"/>
          <p:cNvCxnSpPr/>
          <p:nvPr/>
        </p:nvCxnSpPr>
        <p:spPr bwMode="auto">
          <a:xfrm flipV="1">
            <a:off x="1676400" y="3200400"/>
            <a:ext cx="0" cy="990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914400" y="4270624"/>
            <a:ext cx="208409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Push it to the view’s</a:t>
            </a:r>
          </a:p>
          <a:p>
            <a:r>
              <a:rPr lang="en-US" dirty="0" smtClean="0">
                <a:solidFill>
                  <a:prstClr val="black"/>
                </a:solidFill>
                <a:latin typeface="Myriad Pro"/>
              </a:rPr>
              <a:t>Data Context</a:t>
            </a:r>
            <a:endParaRPr lang="en-US" dirty="0">
              <a:solidFill>
                <a:prstClr val="black"/>
              </a:solidFill>
              <a:latin typeface="Myriad Pro"/>
            </a:endParaRPr>
          </a:p>
        </p:txBody>
      </p:sp>
      <p:cxnSp>
        <p:nvCxnSpPr>
          <p:cNvPr id="13" name="Straight Connector 12"/>
          <p:cNvCxnSpPr/>
          <p:nvPr/>
        </p:nvCxnSpPr>
        <p:spPr bwMode="auto">
          <a:xfrm>
            <a:off x="2608123" y="3156856"/>
            <a:ext cx="2268677"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nvGrpSpPr>
          <p:cNvPr id="11" name="Group 10"/>
          <p:cNvGrpSpPr/>
          <p:nvPr/>
        </p:nvGrpSpPr>
        <p:grpSpPr>
          <a:xfrm>
            <a:off x="7656927" y="-1"/>
            <a:ext cx="1888309" cy="1295400"/>
            <a:chOff x="7656927" y="-1"/>
            <a:chExt cx="1888309" cy="1295400"/>
          </a:xfrm>
        </p:grpSpPr>
        <p:sp>
          <p:nvSpPr>
            <p:cNvPr id="14" name="Right Triangle 13"/>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6" name="TextBox 1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3530358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7" grpId="0"/>
      <p:bldP spid="17" grpId="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Context		</a:t>
            </a:r>
            <a:endParaRPr lang="en-GB" dirty="0"/>
          </a:p>
        </p:txBody>
      </p:sp>
      <p:pic>
        <p:nvPicPr>
          <p:cNvPr id="6" name="Picture 5"/>
          <p:cNvPicPr>
            <a:picLocks noChangeAspect="1"/>
          </p:cNvPicPr>
          <p:nvPr/>
        </p:nvPicPr>
        <p:blipFill>
          <a:blip r:embed="rId3"/>
          <a:stretch>
            <a:fillRect/>
          </a:stretch>
        </p:blipFill>
        <p:spPr>
          <a:xfrm>
            <a:off x="457200" y="1436132"/>
            <a:ext cx="4903138" cy="2238389"/>
          </a:xfrm>
          <a:prstGeom prst="rect">
            <a:avLst/>
          </a:prstGeom>
        </p:spPr>
      </p:pic>
      <p:cxnSp>
        <p:nvCxnSpPr>
          <p:cNvPr id="18" name="Straight Arrow Connector 17"/>
          <p:cNvCxnSpPr/>
          <p:nvPr/>
        </p:nvCxnSpPr>
        <p:spPr bwMode="auto">
          <a:xfrm flipH="1">
            <a:off x="4267200" y="1365766"/>
            <a:ext cx="1752600" cy="2021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1066800"/>
            <a:ext cx="2427139"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Script block in the View</a:t>
            </a:r>
            <a:endParaRPr lang="en-US" dirty="0">
              <a:solidFill>
                <a:prstClr val="black"/>
              </a:solidFill>
              <a:latin typeface="Myriad Pro"/>
            </a:endParaRPr>
          </a:p>
        </p:txBody>
      </p:sp>
      <p:cxnSp>
        <p:nvCxnSpPr>
          <p:cNvPr id="21" name="Straight Arrow Connector 20"/>
          <p:cNvCxnSpPr/>
          <p:nvPr/>
        </p:nvCxnSpPr>
        <p:spPr bwMode="auto">
          <a:xfrm flipH="1" flipV="1">
            <a:off x="2743200" y="1905000"/>
            <a:ext cx="3308167" cy="258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1752600"/>
            <a:ext cx="273421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Self Executing Function</a:t>
            </a:r>
            <a:endParaRPr lang="en-US" dirty="0">
              <a:solidFill>
                <a:prstClr val="black"/>
              </a:solidFill>
              <a:latin typeface="Myriad Pro"/>
            </a:endParaRPr>
          </a:p>
        </p:txBody>
      </p:sp>
      <p:cxnSp>
        <p:nvCxnSpPr>
          <p:cNvPr id="8" name="Straight Connector 7"/>
          <p:cNvCxnSpPr/>
          <p:nvPr/>
        </p:nvCxnSpPr>
        <p:spPr bwMode="auto">
          <a:xfrm>
            <a:off x="990600" y="2057400"/>
            <a:ext cx="140867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23" idx="1"/>
          </p:cNvCxnSpPr>
          <p:nvPr/>
        </p:nvCxnSpPr>
        <p:spPr bwMode="auto">
          <a:xfrm flipH="1" flipV="1">
            <a:off x="4495800" y="2394466"/>
            <a:ext cx="1574617" cy="597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070417" y="2807732"/>
            <a:ext cx="234718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the View Model</a:t>
            </a:r>
            <a:endParaRPr lang="en-US" dirty="0">
              <a:solidFill>
                <a:prstClr val="black"/>
              </a:solidFill>
              <a:latin typeface="Myriad Pro"/>
            </a:endParaRPr>
          </a:p>
        </p:txBody>
      </p:sp>
      <p:cxnSp>
        <p:nvCxnSpPr>
          <p:cNvPr id="24" name="Straight Arrow Connector 23"/>
          <p:cNvCxnSpPr/>
          <p:nvPr/>
        </p:nvCxnSpPr>
        <p:spPr bwMode="auto">
          <a:xfrm flipV="1">
            <a:off x="2514600" y="3018902"/>
            <a:ext cx="378" cy="99268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1184368" y="4062903"/>
            <a:ext cx="3082832"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Bind to the Knockout Context </a:t>
            </a:r>
            <a:endParaRPr lang="en-US" dirty="0">
              <a:solidFill>
                <a:prstClr val="black"/>
              </a:solidFill>
              <a:latin typeface="Myriad Pro"/>
            </a:endParaRPr>
          </a:p>
        </p:txBody>
      </p:sp>
      <p:grpSp>
        <p:nvGrpSpPr>
          <p:cNvPr id="16" name="Group 15"/>
          <p:cNvGrpSpPr/>
          <p:nvPr/>
        </p:nvGrpSpPr>
        <p:grpSpPr>
          <a:xfrm>
            <a:off x="7653438" y="-1"/>
            <a:ext cx="1888309" cy="1295400"/>
            <a:chOff x="7653438" y="-1"/>
            <a:chExt cx="1888309" cy="1295400"/>
          </a:xfrm>
        </p:grpSpPr>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6" name="TextBox 25"/>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Tree>
    <p:extLst>
      <p:ext uri="{BB962C8B-B14F-4D97-AF65-F5344CB8AC3E}">
        <p14:creationId xmlns:p14="http://schemas.microsoft.com/office/powerpoint/2010/main" val="1881018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3" grpId="0"/>
      <p:bldP spid="23" grpId="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81326469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solidFill>
                  <a:srgbClr val="EF8B19"/>
                </a:solidFill>
              </a:rPr>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8482291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1640840"/>
            <a:ext cx="4562475" cy="2400300"/>
          </a:xfrm>
          <a:prstGeom prst="rect">
            <a:avLst/>
          </a:prstGeom>
        </p:spPr>
      </p:pic>
      <p:sp>
        <p:nvSpPr>
          <p:cNvPr id="2" name="Title 1"/>
          <p:cNvSpPr>
            <a:spLocks noGrp="1"/>
          </p:cNvSpPr>
          <p:nvPr>
            <p:ph type="title"/>
          </p:nvPr>
        </p:nvSpPr>
        <p:spPr/>
        <p:txBody>
          <a:bodyPr/>
          <a:lstStyle/>
          <a:p>
            <a:r>
              <a:rPr lang="en-US" dirty="0" smtClean="0"/>
              <a:t>Observable </a:t>
            </a:r>
            <a:r>
              <a:rPr lang="en-US" dirty="0" smtClean="0"/>
              <a:t>Properties</a:t>
            </a:r>
            <a:endParaRPr lang="en-GB" dirty="0"/>
          </a:p>
        </p:txBody>
      </p:sp>
      <p:cxnSp>
        <p:nvCxnSpPr>
          <p:cNvPr id="10" name="Straight Arrow Connector 9"/>
          <p:cNvCxnSpPr>
            <a:stCxn id="12" idx="1"/>
          </p:cNvCxnSpPr>
          <p:nvPr/>
        </p:nvCxnSpPr>
        <p:spPr bwMode="auto">
          <a:xfrm flipH="1">
            <a:off x="3657600" y="1770966"/>
            <a:ext cx="2412817" cy="380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47800"/>
            <a:ext cx="272901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our backing field to</a:t>
            </a:r>
          </a:p>
          <a:p>
            <a:r>
              <a:rPr lang="en-US" dirty="0" smtClean="0">
                <a:solidFill>
                  <a:prstClr val="black"/>
                </a:solidFill>
                <a:latin typeface="Myriad Pro"/>
              </a:rPr>
              <a:t>Store the value</a:t>
            </a:r>
            <a:endParaRPr lang="en-US" dirty="0">
              <a:solidFill>
                <a:prstClr val="black"/>
              </a:solidFill>
              <a:latin typeface="Myriad Pro"/>
            </a:endParaRPr>
          </a:p>
        </p:txBody>
      </p:sp>
      <p:cxnSp>
        <p:nvCxnSpPr>
          <p:cNvPr id="14" name="Straight Arrow Connector 13"/>
          <p:cNvCxnSpPr/>
          <p:nvPr/>
        </p:nvCxnSpPr>
        <p:spPr bwMode="auto">
          <a:xfrm flipH="1">
            <a:off x="4953000" y="2719864"/>
            <a:ext cx="1066800"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070417" y="2502932"/>
            <a:ext cx="249164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Get &amp; Set actions</a:t>
            </a:r>
            <a:endParaRPr lang="en-US" dirty="0">
              <a:solidFill>
                <a:prstClr val="black"/>
              </a:solidFill>
              <a:latin typeface="Myriad Pro"/>
            </a:endParaRPr>
          </a:p>
        </p:txBody>
      </p:sp>
      <p:cxnSp>
        <p:nvCxnSpPr>
          <p:cNvPr id="18" name="Straight Connector 17"/>
          <p:cNvCxnSpPr/>
          <p:nvPr/>
        </p:nvCxnSpPr>
        <p:spPr bwMode="auto">
          <a:xfrm>
            <a:off x="1295400" y="2579132"/>
            <a:ext cx="45720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1295400" y="2807732"/>
            <a:ext cx="45720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bwMode="auto">
          <a:xfrm flipH="1">
            <a:off x="4942840" y="3342749"/>
            <a:ext cx="1066800"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3036332"/>
            <a:ext cx="2961516"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Raise Change Notification to </a:t>
            </a:r>
          </a:p>
          <a:p>
            <a:r>
              <a:rPr lang="en-US" dirty="0" smtClean="0">
                <a:solidFill>
                  <a:prstClr val="black"/>
                </a:solidFill>
                <a:latin typeface="Myriad Pro"/>
              </a:rPr>
              <a:t>update the UI</a:t>
            </a:r>
            <a:endParaRPr lang="en-US" dirty="0">
              <a:solidFill>
                <a:prstClr val="black"/>
              </a:solidFill>
              <a:latin typeface="Myriad Pro"/>
            </a:endParaRPr>
          </a:p>
        </p:txBody>
      </p:sp>
      <p:grpSp>
        <p:nvGrpSpPr>
          <p:cNvPr id="13" name="Group 12"/>
          <p:cNvGrpSpPr/>
          <p:nvPr/>
        </p:nvGrpSpPr>
        <p:grpSpPr>
          <a:xfrm>
            <a:off x="7656927" y="-1"/>
            <a:ext cx="1888309" cy="1295400"/>
            <a:chOff x="7656927" y="-1"/>
            <a:chExt cx="1888309" cy="1295400"/>
          </a:xfrm>
        </p:grpSpPr>
        <p:sp>
          <p:nvSpPr>
            <p:cNvPr id="15" name="Right Triangle 1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7" name="TextBox 16"/>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1911852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6" grpId="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58745" y="1731477"/>
            <a:ext cx="8010525" cy="590550"/>
          </a:xfrm>
          <a:prstGeom prst="rect">
            <a:avLst/>
          </a:prstGeom>
        </p:spPr>
      </p:pic>
      <p:sp>
        <p:nvSpPr>
          <p:cNvPr id="2" name="Title 1"/>
          <p:cNvSpPr>
            <a:spLocks noGrp="1"/>
          </p:cNvSpPr>
          <p:nvPr>
            <p:ph type="title"/>
          </p:nvPr>
        </p:nvSpPr>
        <p:spPr/>
        <p:txBody>
          <a:bodyPr/>
          <a:lstStyle/>
          <a:p>
            <a:r>
              <a:rPr lang="en-US" dirty="0" smtClean="0"/>
              <a:t>Observable Properties		</a:t>
            </a:r>
            <a:endParaRPr lang="en-GB" dirty="0"/>
          </a:p>
        </p:txBody>
      </p:sp>
      <p:cxnSp>
        <p:nvCxnSpPr>
          <p:cNvPr id="10" name="Straight Arrow Connector 9"/>
          <p:cNvCxnSpPr/>
          <p:nvPr/>
        </p:nvCxnSpPr>
        <p:spPr bwMode="auto">
          <a:xfrm flipV="1">
            <a:off x="2057400" y="2211417"/>
            <a:ext cx="0" cy="1143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990600" y="3511191"/>
            <a:ext cx="217572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Declare our Property</a:t>
            </a:r>
            <a:endParaRPr lang="en-US" dirty="0">
              <a:solidFill>
                <a:prstClr val="black"/>
              </a:solidFill>
              <a:latin typeface="Myriad Pro"/>
            </a:endParaRPr>
          </a:p>
        </p:txBody>
      </p:sp>
      <p:cxnSp>
        <p:nvCxnSpPr>
          <p:cNvPr id="14" name="Straight Arrow Connector 13"/>
          <p:cNvCxnSpPr/>
          <p:nvPr/>
        </p:nvCxnSpPr>
        <p:spPr bwMode="auto">
          <a:xfrm flipV="1">
            <a:off x="6823792" y="2322027"/>
            <a:ext cx="0" cy="11429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5410200" y="3515227"/>
            <a:ext cx="282718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Initialize it as an observable</a:t>
            </a:r>
            <a:endParaRPr lang="en-US" dirty="0">
              <a:solidFill>
                <a:prstClr val="black"/>
              </a:solidFill>
              <a:latin typeface="Myriad Pro"/>
            </a:endParaRPr>
          </a:p>
        </p:txBody>
      </p:sp>
      <p:sp>
        <p:nvSpPr>
          <p:cNvPr id="17" name="TextBox 16"/>
          <p:cNvSpPr txBox="1"/>
          <p:nvPr/>
        </p:nvSpPr>
        <p:spPr bwMode="auto">
          <a:xfrm>
            <a:off x="1690025" y="4738754"/>
            <a:ext cx="5763950" cy="369332"/>
          </a:xfrm>
          <a:prstGeom prst="rect">
            <a:avLst/>
          </a:prstGeom>
          <a:noFill/>
          <a:ln w="9525">
            <a:noFill/>
            <a:miter lim="800000"/>
            <a:headEnd/>
            <a:tailEnd/>
          </a:ln>
        </p:spPr>
        <p:txBody>
          <a:bodyPr wrap="none" rtlCol="0">
            <a:spAutoFit/>
          </a:bodyPr>
          <a:lstStyle/>
          <a:p>
            <a:r>
              <a:rPr lang="en-US" dirty="0" smtClean="0">
                <a:solidFill>
                  <a:srgbClr val="CC3300"/>
                </a:solidFill>
                <a:latin typeface="Myriad Pro"/>
              </a:rPr>
              <a:t>Did you notice there is no direct need to raise notification?</a:t>
            </a:r>
            <a:endParaRPr lang="en-US" dirty="0">
              <a:solidFill>
                <a:srgbClr val="CC3300"/>
              </a:solidFill>
              <a:latin typeface="Myriad Pro"/>
            </a:endParaRPr>
          </a:p>
        </p:txBody>
      </p:sp>
      <p:cxnSp>
        <p:nvCxnSpPr>
          <p:cNvPr id="9" name="Straight Connector 8"/>
          <p:cNvCxnSpPr/>
          <p:nvPr/>
        </p:nvCxnSpPr>
        <p:spPr bwMode="auto">
          <a:xfrm>
            <a:off x="6248400" y="2133600"/>
            <a:ext cx="2268677"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nvGrpSpPr>
          <p:cNvPr id="11" name="Group 10"/>
          <p:cNvGrpSpPr/>
          <p:nvPr/>
        </p:nvGrpSpPr>
        <p:grpSpPr>
          <a:xfrm>
            <a:off x="7653438" y="-1"/>
            <a:ext cx="1888309" cy="1295400"/>
            <a:chOff x="7653438" y="-1"/>
            <a:chExt cx="1888309" cy="1295400"/>
          </a:xfrm>
        </p:grpSpPr>
        <p:sp>
          <p:nvSpPr>
            <p:cNvPr id="13" name="Right Triangle 12"/>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5" name="TextBox 14"/>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Tree>
    <p:extLst>
      <p:ext uri="{BB962C8B-B14F-4D97-AF65-F5344CB8AC3E}">
        <p14:creationId xmlns:p14="http://schemas.microsoft.com/office/powerpoint/2010/main" val="2596127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0" presetClass="exit" presetSubtype="0" fill="hold"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3565217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solidFill>
                  <a:srgbClr val="EF8B19"/>
                </a:solidFill>
              </a:rPr>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46663167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my skills transfer?		</a:t>
            </a:r>
            <a:endParaRPr lang="en-GB" dirty="0"/>
          </a:p>
        </p:txBody>
      </p:sp>
      <p:sp>
        <p:nvSpPr>
          <p:cNvPr id="3" name="Text Placeholder 2"/>
          <p:cNvSpPr>
            <a:spLocks noGrp="1"/>
          </p:cNvSpPr>
          <p:nvPr>
            <p:ph type="body" idx="1"/>
          </p:nvPr>
        </p:nvSpPr>
        <p:spPr/>
        <p:txBody>
          <a:bodyPr/>
          <a:lstStyle/>
          <a:p>
            <a:r>
              <a:rPr lang="en-GB" dirty="0" smtClean="0"/>
              <a:t>XAML does MVVM and so does Knockout w/ HTML</a:t>
            </a:r>
            <a:br>
              <a:rPr lang="en-GB" dirty="0" smtClean="0"/>
            </a:br>
            <a:endParaRPr lang="en-GB" dirty="0" smtClean="0"/>
          </a:p>
          <a:p>
            <a:r>
              <a:rPr lang="en-GB" dirty="0" smtClean="0"/>
              <a:t>Knockout has an underlying data context just like XAML</a:t>
            </a:r>
          </a:p>
          <a:p>
            <a:endParaRPr lang="en-GB" dirty="0" smtClean="0"/>
          </a:p>
          <a:p>
            <a:r>
              <a:rPr lang="en-GB" dirty="0" smtClean="0"/>
              <a:t>Knockout uses binding in almost the same as XAML</a:t>
            </a:r>
          </a:p>
          <a:p>
            <a:endParaRPr lang="en-GB" dirty="0" smtClean="0"/>
          </a:p>
          <a:p>
            <a:r>
              <a:rPr lang="en-GB" dirty="0" smtClean="0"/>
              <a:t>Knockout allows for style binding the same as XAML</a:t>
            </a:r>
            <a:endParaRPr lang="en-GB" dirty="0"/>
          </a:p>
        </p:txBody>
      </p:sp>
    </p:spTree>
    <p:extLst>
      <p:ext uri="{BB962C8B-B14F-4D97-AF65-F5344CB8AC3E}">
        <p14:creationId xmlns:p14="http://schemas.microsoft.com/office/powerpoint/2010/main" val="1895105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28358" y="1655207"/>
            <a:ext cx="4838700" cy="2152650"/>
          </a:xfrm>
          <a:prstGeom prst="rect">
            <a:avLst/>
          </a:prstGeom>
        </p:spPr>
      </p:pic>
      <p:sp>
        <p:nvSpPr>
          <p:cNvPr id="2" name="Title 1"/>
          <p:cNvSpPr>
            <a:spLocks noGrp="1"/>
          </p:cNvSpPr>
          <p:nvPr>
            <p:ph type="title"/>
          </p:nvPr>
        </p:nvSpPr>
        <p:spPr/>
        <p:txBody>
          <a:bodyPr/>
          <a:lstStyle/>
          <a:p>
            <a:r>
              <a:rPr lang="en-US" dirty="0" smtClean="0"/>
              <a:t>Observable Arrays		</a:t>
            </a:r>
            <a:endParaRPr lang="en-GB" dirty="0"/>
          </a:p>
        </p:txBody>
      </p:sp>
      <p:cxnSp>
        <p:nvCxnSpPr>
          <p:cNvPr id="10" name="Straight Arrow Connector 9"/>
          <p:cNvCxnSpPr>
            <a:stCxn id="12" idx="1"/>
          </p:cNvCxnSpPr>
          <p:nvPr/>
        </p:nvCxnSpPr>
        <p:spPr bwMode="auto">
          <a:xfrm flipH="1">
            <a:off x="5486400" y="1770966"/>
            <a:ext cx="584017" cy="8607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47800"/>
            <a:ext cx="272901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our backing field to</a:t>
            </a:r>
          </a:p>
          <a:p>
            <a:r>
              <a:rPr lang="en-US" dirty="0" smtClean="0">
                <a:solidFill>
                  <a:prstClr val="black"/>
                </a:solidFill>
                <a:latin typeface="Myriad Pro"/>
              </a:rPr>
              <a:t>Store the value</a:t>
            </a:r>
            <a:endParaRPr lang="en-US" dirty="0">
              <a:solidFill>
                <a:prstClr val="black"/>
              </a:solidFill>
              <a:latin typeface="Myriad Pro"/>
            </a:endParaRPr>
          </a:p>
        </p:txBody>
      </p:sp>
      <p:cxnSp>
        <p:nvCxnSpPr>
          <p:cNvPr id="21" name="Straight Arrow Connector 20"/>
          <p:cNvCxnSpPr/>
          <p:nvPr/>
        </p:nvCxnSpPr>
        <p:spPr bwMode="auto">
          <a:xfrm flipH="1">
            <a:off x="4942840" y="3241486"/>
            <a:ext cx="1066800" cy="116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2935069"/>
            <a:ext cx="2961516"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Raise Change Notification to </a:t>
            </a:r>
          </a:p>
          <a:p>
            <a:r>
              <a:rPr lang="en-US" dirty="0" smtClean="0">
                <a:solidFill>
                  <a:prstClr val="black"/>
                </a:solidFill>
                <a:latin typeface="Myriad Pro"/>
              </a:rPr>
              <a:t>update the UI</a:t>
            </a:r>
            <a:endParaRPr lang="en-US" dirty="0">
              <a:solidFill>
                <a:prstClr val="black"/>
              </a:solidFill>
              <a:latin typeface="Myriad Pro"/>
            </a:endParaRPr>
          </a:p>
        </p:txBody>
      </p:sp>
      <p:cxnSp>
        <p:nvCxnSpPr>
          <p:cNvPr id="15" name="Straight Connector 14"/>
          <p:cNvCxnSpPr/>
          <p:nvPr/>
        </p:nvCxnSpPr>
        <p:spPr bwMode="auto">
          <a:xfrm>
            <a:off x="1620520" y="1935480"/>
            <a:ext cx="274510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nvGrpSpPr>
          <p:cNvPr id="9" name="Group 8"/>
          <p:cNvGrpSpPr/>
          <p:nvPr/>
        </p:nvGrpSpPr>
        <p:grpSpPr>
          <a:xfrm>
            <a:off x="7656927" y="-1"/>
            <a:ext cx="1888309" cy="1295400"/>
            <a:chOff x="7656927" y="-1"/>
            <a:chExt cx="1888309" cy="1295400"/>
          </a:xfrm>
        </p:grpSpPr>
        <p:sp>
          <p:nvSpPr>
            <p:cNvPr id="11" name="Right Triangle 10"/>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3" name="TextBox 12"/>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921549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Arrays		</a:t>
            </a:r>
            <a:endParaRPr lang="en-GB" dirty="0"/>
          </a:p>
        </p:txBody>
      </p:sp>
      <p:cxnSp>
        <p:nvCxnSpPr>
          <p:cNvPr id="10" name="Straight Arrow Connector 9"/>
          <p:cNvCxnSpPr/>
          <p:nvPr/>
        </p:nvCxnSpPr>
        <p:spPr bwMode="auto">
          <a:xfrm flipV="1">
            <a:off x="2057400" y="2211417"/>
            <a:ext cx="0" cy="1143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990600" y="3511191"/>
            <a:ext cx="2175724"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Declare our Property</a:t>
            </a:r>
            <a:endParaRPr lang="en-US" dirty="0">
              <a:solidFill>
                <a:prstClr val="black"/>
              </a:solidFill>
              <a:latin typeface="Myriad Pro"/>
            </a:endParaRPr>
          </a:p>
        </p:txBody>
      </p:sp>
      <p:cxnSp>
        <p:nvCxnSpPr>
          <p:cNvPr id="14" name="Straight Arrow Connector 13"/>
          <p:cNvCxnSpPr/>
          <p:nvPr/>
        </p:nvCxnSpPr>
        <p:spPr bwMode="auto">
          <a:xfrm flipV="1">
            <a:off x="6400800" y="2333542"/>
            <a:ext cx="0" cy="11429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4987208" y="3526742"/>
            <a:ext cx="2316532"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See the observable w/</a:t>
            </a:r>
          </a:p>
          <a:p>
            <a:pPr algn="ctr"/>
            <a:r>
              <a:rPr lang="en-US" dirty="0" smtClean="0">
                <a:solidFill>
                  <a:prstClr val="black"/>
                </a:solidFill>
                <a:latin typeface="Myriad Pro"/>
              </a:rPr>
              <a:t>an empty array</a:t>
            </a:r>
            <a:endParaRPr lang="en-US" dirty="0">
              <a:solidFill>
                <a:prstClr val="black"/>
              </a:solidFill>
              <a:latin typeface="Myriad Pro"/>
            </a:endParaRPr>
          </a:p>
        </p:txBody>
      </p:sp>
      <p:pic>
        <p:nvPicPr>
          <p:cNvPr id="11" name="Picture 10"/>
          <p:cNvPicPr>
            <a:picLocks noChangeAspect="1"/>
          </p:cNvPicPr>
          <p:nvPr/>
        </p:nvPicPr>
        <p:blipFill>
          <a:blip r:embed="rId3"/>
          <a:stretch>
            <a:fillRect/>
          </a:stretch>
        </p:blipFill>
        <p:spPr>
          <a:xfrm>
            <a:off x="896848" y="1770614"/>
            <a:ext cx="6496050" cy="457200"/>
          </a:xfrm>
          <a:prstGeom prst="rect">
            <a:avLst/>
          </a:prstGeom>
        </p:spPr>
      </p:pic>
      <p:grpSp>
        <p:nvGrpSpPr>
          <p:cNvPr id="8" name="Group 7"/>
          <p:cNvGrpSpPr/>
          <p:nvPr/>
        </p:nvGrpSpPr>
        <p:grpSpPr>
          <a:xfrm>
            <a:off x="7653438" y="-1"/>
            <a:ext cx="1888309" cy="1295400"/>
            <a:chOff x="7653438" y="-1"/>
            <a:chExt cx="1888309" cy="1295400"/>
          </a:xfrm>
        </p:grpSpPr>
        <p:sp>
          <p:nvSpPr>
            <p:cNvPr id="9" name="Right Triangle 8"/>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3" name="TextBox 1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Tree>
    <p:extLst>
      <p:ext uri="{BB962C8B-B14F-4D97-AF65-F5344CB8AC3E}">
        <p14:creationId xmlns:p14="http://schemas.microsoft.com/office/powerpoint/2010/main" val="213951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2537534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solidFill>
                  <a:srgbClr val="EF8B19"/>
                </a:solidFill>
              </a:rPr>
              <a:t>Introduction to Computed Observables</a:t>
            </a:r>
            <a:endParaRPr lang="en-GB" dirty="0"/>
          </a:p>
        </p:txBody>
      </p:sp>
    </p:spTree>
    <p:extLst>
      <p:ext uri="{BB962C8B-B14F-4D97-AF65-F5344CB8AC3E}">
        <p14:creationId xmlns:p14="http://schemas.microsoft.com/office/powerpoint/2010/main" val="194841065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Observables</a:t>
            </a:r>
            <a:endParaRPr lang="en-GB" dirty="0"/>
          </a:p>
        </p:txBody>
      </p:sp>
      <p:pic>
        <p:nvPicPr>
          <p:cNvPr id="8" name="Picture 7"/>
          <p:cNvPicPr>
            <a:picLocks noChangeAspect="1"/>
          </p:cNvPicPr>
          <p:nvPr/>
        </p:nvPicPr>
        <p:blipFill>
          <a:blip r:embed="rId3"/>
          <a:stretch>
            <a:fillRect/>
          </a:stretch>
        </p:blipFill>
        <p:spPr>
          <a:xfrm>
            <a:off x="1219200" y="1395395"/>
            <a:ext cx="5505450" cy="590550"/>
          </a:xfrm>
          <a:prstGeom prst="rect">
            <a:avLst/>
          </a:prstGeom>
        </p:spPr>
      </p:pic>
      <p:pic>
        <p:nvPicPr>
          <p:cNvPr id="3" name="Picture 2"/>
          <p:cNvPicPr>
            <a:picLocks noChangeAspect="1"/>
          </p:cNvPicPr>
          <p:nvPr/>
        </p:nvPicPr>
        <p:blipFill>
          <a:blip r:embed="rId4"/>
          <a:stretch>
            <a:fillRect/>
          </a:stretch>
        </p:blipFill>
        <p:spPr>
          <a:xfrm>
            <a:off x="1214120" y="2667000"/>
            <a:ext cx="5133975" cy="1600200"/>
          </a:xfrm>
          <a:prstGeom prst="rect">
            <a:avLst/>
          </a:prstGeom>
        </p:spPr>
      </p:pic>
      <p:cxnSp>
        <p:nvCxnSpPr>
          <p:cNvPr id="13" name="Straight Arrow Connector 12"/>
          <p:cNvCxnSpPr>
            <a:stCxn id="15" idx="1"/>
          </p:cNvCxnSpPr>
          <p:nvPr/>
        </p:nvCxnSpPr>
        <p:spPr bwMode="auto">
          <a:xfrm flipH="1" flipV="1">
            <a:off x="4876800" y="1905000"/>
            <a:ext cx="1219200" cy="3231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096000" y="1905000"/>
            <a:ext cx="2729017"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Observables we are going to monitor</a:t>
            </a:r>
            <a:endParaRPr lang="en-US" dirty="0">
              <a:solidFill>
                <a:prstClr val="black"/>
              </a:solidFill>
              <a:latin typeface="Myriad Pro"/>
            </a:endParaRPr>
          </a:p>
        </p:txBody>
      </p:sp>
      <p:cxnSp>
        <p:nvCxnSpPr>
          <p:cNvPr id="17" name="Straight Arrow Connector 16"/>
          <p:cNvCxnSpPr>
            <a:stCxn id="18" idx="1"/>
          </p:cNvCxnSpPr>
          <p:nvPr/>
        </p:nvCxnSpPr>
        <p:spPr bwMode="auto">
          <a:xfrm flipH="1">
            <a:off x="4648201" y="2891135"/>
            <a:ext cx="1422216" cy="852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70417" y="2706469"/>
            <a:ext cx="2729017"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Stub out our computed</a:t>
            </a:r>
            <a:endParaRPr lang="en-US" dirty="0">
              <a:solidFill>
                <a:prstClr val="black"/>
              </a:solidFill>
              <a:latin typeface="Myriad Pro"/>
            </a:endParaRPr>
          </a:p>
        </p:txBody>
      </p:sp>
      <p:cxnSp>
        <p:nvCxnSpPr>
          <p:cNvPr id="19" name="Straight Arrow Connector 18"/>
          <p:cNvCxnSpPr>
            <a:stCxn id="20" idx="1"/>
          </p:cNvCxnSpPr>
          <p:nvPr/>
        </p:nvCxnSpPr>
        <p:spPr bwMode="auto">
          <a:xfrm flipH="1" flipV="1">
            <a:off x="4343401" y="4114800"/>
            <a:ext cx="1727016" cy="40210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070417" y="4193738"/>
            <a:ext cx="2729017"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Implement the computed observable</a:t>
            </a:r>
            <a:endParaRPr lang="en-US" dirty="0">
              <a:solidFill>
                <a:prstClr val="black"/>
              </a:solidFill>
              <a:latin typeface="Myriad Pro"/>
            </a:endParaRPr>
          </a:p>
        </p:txBody>
      </p:sp>
      <p:cxnSp>
        <p:nvCxnSpPr>
          <p:cNvPr id="21" name="Straight Connector 20"/>
          <p:cNvCxnSpPr/>
          <p:nvPr/>
        </p:nvCxnSpPr>
        <p:spPr bwMode="auto">
          <a:xfrm>
            <a:off x="3076394" y="3622040"/>
            <a:ext cx="1185859"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bwMode="auto">
          <a:xfrm>
            <a:off x="2057400" y="3810000"/>
            <a:ext cx="4013017"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nvGrpSpPr>
          <p:cNvPr id="14" name="Group 13"/>
          <p:cNvGrpSpPr/>
          <p:nvPr/>
        </p:nvGrpSpPr>
        <p:grpSpPr>
          <a:xfrm>
            <a:off x="7653438" y="-1"/>
            <a:ext cx="1888309" cy="1295400"/>
            <a:chOff x="7653438" y="-1"/>
            <a:chExt cx="1888309" cy="1295400"/>
          </a:xfrm>
        </p:grpSpPr>
        <p:sp>
          <p:nvSpPr>
            <p:cNvPr id="16" name="Right Triangle 15"/>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Tree>
    <p:extLst>
      <p:ext uri="{BB962C8B-B14F-4D97-AF65-F5344CB8AC3E}">
        <p14:creationId xmlns:p14="http://schemas.microsoft.com/office/powerpoint/2010/main" val="2801372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xit" presetSubtype="0" fill="hold" nodeType="with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0" presetClass="exit" presetSubtype="0" fill="hold"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8" grpId="0"/>
      <p:bldP spid="18" grpId="1"/>
      <p:bldP spid="20" grpId="0"/>
      <p:bldP spid="20"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1382732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Summar</a:t>
            </a:r>
            <a:r>
              <a:rPr lang="en-US" dirty="0" smtClean="0"/>
              <a:t>		y</a:t>
            </a:r>
            <a:endParaRPr lang="en-GB" dirty="0"/>
          </a:p>
        </p:txBody>
      </p:sp>
      <p:sp>
        <p:nvSpPr>
          <p:cNvPr id="3" name="Text Placeholder 2"/>
          <p:cNvSpPr>
            <a:spLocks noGrp="1"/>
          </p:cNvSpPr>
          <p:nvPr>
            <p:ph type="body" idx="1"/>
          </p:nvPr>
        </p:nvSpPr>
        <p:spPr/>
        <p:txBody>
          <a:bodyPr/>
          <a:lstStyle/>
          <a:p>
            <a:r>
              <a:rPr lang="en-US" dirty="0" smtClean="0">
                <a:latin typeface="+mn-lt"/>
              </a:rPr>
              <a:t>Learned about Knockout.js</a:t>
            </a:r>
          </a:p>
          <a:p>
            <a:r>
              <a:rPr lang="en-GB" dirty="0" smtClean="0"/>
              <a:t>Learned about Typescript</a:t>
            </a:r>
          </a:p>
          <a:p>
            <a:r>
              <a:rPr lang="en-GB" dirty="0" smtClean="0"/>
              <a:t>Introduced to Context Binding in Knockout</a:t>
            </a:r>
          </a:p>
          <a:p>
            <a:r>
              <a:rPr lang="en-GB" dirty="0"/>
              <a:t>Introduced to Observable Properties in Knockout</a:t>
            </a:r>
            <a:endParaRPr lang="en-GB" dirty="0" smtClean="0"/>
          </a:p>
          <a:p>
            <a:r>
              <a:rPr lang="en-GB" dirty="0"/>
              <a:t>Introduced to Observable Arrays in Knockout</a:t>
            </a:r>
            <a:endParaRPr lang="en-GB" dirty="0" smtClean="0"/>
          </a:p>
          <a:p>
            <a:r>
              <a:rPr lang="en-GB" dirty="0"/>
              <a:t>Introduced </a:t>
            </a:r>
            <a:r>
              <a:rPr lang="en-GB" dirty="0" smtClean="0"/>
              <a:t>to Computed Observable</a:t>
            </a:r>
            <a:r>
              <a:rPr lang="en-GB" dirty="0"/>
              <a:t> in </a:t>
            </a:r>
            <a:r>
              <a:rPr lang="en-GB" dirty="0" smtClean="0"/>
              <a:t>Knockout</a:t>
            </a:r>
            <a:endParaRPr lang="en-GB" dirty="0"/>
          </a:p>
        </p:txBody>
      </p:sp>
    </p:spTree>
    <p:extLst>
      <p:ext uri="{BB962C8B-B14F-4D97-AF65-F5344CB8AC3E}">
        <p14:creationId xmlns:p14="http://schemas.microsoft.com/office/powerpoint/2010/main" val="1388876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rgbClr val="EF8B19"/>
                </a:solidFill>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97836757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Knockout?		</a:t>
            </a:r>
            <a:endParaRPr lang="en-GB" dirty="0"/>
          </a:p>
        </p:txBody>
      </p:sp>
      <p:sp>
        <p:nvSpPr>
          <p:cNvPr id="3" name="Text Placeholder 2"/>
          <p:cNvSpPr>
            <a:spLocks noGrp="1"/>
          </p:cNvSpPr>
          <p:nvPr>
            <p:ph type="body" idx="1"/>
          </p:nvPr>
        </p:nvSpPr>
        <p:spPr/>
        <p:txBody>
          <a:bodyPr/>
          <a:lstStyle/>
          <a:p>
            <a:r>
              <a:rPr lang="en-GB" dirty="0" smtClean="0"/>
              <a:t>An MVVM framework built in JavaScript</a:t>
            </a:r>
            <a:br>
              <a:rPr lang="en-GB" dirty="0" smtClean="0"/>
            </a:br>
            <a:endParaRPr lang="en-GB" dirty="0" smtClean="0"/>
          </a:p>
          <a:p>
            <a:r>
              <a:rPr lang="en-GB" dirty="0" smtClean="0"/>
              <a:t>Its features Include:</a:t>
            </a:r>
          </a:p>
          <a:p>
            <a:pPr lvl="1"/>
            <a:r>
              <a:rPr lang="en-GB" dirty="0" smtClean="0"/>
              <a:t>Dependency tracking (Automatic UI Updates)</a:t>
            </a:r>
          </a:p>
          <a:p>
            <a:pPr lvl="1"/>
            <a:r>
              <a:rPr lang="en-GB" dirty="0" smtClean="0"/>
              <a:t>Declarative bindings</a:t>
            </a:r>
          </a:p>
          <a:p>
            <a:pPr lvl="1"/>
            <a:r>
              <a:rPr lang="en-GB" dirty="0" smtClean="0"/>
              <a:t>Simple Extensibility</a:t>
            </a:r>
          </a:p>
          <a:p>
            <a:pPr lvl="1"/>
            <a:endParaRPr lang="en-GB" dirty="0"/>
          </a:p>
          <a:p>
            <a:r>
              <a:rPr lang="en-GB" dirty="0" smtClean="0"/>
              <a:t>How to acquire knockout?</a:t>
            </a:r>
          </a:p>
          <a:p>
            <a:pPr lvl="1"/>
            <a:r>
              <a:rPr lang="en-GB" dirty="0" err="1" smtClean="0"/>
              <a:t>NuGet</a:t>
            </a:r>
            <a:endParaRPr lang="en-GB" dirty="0" smtClean="0"/>
          </a:p>
          <a:p>
            <a:pPr lvl="1"/>
            <a:r>
              <a:rPr lang="en-GB" dirty="0" smtClean="0"/>
              <a:t>Download directly</a:t>
            </a:r>
            <a:endParaRPr lang="en-GB" dirty="0"/>
          </a:p>
          <a:p>
            <a:pPr lvl="1"/>
            <a:endParaRPr lang="en-GB" dirty="0" smtClean="0"/>
          </a:p>
          <a:p>
            <a:r>
              <a:rPr lang="en-GB" dirty="0" smtClean="0"/>
              <a:t>Further </a:t>
            </a:r>
            <a:r>
              <a:rPr lang="en-GB" dirty="0"/>
              <a:t>Information and documentation @ </a:t>
            </a:r>
            <a:r>
              <a:rPr lang="en-GB" dirty="0" smtClean="0"/>
              <a:t>knockoutjs.com</a:t>
            </a:r>
          </a:p>
          <a:p>
            <a:endParaRPr lang="en-GB" sz="1800" dirty="0"/>
          </a:p>
          <a:p>
            <a:r>
              <a:rPr lang="en-GB" dirty="0" smtClean="0"/>
              <a:t>Knockout Fundaments on </a:t>
            </a:r>
            <a:r>
              <a:rPr lang="en-GB" dirty="0" err="1" smtClean="0"/>
              <a:t>Pluralsight</a:t>
            </a:r>
            <a:r>
              <a:rPr lang="en-GB" dirty="0" smtClean="0"/>
              <a:t> 	</a:t>
            </a:r>
          </a:p>
          <a:p>
            <a:pPr lvl="1"/>
            <a:r>
              <a:rPr lang="en-GB" dirty="0" smtClean="0"/>
              <a:t>	http</a:t>
            </a:r>
            <a:r>
              <a:rPr lang="en-GB" dirty="0"/>
              <a:t>://bit.ly/KnockoutFundamentals</a:t>
            </a:r>
          </a:p>
          <a:p>
            <a:endParaRPr lang="en-GB" dirty="0"/>
          </a:p>
          <a:p>
            <a:pPr marL="0" indent="0">
              <a:buNone/>
            </a:pPr>
            <a:endParaRPr lang="en-GB" dirty="0" smtClean="0"/>
          </a:p>
        </p:txBody>
      </p:sp>
    </p:spTree>
    <p:extLst>
      <p:ext uri="{BB962C8B-B14F-4D97-AF65-F5344CB8AC3E}">
        <p14:creationId xmlns:p14="http://schemas.microsoft.com/office/powerpoint/2010/main" val="2561420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3029991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solidFill>
                  <a:srgbClr val="EF8B19"/>
                </a:solidFill>
              </a:rPr>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2175821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Typescript?		</a:t>
            </a:r>
            <a:endParaRPr lang="en-GB" dirty="0"/>
          </a:p>
        </p:txBody>
      </p:sp>
      <p:sp>
        <p:nvSpPr>
          <p:cNvPr id="3" name="Text Placeholder 2"/>
          <p:cNvSpPr>
            <a:spLocks noGrp="1"/>
          </p:cNvSpPr>
          <p:nvPr>
            <p:ph type="body" idx="1"/>
          </p:nvPr>
        </p:nvSpPr>
        <p:spPr/>
        <p:txBody>
          <a:bodyPr/>
          <a:lstStyle/>
          <a:p>
            <a:r>
              <a:rPr lang="en-GB" dirty="0" smtClean="0"/>
              <a:t>A JavaScript Superset</a:t>
            </a:r>
            <a:br>
              <a:rPr lang="en-GB" dirty="0" smtClean="0"/>
            </a:br>
            <a:endParaRPr lang="en-GB" dirty="0" smtClean="0"/>
          </a:p>
          <a:p>
            <a:r>
              <a:rPr lang="en-GB" dirty="0"/>
              <a:t>All JavaScript is Typescript</a:t>
            </a:r>
          </a:p>
          <a:p>
            <a:endParaRPr lang="en-GB" dirty="0" smtClean="0"/>
          </a:p>
          <a:p>
            <a:r>
              <a:rPr lang="en-GB" dirty="0" smtClean="0"/>
              <a:t>Attempts to add Static typing to JavaScript</a:t>
            </a:r>
          </a:p>
          <a:p>
            <a:pPr marL="457200" lvl="1" indent="0">
              <a:buNone/>
            </a:pPr>
            <a:endParaRPr lang="en-GB" dirty="0" smtClean="0"/>
          </a:p>
          <a:p>
            <a:r>
              <a:rPr lang="en-GB" dirty="0" smtClean="0"/>
              <a:t>Has great tooling support in Visual Studio</a:t>
            </a:r>
          </a:p>
          <a:p>
            <a:endParaRPr lang="en-GB" dirty="0"/>
          </a:p>
          <a:p>
            <a:r>
              <a:rPr lang="en-GB" dirty="0" smtClean="0"/>
              <a:t>Implements proposed </a:t>
            </a:r>
            <a:r>
              <a:rPr lang="en-GB" dirty="0" err="1" smtClean="0"/>
              <a:t>ECMAScript</a:t>
            </a:r>
            <a:r>
              <a:rPr lang="en-GB" dirty="0" smtClean="0"/>
              <a:t> 6 features NOW</a:t>
            </a:r>
          </a:p>
          <a:p>
            <a:endParaRPr lang="en-GB" dirty="0" smtClean="0"/>
          </a:p>
          <a:p>
            <a:r>
              <a:rPr lang="en-GB" dirty="0"/>
              <a:t>Further Information and documentation @ </a:t>
            </a:r>
            <a:r>
              <a:rPr lang="en-GB" dirty="0" smtClean="0"/>
              <a:t>Typescriptlang.org</a:t>
            </a:r>
          </a:p>
          <a:p>
            <a:endParaRPr lang="en-GB" dirty="0"/>
          </a:p>
          <a:p>
            <a:r>
              <a:rPr lang="en-GB" dirty="0" err="1" smtClean="0"/>
              <a:t>TypeScript</a:t>
            </a:r>
            <a:r>
              <a:rPr lang="en-GB" dirty="0" smtClean="0"/>
              <a:t> Fundaments </a:t>
            </a:r>
            <a:r>
              <a:rPr lang="en-GB" dirty="0"/>
              <a:t>on </a:t>
            </a:r>
            <a:r>
              <a:rPr lang="en-GB" dirty="0" err="1"/>
              <a:t>Pluralsight</a:t>
            </a:r>
            <a:r>
              <a:rPr lang="en-GB" dirty="0"/>
              <a:t> 	</a:t>
            </a:r>
          </a:p>
          <a:p>
            <a:pPr lvl="1"/>
            <a:r>
              <a:rPr lang="en-GB" dirty="0"/>
              <a:t>	http://</a:t>
            </a:r>
            <a:r>
              <a:rPr lang="en-GB" dirty="0" smtClean="0"/>
              <a:t>bit.ly/TypeScriptFundamentals</a:t>
            </a:r>
            <a:endParaRPr lang="en-GB" dirty="0"/>
          </a:p>
          <a:p>
            <a:pPr marL="0" indent="0">
              <a:buNone/>
            </a:pPr>
            <a:endParaRPr lang="en-GB" dirty="0"/>
          </a:p>
          <a:p>
            <a:endParaRPr lang="en-GB" dirty="0"/>
          </a:p>
          <a:p>
            <a:pPr marL="0" indent="0">
              <a:buNone/>
            </a:pPr>
            <a:endParaRPr lang="en-GB" dirty="0" smtClean="0"/>
          </a:p>
        </p:txBody>
      </p:sp>
    </p:spTree>
    <p:extLst>
      <p:ext uri="{BB962C8B-B14F-4D97-AF65-F5344CB8AC3E}">
        <p14:creationId xmlns:p14="http://schemas.microsoft.com/office/powerpoint/2010/main" val="1681781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D498799-B0FC-4B7A-8396-BFC34D805990}">
  <ds:schemaRefs>
    <ds:schemaRef ds:uri="http://purl.org/dc/elements/1.1/"/>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18470</TotalTime>
  <Words>3685</Words>
  <Application>Microsoft Office PowerPoint</Application>
  <PresentationFormat>On-screen Show (4:3)</PresentationFormat>
  <Paragraphs>382</Paragraphs>
  <Slides>26</Slides>
  <Notes>26</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Consolas</vt:lpstr>
      <vt:lpstr>Myriad Pro</vt:lpstr>
      <vt:lpstr>Myriad Pro Light</vt:lpstr>
      <vt:lpstr>Segoe UI</vt:lpstr>
      <vt:lpstr>Tekton Pro</vt:lpstr>
      <vt:lpstr>Verdana</vt:lpstr>
      <vt:lpstr>Wingdings</vt:lpstr>
      <vt:lpstr>PluralsightSlideTemplate</vt:lpstr>
      <vt:lpstr>Knockout for the XAML developer</vt:lpstr>
      <vt:lpstr>How can my skills transfer?  </vt:lpstr>
      <vt:lpstr>Agenda  </vt:lpstr>
      <vt:lpstr>END OF Overview Slides  </vt:lpstr>
      <vt:lpstr>Agenda  </vt:lpstr>
      <vt:lpstr>What is Knockout?  </vt:lpstr>
      <vt:lpstr>END OF Overview Slides  </vt:lpstr>
      <vt:lpstr>Agenda  </vt:lpstr>
      <vt:lpstr>What is Typescript?  </vt:lpstr>
      <vt:lpstr>END OF Overview Slides  </vt:lpstr>
      <vt:lpstr>Agenda  </vt:lpstr>
      <vt:lpstr>Creating the Data Context</vt:lpstr>
      <vt:lpstr>Creating the Data Context  </vt:lpstr>
      <vt:lpstr>END OF Overview Slides  </vt:lpstr>
      <vt:lpstr>Agenda  </vt:lpstr>
      <vt:lpstr>Observable Properties</vt:lpstr>
      <vt:lpstr>Observable Properties  </vt:lpstr>
      <vt:lpstr>END OF Overview Slides  </vt:lpstr>
      <vt:lpstr>Agenda  </vt:lpstr>
      <vt:lpstr>Observable Arrays  </vt:lpstr>
      <vt:lpstr>Observable Arrays  </vt:lpstr>
      <vt:lpstr>END OF Overview Slides  </vt:lpstr>
      <vt:lpstr>Agenda  </vt:lpstr>
      <vt:lpstr>Computed Observables</vt:lpstr>
      <vt:lpstr>END OF Overview Slides  </vt:lpstr>
      <vt:lpstr>Summar  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216</cp:revision>
  <dcterms:created xsi:type="dcterms:W3CDTF">2013-02-20T23:32:03Z</dcterms:created>
  <dcterms:modified xsi:type="dcterms:W3CDTF">2013-05-25T11:48:09Z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