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8"/>
  </p:notesMasterIdLst>
  <p:handoutMasterIdLst>
    <p:handoutMasterId r:id="rId29"/>
  </p:handoutMasterIdLst>
  <p:sldIdLst>
    <p:sldId id="356" r:id="rId5"/>
    <p:sldId id="357" r:id="rId6"/>
    <p:sldId id="370" r:id="rId7"/>
    <p:sldId id="376" r:id="rId8"/>
    <p:sldId id="358" r:id="rId9"/>
    <p:sldId id="380" r:id="rId10"/>
    <p:sldId id="379" r:id="rId11"/>
    <p:sldId id="381" r:id="rId12"/>
    <p:sldId id="383" r:id="rId13"/>
    <p:sldId id="384" r:id="rId14"/>
    <p:sldId id="382" r:id="rId15"/>
    <p:sldId id="385" r:id="rId16"/>
    <p:sldId id="386" r:id="rId17"/>
    <p:sldId id="387" r:id="rId18"/>
    <p:sldId id="388" r:id="rId19"/>
    <p:sldId id="389" r:id="rId20"/>
    <p:sldId id="391" r:id="rId21"/>
    <p:sldId id="392" r:id="rId22"/>
    <p:sldId id="394" r:id="rId23"/>
    <p:sldId id="395" r:id="rId24"/>
    <p:sldId id="396" r:id="rId25"/>
    <p:sldId id="393" r:id="rId26"/>
    <p:sldId id="378" r:id="rId2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58"/>
            <p14:sldId id="380"/>
            <p14:sldId id="379"/>
            <p14:sldId id="381"/>
            <p14:sldId id="383"/>
            <p14:sldId id="384"/>
            <p14:sldId id="382"/>
            <p14:sldId id="385"/>
            <p14:sldId id="386"/>
            <p14:sldId id="387"/>
            <p14:sldId id="388"/>
            <p14:sldId id="389"/>
            <p14:sldId id="391"/>
            <p14:sldId id="392"/>
            <p14:sldId id="394"/>
            <p14:sldId id="395"/>
            <p14:sldId id="396"/>
            <p14:sldId id="393"/>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5" autoAdjust="0"/>
    <p:restoredTop sz="70366" autoAdjust="0"/>
  </p:normalViewPr>
  <p:slideViewPr>
    <p:cSldViewPr>
      <p:cViewPr>
        <p:scale>
          <a:sx n="75" d="100"/>
          <a:sy n="75" d="100"/>
        </p:scale>
        <p:origin x="1099" y="-331"/>
      </p:cViewPr>
      <p:guideLst>
        <p:guide orient="horz" pos="2160"/>
        <p:guide pos="2880"/>
      </p:guideLst>
    </p:cSldViewPr>
  </p:slideViewPr>
  <p:outlineViewPr>
    <p:cViewPr>
      <p:scale>
        <a:sx n="33" d="100"/>
        <a:sy n="33" d="100"/>
      </p:scale>
      <p:origin x="0" y="0"/>
    </p:cViewPr>
  </p:outlineViewPr>
  <p:notesTextViewPr>
    <p:cViewPr>
      <p:scale>
        <a:sx n="3" d="2"/>
        <a:sy n="3" d="2"/>
      </p:scale>
      <p:origin x="0" y="-1061"/>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5/30/2013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3 of knockout for the </a:t>
            </a:r>
            <a:r>
              <a:rPr lang="en-US" dirty="0" err="1" smtClean="0"/>
              <a:t>xaml</a:t>
            </a:r>
            <a:r>
              <a:rPr lang="en-US" dirty="0" smtClean="0"/>
              <a:t> developer, I am your host Derik Whittaker.  </a:t>
            </a:r>
          </a:p>
          <a:p>
            <a:endParaRPr lang="en-US" dirty="0" smtClean="0"/>
          </a:p>
          <a:p>
            <a:r>
              <a:rPr lang="en-US" baseline="0" dirty="0" smtClean="0"/>
              <a:t>In the previous module our focus was on learning how to display data to the user which was critical in order to set our foundation for using knockout.  However, this is only part of the story when working with input controls. The focus of this module is going to be learning how to handle user interaction within our application via knockout, which involves things like click events, focus events and general event handling.</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working with knockout and needing to pass parameters to the bound click event the </a:t>
            </a:r>
            <a:r>
              <a:rPr lang="en-US" baseline="0" dirty="0" err="1" smtClean="0"/>
              <a:t>frist</a:t>
            </a:r>
            <a:r>
              <a:rPr lang="en-US" baseline="0" dirty="0" smtClean="0"/>
              <a:t> thing we need to do is update the signature of the bound method</a:t>
            </a:r>
          </a:p>
          <a:p>
            <a:endParaRPr lang="en-US" baseline="0" dirty="0" smtClean="0"/>
          </a:p>
          <a:p>
            <a:r>
              <a:rPr lang="en-US" baseline="0" dirty="0" smtClean="0"/>
              <a:t>[show animation]</a:t>
            </a:r>
          </a:p>
          <a:p>
            <a:r>
              <a:rPr lang="en-US" baseline="0" dirty="0" smtClean="0"/>
              <a:t>You can see here I have simply added 2 parameters, team1Score and team2Score.  Now that my parameters have been added, I am all set w/ the changes in our view model, but what about the changes needed in our view</a:t>
            </a:r>
          </a:p>
          <a:p>
            <a:endParaRPr lang="en-US" baseline="0" dirty="0" smtClean="0"/>
          </a:p>
          <a:p>
            <a:r>
              <a:rPr lang="en-US" baseline="0" dirty="0" smtClean="0"/>
              <a:t>[show animation] </a:t>
            </a:r>
          </a:p>
          <a:p>
            <a:r>
              <a:rPr lang="en-US" dirty="0" smtClean="0"/>
              <a:t>IN</a:t>
            </a:r>
            <a:r>
              <a:rPr lang="en-US" baseline="0" dirty="0" smtClean="0"/>
              <a:t> our view we will need to change the setup for our click binder to be as shown here.  As you can see this setup is a bit different from our previous setup and does require a bit of explanation.</a:t>
            </a:r>
          </a:p>
          <a:p>
            <a:endParaRPr lang="en-US" baseline="0" dirty="0" smtClean="0"/>
          </a:p>
          <a:p>
            <a:r>
              <a:rPr lang="en-US" baseline="0" dirty="0" smtClean="0"/>
              <a:t>[show animation]</a:t>
            </a:r>
          </a:p>
          <a:p>
            <a:r>
              <a:rPr lang="en-US" baseline="0" dirty="0" smtClean="0"/>
              <a:t>The first thing to point out is the use of .bind.  This is a </a:t>
            </a:r>
            <a:r>
              <a:rPr lang="en-US" baseline="0" dirty="0" err="1" smtClean="0"/>
              <a:t>javascript</a:t>
            </a:r>
            <a:r>
              <a:rPr lang="en-US" baseline="0" dirty="0" smtClean="0"/>
              <a:t> feature which allows us to bind methods to the function reference.  Basically it is what allows us to push in values to our method</a:t>
            </a:r>
          </a:p>
          <a:p>
            <a:endParaRPr lang="en-US" baseline="0" dirty="0" smtClean="0"/>
          </a:p>
          <a:p>
            <a:r>
              <a:rPr lang="en-US" baseline="0" dirty="0" smtClean="0"/>
              <a:t>[show animation]</a:t>
            </a:r>
          </a:p>
          <a:p>
            <a:r>
              <a:rPr lang="en-US" baseline="0" dirty="0" smtClean="0"/>
              <a:t>The next thing we need to provide is the this reference. In our case here we are going to use the $data value, which is a feature of knockout that specifies we are going to be using the current VM pointer as our reference.</a:t>
            </a:r>
          </a:p>
          <a:p>
            <a:endParaRPr lang="en-US" baseline="0" dirty="0" smtClean="0"/>
          </a:p>
          <a:p>
            <a:r>
              <a:rPr lang="en-US" baseline="0" dirty="0" smtClean="0"/>
              <a:t>[show animation]</a:t>
            </a:r>
          </a:p>
          <a:p>
            <a:r>
              <a:rPr lang="en-US" baseline="0" dirty="0" smtClean="0"/>
              <a:t>Finally we can provide our parameters to the method.  In our case we are going to be using 2 values from our view model, but if you wanted to hard code a value or use any other value this is allowed as well</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3884630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304701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last</a:t>
            </a:r>
            <a:r>
              <a:rPr lang="en-US" baseline="0" dirty="0" smtClean="0"/>
              <a:t> feature of click binding we need to explore is the ability to enable or disable the bound UI element based on a condition.  This feature can be easily accomplished in both XAML as well as knockout but their implementations are a bit different.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3957472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XAML</a:t>
            </a:r>
            <a:r>
              <a:rPr lang="en-US" baseline="0" dirty="0" smtClean="0"/>
              <a:t> and binding to an input button of course we need to have our </a:t>
            </a:r>
            <a:r>
              <a:rPr lang="en-US" baseline="0" dirty="0" err="1" smtClean="0"/>
              <a:t>Icommand</a:t>
            </a:r>
            <a:r>
              <a:rPr lang="en-US" baseline="0" dirty="0" smtClean="0"/>
              <a:t> setup as seen here.</a:t>
            </a:r>
          </a:p>
          <a:p>
            <a:endParaRPr lang="en-US" baseline="0" dirty="0" smtClean="0"/>
          </a:p>
          <a:p>
            <a:r>
              <a:rPr lang="en-US" baseline="0" dirty="0" smtClean="0"/>
              <a:t>[show animation]</a:t>
            </a:r>
          </a:p>
          <a:p>
            <a:r>
              <a:rPr lang="en-US" dirty="0" smtClean="0"/>
              <a:t>We</a:t>
            </a:r>
            <a:r>
              <a:rPr lang="en-US" baseline="0" dirty="0" smtClean="0"/>
              <a:t> have seen this setup many times already in this course, but this time I want to explicitly call out the need to provide a ‘can execute’ method to our command.  This </a:t>
            </a:r>
            <a:r>
              <a:rPr lang="en-US" baseline="0" dirty="0" err="1" smtClean="0"/>
              <a:t>canExecute</a:t>
            </a:r>
            <a:r>
              <a:rPr lang="en-US" baseline="0" dirty="0" smtClean="0"/>
              <a:t> will be the magic which allows our input button to be either disabled or enabled.</a:t>
            </a:r>
          </a:p>
          <a:p>
            <a:endParaRPr lang="en-US" baseline="0" dirty="0" smtClean="0"/>
          </a:p>
          <a:p>
            <a:r>
              <a:rPr lang="en-US" baseline="0" dirty="0" smtClean="0"/>
              <a:t>[show animation]</a:t>
            </a:r>
          </a:p>
          <a:p>
            <a:r>
              <a:rPr lang="en-US" baseline="0" dirty="0" smtClean="0"/>
              <a:t>After I have my command setup I do need to create our </a:t>
            </a:r>
            <a:r>
              <a:rPr lang="en-US" baseline="0" dirty="0" err="1" smtClean="0"/>
              <a:t>canExecute</a:t>
            </a:r>
            <a:r>
              <a:rPr lang="en-US" baseline="0" dirty="0" smtClean="0"/>
              <a:t> implementation.  In our case I have a simple </a:t>
            </a:r>
            <a:r>
              <a:rPr lang="en-US" baseline="0" dirty="0" err="1" smtClean="0"/>
              <a:t>CanSave</a:t>
            </a:r>
            <a:r>
              <a:rPr lang="en-US" baseline="0" dirty="0" smtClean="0"/>
              <a:t> method which simply returns true to illustrate our point.</a:t>
            </a:r>
          </a:p>
          <a:p>
            <a:endParaRPr lang="en-US" baseline="0" dirty="0" smtClean="0"/>
          </a:p>
          <a:p>
            <a:r>
              <a:rPr lang="en-US" baseline="0" dirty="0" smtClean="0"/>
              <a:t>[show animation]</a:t>
            </a:r>
          </a:p>
          <a:p>
            <a:r>
              <a:rPr lang="en-US" baseline="0" dirty="0" smtClean="0"/>
              <a:t>Once we have our command setup correctly we are all set as there are no changes needed to command binding in XAML</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1551977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multiple ways we can handle the need</a:t>
            </a:r>
            <a:r>
              <a:rPr lang="en-US" baseline="0" dirty="0" smtClean="0"/>
              <a:t> to change the state of an input control in knockout.  I have chosen a way which uses a computed observable to determine if the control should be enabled or disabled.</a:t>
            </a:r>
          </a:p>
          <a:p>
            <a:endParaRPr lang="en-US" baseline="0" dirty="0" smtClean="0"/>
          </a:p>
          <a:p>
            <a:r>
              <a:rPr lang="en-US" baseline="0" dirty="0" smtClean="0"/>
              <a:t>[show animation]</a:t>
            </a:r>
          </a:p>
          <a:p>
            <a:r>
              <a:rPr lang="en-US" baseline="0" dirty="0" smtClean="0"/>
              <a:t>You can see here that I have declared a </a:t>
            </a:r>
            <a:r>
              <a:rPr lang="en-US" baseline="0" dirty="0" err="1" smtClean="0"/>
              <a:t>IsValid</a:t>
            </a:r>
            <a:r>
              <a:rPr lang="en-US" baseline="0" dirty="0" smtClean="0"/>
              <a:t> computed observable.</a:t>
            </a:r>
          </a:p>
          <a:p>
            <a:endParaRPr lang="en-US" baseline="0" dirty="0" smtClean="0"/>
          </a:p>
          <a:p>
            <a:r>
              <a:rPr lang="en-US" baseline="0" dirty="0" smtClean="0"/>
              <a:t>[show animation]</a:t>
            </a:r>
          </a:p>
          <a:p>
            <a:r>
              <a:rPr lang="en-US" baseline="0" dirty="0" smtClean="0"/>
              <a:t>After we declare our </a:t>
            </a:r>
            <a:r>
              <a:rPr lang="en-US" baseline="0" dirty="0" err="1" smtClean="0"/>
              <a:t>IsValid</a:t>
            </a:r>
            <a:r>
              <a:rPr lang="en-US" baseline="0" dirty="0" smtClean="0"/>
              <a:t> of course we need to implement it in order for our state to change</a:t>
            </a:r>
          </a:p>
          <a:p>
            <a:endParaRPr lang="en-US" baseline="0" dirty="0" smtClean="0"/>
          </a:p>
          <a:p>
            <a:r>
              <a:rPr lang="en-US" baseline="0" dirty="0" smtClean="0"/>
              <a:t>[show animation]</a:t>
            </a:r>
          </a:p>
          <a:p>
            <a:r>
              <a:rPr lang="en-US" baseline="0" dirty="0" smtClean="0"/>
              <a:t>After we have our underlying computed set up we need to make a </a:t>
            </a:r>
            <a:r>
              <a:rPr lang="en-US" baseline="0" dirty="0" err="1" smtClean="0"/>
              <a:t>smple</a:t>
            </a:r>
            <a:r>
              <a:rPr lang="en-US" baseline="0" dirty="0" smtClean="0"/>
              <a:t> change to our html bindings</a:t>
            </a:r>
          </a:p>
          <a:p>
            <a:endParaRPr lang="en-US" baseline="0" dirty="0" smtClean="0"/>
          </a:p>
          <a:p>
            <a:r>
              <a:rPr lang="en-US" baseline="0" dirty="0" smtClean="0"/>
              <a:t>[show animation]</a:t>
            </a:r>
          </a:p>
          <a:p>
            <a:r>
              <a:rPr lang="en-US" baseline="0" dirty="0" smtClean="0"/>
              <a:t>The change we need to make is to add the use of the enable binder as see here</a:t>
            </a:r>
          </a:p>
          <a:p>
            <a:endParaRPr lang="en-US" baseline="0" dirty="0" smtClean="0"/>
          </a:p>
          <a:p>
            <a:r>
              <a:rPr lang="en-US" baseline="0" dirty="0" smtClean="0"/>
              <a:t>[show animation]</a:t>
            </a:r>
          </a:p>
          <a:p>
            <a:r>
              <a:rPr lang="en-US" baseline="0" dirty="0" smtClean="0"/>
              <a:t>After we setup our enable binder we need to bind it to our </a:t>
            </a:r>
            <a:r>
              <a:rPr lang="en-US" baseline="0" dirty="0" err="1" smtClean="0"/>
              <a:t>IsValid</a:t>
            </a:r>
            <a:r>
              <a:rPr lang="en-US" baseline="0" dirty="0" smtClean="0"/>
              <a:t> computed.  Now our input button will either be enabled or disabled based on the value o our </a:t>
            </a:r>
            <a:r>
              <a:rPr lang="en-US" baseline="0" smtClean="0"/>
              <a:t>computed observable.</a:t>
            </a:r>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43441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4257458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When building applications which require</a:t>
            </a:r>
            <a:r>
              <a:rPr lang="en-US" baseline="0" dirty="0" smtClean="0"/>
              <a:t> some sort of data input it is very common to want to default a specific field to having focus.  By being able to set the focus to a given field you are able to help guide your user down the correct pathways in your application.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Unfortunately</a:t>
            </a:r>
            <a:r>
              <a:rPr lang="en-US" baseline="0" dirty="0" smtClean="0"/>
              <a:t> when working with </a:t>
            </a:r>
            <a:r>
              <a:rPr lang="en-US" baseline="0" dirty="0" err="1" smtClean="0"/>
              <a:t>xaml</a:t>
            </a:r>
            <a:r>
              <a:rPr lang="en-US" baseline="0" dirty="0" smtClean="0"/>
              <a:t> applications there are many different ways to set focus to a field.  These ways range from using the code behind (boo) to creating custom event handlers for </a:t>
            </a:r>
            <a:r>
              <a:rPr lang="en-US" baseline="0" dirty="0" err="1" smtClean="0"/>
              <a:t>xaml</a:t>
            </a:r>
            <a:r>
              <a:rPr lang="en-US" baseline="0" dirty="0" smtClean="0"/>
              <a:t>.  None of the options, IMO, are elegant or simple.  However, Knockout does have a very elegant way to accomplish this.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1782639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needing to set focus to an</a:t>
            </a:r>
            <a:r>
              <a:rPr lang="en-US" baseline="0" dirty="0" smtClean="0"/>
              <a:t> HTML element via knockout we are going to follow the same implementation pattern as before by using our data-bind attribute on the html element</a:t>
            </a:r>
          </a:p>
          <a:p>
            <a:endParaRPr lang="en-US" baseline="0" dirty="0" smtClean="0"/>
          </a:p>
          <a:p>
            <a:r>
              <a:rPr lang="en-US" baseline="0" dirty="0" smtClean="0"/>
              <a:t>[show animation]</a:t>
            </a:r>
          </a:p>
          <a:p>
            <a:r>
              <a:rPr lang="en-US" dirty="0" smtClean="0"/>
              <a:t>However, this time we are going to use the </a:t>
            </a:r>
            <a:r>
              <a:rPr lang="en-US" dirty="0" err="1" smtClean="0"/>
              <a:t>hasFocus</a:t>
            </a:r>
            <a:r>
              <a:rPr lang="en-US" dirty="0" smtClean="0"/>
              <a:t> binder and provide it a true or false Boolean value.  When the value is set to true the control will have focus and you are</a:t>
            </a:r>
            <a:r>
              <a:rPr lang="en-US" baseline="0" dirty="0" smtClean="0"/>
              <a:t> good to go.</a:t>
            </a:r>
          </a:p>
          <a:p>
            <a:endParaRPr lang="en-US" baseline="0" dirty="0" smtClean="0"/>
          </a:p>
          <a:p>
            <a:r>
              <a:rPr lang="en-US" baseline="0" dirty="0" smtClean="0"/>
              <a:t>[show animation]</a:t>
            </a:r>
          </a:p>
          <a:p>
            <a:r>
              <a:rPr lang="en-US" baseline="0" dirty="0" smtClean="0"/>
              <a:t>Above we set our focus with a hard coded true or false value.  Of course this works but in the real world we are going to </a:t>
            </a:r>
            <a:r>
              <a:rPr lang="en-US" baseline="0" dirty="0" err="1" smtClean="0"/>
              <a:t>liky</a:t>
            </a:r>
            <a:r>
              <a:rPr lang="en-US" baseline="0" dirty="0" smtClean="0"/>
              <a:t> want to use observables to set or value.  The good news is this can be accomplished as expected by simply binding to an observable attached to our view model.  Once we have our observable bound the control will either gain focus or lose focus based on our observable.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412121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1373357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last item</a:t>
            </a:r>
            <a:r>
              <a:rPr lang="en-US" baseline="0" dirty="0" smtClean="0"/>
              <a:t> we are going to explore in this module is going to be how to listen to DOM events in our application.  Being able to listen to DOM events means that we can have our application react to various actions our user may be taking such as pressing or releasing the mouse button, giving a UI element focus and many </a:t>
            </a:r>
            <a:r>
              <a:rPr lang="en-US" baseline="0" dirty="0" err="1" smtClean="0"/>
              <a:t>many</a:t>
            </a:r>
            <a:r>
              <a:rPr lang="en-US" baseline="0" dirty="0" smtClean="0"/>
              <a:t> more.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894575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item we are going to learn in</a:t>
            </a:r>
            <a:r>
              <a:rPr lang="en-US" baseline="0" dirty="0" smtClean="0"/>
              <a:t> this module is how to work with click events in knockout.  In html pretty much every UI element can handle the click event and knockout facilitates this beautifully.</a:t>
            </a:r>
          </a:p>
          <a:p>
            <a:endParaRPr lang="en-US" baseline="0" dirty="0" smtClean="0"/>
          </a:p>
          <a:p>
            <a:r>
              <a:rPr lang="en-US" baseline="0" dirty="0" smtClean="0"/>
              <a:t>We will start off by looking at how to handle basic click bindings for button controls.  Once we know the basics of this we will move on to learn how we can provide parameters to our binding in order to provide context to our underlying click method.  Finally we will wrap up by taking a look at how we can use knockout to handle click events to non-input elements such as the span or paragraph elements</a:t>
            </a:r>
          </a:p>
          <a:p>
            <a:endParaRPr lang="en-US" baseline="0" dirty="0" smtClean="0"/>
          </a:p>
          <a:p>
            <a:r>
              <a:rPr lang="en-US" baseline="0" dirty="0" smtClean="0"/>
              <a:t>[show animation]</a:t>
            </a:r>
          </a:p>
          <a:p>
            <a:r>
              <a:rPr lang="en-US" baseline="0" dirty="0" smtClean="0"/>
              <a:t>The next thing we are going to learn is how to set focus to our input fields via knockout.  Having the ability to set our focus via our view model will allow our applications to better guide a user through a data entry process which leads to a better user experience.</a:t>
            </a:r>
          </a:p>
          <a:p>
            <a:endParaRPr lang="en-US" baseline="0" dirty="0" smtClean="0"/>
          </a:p>
          <a:p>
            <a:r>
              <a:rPr lang="en-US" baseline="0" dirty="0" smtClean="0"/>
              <a:t>[show animation]</a:t>
            </a:r>
          </a:p>
          <a:p>
            <a:r>
              <a:rPr lang="en-US" baseline="0" dirty="0" smtClean="0"/>
              <a:t>Finally we will wrap up this module by learning how we can use knockout to setup DOM event bindings on elements in order to dynamically change the interaction of your application.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XAML there are multiple ways we can listen to and react to events.</a:t>
            </a:r>
          </a:p>
          <a:p>
            <a:endParaRPr lang="en-US" dirty="0" smtClean="0"/>
          </a:p>
          <a:p>
            <a:r>
              <a:rPr lang="en-US" dirty="0" smtClean="0"/>
              <a:t>[show</a:t>
            </a:r>
            <a:r>
              <a:rPr lang="en-US" baseline="0" dirty="0" smtClean="0"/>
              <a:t> animation]</a:t>
            </a:r>
          </a:p>
          <a:p>
            <a:r>
              <a:rPr lang="en-US" baseline="0" dirty="0" smtClean="0"/>
              <a:t>The </a:t>
            </a:r>
            <a:r>
              <a:rPr lang="en-US" baseline="0" dirty="0" err="1" smtClean="0"/>
              <a:t>frist</a:t>
            </a:r>
            <a:r>
              <a:rPr lang="en-US" baseline="0" dirty="0" smtClean="0"/>
              <a:t> way, which is a NON </a:t>
            </a:r>
            <a:r>
              <a:rPr lang="en-US" baseline="0" dirty="0" err="1" smtClean="0"/>
              <a:t>mvvm</a:t>
            </a:r>
            <a:r>
              <a:rPr lang="en-US" baseline="0" dirty="0" smtClean="0"/>
              <a:t> way, is to wire up a listener to the event and handle everything inside our code behind.  This works well, but is anti-</a:t>
            </a:r>
            <a:r>
              <a:rPr lang="en-US" baseline="0" dirty="0" err="1" smtClean="0"/>
              <a:t>mvvm</a:t>
            </a:r>
            <a:r>
              <a:rPr lang="en-US" baseline="0" dirty="0" smtClean="0"/>
              <a:t> and leads to more coupled code which is harder to maintain in the long run.</a:t>
            </a:r>
          </a:p>
          <a:p>
            <a:endParaRPr lang="en-US" baseline="0" dirty="0" smtClean="0"/>
          </a:p>
          <a:p>
            <a:r>
              <a:rPr lang="en-US" baseline="0" dirty="0" smtClean="0"/>
              <a:t>[show animation]</a:t>
            </a:r>
          </a:p>
          <a:p>
            <a:r>
              <a:rPr lang="en-US" baseline="0" dirty="0" smtClean="0"/>
              <a:t>Another way to accomplish this is to use a more MVVM approach and wire everything up via XAML to hit commands in your view model</a:t>
            </a:r>
          </a:p>
          <a:p>
            <a:endParaRPr lang="en-US" baseline="0" dirty="0" smtClean="0"/>
          </a:p>
          <a:p>
            <a:r>
              <a:rPr lang="en-US" baseline="0" dirty="0" smtClean="0"/>
              <a:t>[show animation]</a:t>
            </a:r>
          </a:p>
          <a:p>
            <a:r>
              <a:rPr lang="en-US" baseline="0" dirty="0" smtClean="0"/>
              <a:t>You can see here we have 5 lines of XAML code which accomplishes this for us.</a:t>
            </a:r>
          </a:p>
          <a:p>
            <a:endParaRPr lang="en-US" baseline="0" dirty="0" smtClean="0"/>
          </a:p>
          <a:p>
            <a:r>
              <a:rPr lang="en-US" baseline="0" dirty="0" smtClean="0"/>
              <a:t>[show animation]</a:t>
            </a:r>
          </a:p>
          <a:p>
            <a:r>
              <a:rPr lang="en-US" baseline="0" dirty="0" smtClean="0"/>
              <a:t>The first thing we need to do is create an even trigger and tell it which event we want to listen to.  IN our example we are going to listen to the </a:t>
            </a:r>
            <a:r>
              <a:rPr lang="en-US" baseline="0" dirty="0" err="1" smtClean="0"/>
              <a:t>gotfocus</a:t>
            </a:r>
            <a:r>
              <a:rPr lang="en-US" baseline="0" dirty="0" smtClean="0"/>
              <a:t> event.</a:t>
            </a:r>
          </a:p>
          <a:p>
            <a:endParaRPr lang="en-US" baseline="0" dirty="0" smtClean="0"/>
          </a:p>
          <a:p>
            <a:r>
              <a:rPr lang="en-US" baseline="0" dirty="0" smtClean="0"/>
              <a:t>[show animation]</a:t>
            </a:r>
          </a:p>
          <a:p>
            <a:r>
              <a:rPr lang="en-US" baseline="0" dirty="0" smtClean="0"/>
              <a:t>After we defined which event to listen to we need to specify which command to execute when the event is raised.  In our case we are going to use command binding and bind to the </a:t>
            </a:r>
            <a:r>
              <a:rPr lang="en-US" baseline="0" dirty="0" err="1" smtClean="0"/>
              <a:t>HandleGotFocusCommand</a:t>
            </a:r>
            <a:r>
              <a:rPr lang="en-US" baseline="0" dirty="0" smtClean="0"/>
              <a:t> in our view model.</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1018645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HTML and knockout the</a:t>
            </a:r>
            <a:r>
              <a:rPr lang="en-US" baseline="0" dirty="0" smtClean="0"/>
              <a:t> ability to listen for and react to DOM events is very simple.</a:t>
            </a:r>
          </a:p>
          <a:p>
            <a:endParaRPr lang="en-US" baseline="0" dirty="0" smtClean="0"/>
          </a:p>
          <a:p>
            <a:r>
              <a:rPr lang="en-US" baseline="0" dirty="0" smtClean="0"/>
              <a:t>[show animation]</a:t>
            </a:r>
          </a:p>
          <a:p>
            <a:r>
              <a:rPr lang="en-US" baseline="0" dirty="0" smtClean="0"/>
              <a:t>In fact if you look at the code here you can see we are using the standard data-bind attribute in </a:t>
            </a:r>
            <a:r>
              <a:rPr lang="en-US" baseline="0" dirty="0" err="1" smtClean="0"/>
              <a:t>conjuction</a:t>
            </a:r>
            <a:r>
              <a:rPr lang="en-US" baseline="0" dirty="0" smtClean="0"/>
              <a:t> with the event binder.</a:t>
            </a:r>
          </a:p>
          <a:p>
            <a:endParaRPr lang="en-US" baseline="0" dirty="0" smtClean="0"/>
          </a:p>
          <a:p>
            <a:r>
              <a:rPr lang="en-US" baseline="0" dirty="0" smtClean="0"/>
              <a:t>[show animation]</a:t>
            </a:r>
          </a:p>
          <a:p>
            <a:r>
              <a:rPr lang="en-US" baseline="0" dirty="0" smtClean="0"/>
              <a:t>Along w/ the event binder we need to specify which event we want to listen to, in our case we are going to listen for the mouse down event.  Once we setup our event next we simply need to provide the </a:t>
            </a:r>
            <a:r>
              <a:rPr lang="en-US" baseline="0" dirty="0" err="1" smtClean="0"/>
              <a:t>methond</a:t>
            </a:r>
            <a:r>
              <a:rPr lang="en-US" baseline="0" dirty="0" smtClean="0"/>
              <a:t> in our VM to respond to the event.</a:t>
            </a:r>
          </a:p>
          <a:p>
            <a:endParaRPr lang="en-US" baseline="0" dirty="0" smtClean="0"/>
          </a:p>
          <a:p>
            <a:r>
              <a:rPr lang="en-US" baseline="0" dirty="0" smtClean="0"/>
              <a:t>[show animation]</a:t>
            </a:r>
          </a:p>
          <a:p>
            <a:r>
              <a:rPr lang="en-US" baseline="0" dirty="0" smtClean="0"/>
              <a:t>In the code above we are only listening to 1 event, but </a:t>
            </a:r>
            <a:r>
              <a:rPr lang="en-US" baseline="0" smtClean="0"/>
              <a:t>of course </a:t>
            </a:r>
            <a:r>
              <a:rPr lang="en-US" baseline="0" dirty="0" smtClean="0"/>
              <a:t>there are going to be times where you want to listen to multiple events and knockout supports this out of the box.</a:t>
            </a:r>
          </a:p>
          <a:p>
            <a:endParaRPr lang="en-US" baseline="0" dirty="0" smtClean="0"/>
          </a:p>
          <a:p>
            <a:r>
              <a:rPr lang="en-US" baseline="0" dirty="0" smtClean="0"/>
              <a:t>[show animation]</a:t>
            </a:r>
          </a:p>
          <a:p>
            <a:r>
              <a:rPr lang="en-US" baseline="0" dirty="0" smtClean="0"/>
              <a:t>To listen to multiple events all you need to do is comma separate each declaration and provide the correct event name and its underlying method.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1332978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1529807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was dedicated to working</a:t>
            </a:r>
            <a:r>
              <a:rPr lang="en-US" baseline="0" dirty="0" smtClean="0"/>
              <a:t> with and handling user interaction inside of your application.</a:t>
            </a:r>
          </a:p>
          <a:p>
            <a:endParaRPr lang="en-US" baseline="0" dirty="0" smtClean="0"/>
          </a:p>
          <a:p>
            <a:r>
              <a:rPr lang="en-US" baseline="0" dirty="0" smtClean="0"/>
              <a:t>We started off by taking a look at how to handle click events in knockout via the click binder and how this compared to handling click events in XAML.  Our first example taught us that we could accomplish this by using the click binder and providing a method to bind to.</a:t>
            </a:r>
          </a:p>
          <a:p>
            <a:endParaRPr lang="en-US" baseline="0" dirty="0" smtClean="0"/>
          </a:p>
          <a:p>
            <a:r>
              <a:rPr lang="en-US" baseline="0" dirty="0" smtClean="0"/>
              <a:t>We then realized that there were many more options available to us when working with the click binder, such as how to pass values into our bound method.  We learned that passing values into out method was easy but it did require some additional configuration inside of our binder.</a:t>
            </a:r>
          </a:p>
          <a:p>
            <a:endParaRPr lang="en-US" baseline="0" dirty="0" smtClean="0"/>
          </a:p>
          <a:p>
            <a:r>
              <a:rPr lang="en-US" baseline="0" dirty="0" smtClean="0"/>
              <a:t>We then realized that having the ability to handle the click event is nice, but we wanted to also be able to enable or disable the </a:t>
            </a:r>
            <a:r>
              <a:rPr lang="en-US" baseline="0" dirty="0" err="1" smtClean="0"/>
              <a:t>ui</a:t>
            </a:r>
            <a:r>
              <a:rPr lang="en-US" baseline="0" dirty="0" smtClean="0"/>
              <a:t> element based on some business logic, which in </a:t>
            </a:r>
            <a:r>
              <a:rPr lang="en-US" baseline="0" dirty="0" err="1" smtClean="0"/>
              <a:t>xaml</a:t>
            </a:r>
            <a:r>
              <a:rPr lang="en-US" baseline="0" dirty="0" smtClean="0"/>
              <a:t> can be easily accomplished via the </a:t>
            </a:r>
            <a:r>
              <a:rPr lang="en-US" baseline="0" dirty="0" err="1" smtClean="0"/>
              <a:t>CanExecute</a:t>
            </a:r>
            <a:r>
              <a:rPr lang="en-US" baseline="0" dirty="0" smtClean="0"/>
              <a:t> property on the </a:t>
            </a:r>
            <a:r>
              <a:rPr lang="en-US" baseline="0" dirty="0" err="1" smtClean="0"/>
              <a:t>Icommand</a:t>
            </a:r>
            <a:r>
              <a:rPr lang="en-US" baseline="0" dirty="0" smtClean="0"/>
              <a:t> interface.  We learned that knockout easily supports this concept but in a slightly different manor.</a:t>
            </a:r>
          </a:p>
          <a:p>
            <a:endParaRPr lang="en-US" baseline="0" dirty="0" smtClean="0"/>
          </a:p>
          <a:p>
            <a:r>
              <a:rPr lang="en-US" baseline="0" dirty="0" smtClean="0"/>
              <a:t>The next thing we learned is how to set focus to our input fields via knockout.  We learned that this can be accomplished via the </a:t>
            </a:r>
            <a:r>
              <a:rPr lang="en-US" baseline="0" dirty="0" err="1" smtClean="0"/>
              <a:t>hasFocus</a:t>
            </a:r>
            <a:r>
              <a:rPr lang="en-US" baseline="0" dirty="0" smtClean="0"/>
              <a:t> binder.</a:t>
            </a:r>
          </a:p>
          <a:p>
            <a:endParaRPr lang="en-US" baseline="0" dirty="0" smtClean="0"/>
          </a:p>
          <a:p>
            <a:r>
              <a:rPr lang="en-US" baseline="0" dirty="0" smtClean="0"/>
              <a:t>[show animation]</a:t>
            </a:r>
          </a:p>
          <a:p>
            <a:r>
              <a:rPr lang="en-US" baseline="0" dirty="0" smtClean="0"/>
              <a:t>Finally we wrapped up this module by learning how we can use knockout to setup DOM event bindings on UI elements in order to dynamically change the interaction of your application.  </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23</a:t>
            </a:fld>
            <a:endParaRPr lang="en-US"/>
          </a:p>
        </p:txBody>
      </p:sp>
    </p:spTree>
    <p:extLst>
      <p:ext uri="{BB962C8B-B14F-4D97-AF65-F5344CB8AC3E}">
        <p14:creationId xmlns:p14="http://schemas.microsoft.com/office/powerpoint/2010/main" val="421798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talk</a:t>
            </a:r>
            <a:r>
              <a:rPr lang="en-US" baseline="0" dirty="0" smtClean="0"/>
              <a:t> about handling user interaction we must start with capturing their request to save any manipulated data.  Typically this will be done via capturing some sort of click event.  When working with HTML and knockout capturing the click event and then processing it, is simple and the syntax needed to accomplish this will be familiar to XAML developers.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need to capture the click event in XAML using MVVM you would first start off by creating a property in your view model</a:t>
            </a:r>
            <a:r>
              <a:rPr lang="en-US" baseline="0" dirty="0" smtClean="0"/>
              <a:t> as you see here</a:t>
            </a:r>
          </a:p>
          <a:p>
            <a:endParaRPr lang="en-US" baseline="0" dirty="0" smtClean="0"/>
          </a:p>
          <a:p>
            <a:r>
              <a:rPr lang="en-US" dirty="0" smtClean="0"/>
              <a:t>[show animation]</a:t>
            </a:r>
          </a:p>
          <a:p>
            <a:r>
              <a:rPr lang="en-US" dirty="0" smtClean="0"/>
              <a:t>This</a:t>
            </a:r>
            <a:r>
              <a:rPr lang="en-US" baseline="0" dirty="0" smtClean="0"/>
              <a:t> property implements the </a:t>
            </a:r>
            <a:r>
              <a:rPr lang="en-US" baseline="0" dirty="0" err="1" smtClean="0"/>
              <a:t>ICommand</a:t>
            </a:r>
            <a:r>
              <a:rPr lang="en-US" baseline="0" dirty="0" smtClean="0"/>
              <a:t> interface which is required to enable commanding to work successfully in XAML.  </a:t>
            </a:r>
          </a:p>
          <a:p>
            <a:endParaRPr lang="en-US" baseline="0" dirty="0" smtClean="0"/>
          </a:p>
          <a:p>
            <a:r>
              <a:rPr lang="en-US" baseline="0" dirty="0" smtClean="0"/>
              <a:t>[show animation]</a:t>
            </a:r>
          </a:p>
          <a:p>
            <a:r>
              <a:rPr lang="en-US" baseline="0" dirty="0" smtClean="0"/>
              <a:t>When implementing the </a:t>
            </a:r>
            <a:r>
              <a:rPr lang="en-US" baseline="0" dirty="0" err="1" smtClean="0"/>
              <a:t>ICommand</a:t>
            </a:r>
            <a:r>
              <a:rPr lang="en-US" baseline="0" dirty="0" smtClean="0"/>
              <a:t>, which in our case is being done via the </a:t>
            </a:r>
            <a:r>
              <a:rPr lang="en-US" baseline="0" dirty="0" err="1" smtClean="0"/>
              <a:t>RelayCommand</a:t>
            </a:r>
            <a:r>
              <a:rPr lang="en-US" baseline="0" dirty="0" smtClean="0"/>
              <a:t> class, you must provide it the method to execute when the user clicks the command.  When you have set this up successfully the underlying method will be executed when the user executes our command.</a:t>
            </a:r>
          </a:p>
          <a:p>
            <a:endParaRPr lang="en-US" baseline="0" dirty="0" smtClean="0"/>
          </a:p>
          <a:p>
            <a:r>
              <a:rPr lang="en-US" baseline="0" dirty="0" smtClean="0"/>
              <a:t>[show animation]</a:t>
            </a:r>
          </a:p>
          <a:p>
            <a:r>
              <a:rPr lang="en-US" baseline="0" dirty="0" smtClean="0"/>
              <a:t>Once you have your backing field setup correct you will need to bind this to your button in </a:t>
            </a:r>
            <a:r>
              <a:rPr lang="en-US" baseline="0" dirty="0" err="1" smtClean="0"/>
              <a:t>xaml</a:t>
            </a:r>
            <a:r>
              <a:rPr lang="en-US" baseline="0" dirty="0" smtClean="0"/>
              <a:t> as you see here</a:t>
            </a:r>
          </a:p>
          <a:p>
            <a:endParaRPr lang="en-US" baseline="0" dirty="0" smtClean="0"/>
          </a:p>
          <a:p>
            <a:r>
              <a:rPr lang="en-US" baseline="0" dirty="0" smtClean="0"/>
              <a:t>[show animation]</a:t>
            </a:r>
          </a:p>
          <a:p>
            <a:r>
              <a:rPr lang="en-US" baseline="0" dirty="0" smtClean="0"/>
              <a:t>As you can see our backing field is being bound to our Command on our button using standard binding syntax.</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needing to capture the click even in</a:t>
            </a:r>
            <a:r>
              <a:rPr lang="en-US" baseline="0" dirty="0" smtClean="0"/>
              <a:t> knockout things are similar to </a:t>
            </a:r>
            <a:r>
              <a:rPr lang="en-US" baseline="0" dirty="0" err="1" smtClean="0"/>
              <a:t>xaml</a:t>
            </a:r>
            <a:r>
              <a:rPr lang="en-US" baseline="0" dirty="0" smtClean="0"/>
              <a:t> but require considerably less ceremony.  </a:t>
            </a:r>
          </a:p>
          <a:p>
            <a:endParaRPr lang="en-US" baseline="0" dirty="0" smtClean="0"/>
          </a:p>
          <a:p>
            <a:r>
              <a:rPr lang="en-US" baseline="0" dirty="0" smtClean="0"/>
              <a:t>[show animation]</a:t>
            </a:r>
          </a:p>
          <a:p>
            <a:r>
              <a:rPr lang="en-US" baseline="0" dirty="0" smtClean="0"/>
              <a:t>In fact, in our knockout view model all you need to do is create a standard method and bind this method to the HTML element and knockout will take care of the rest</a:t>
            </a:r>
          </a:p>
          <a:p>
            <a:endParaRPr lang="en-US" baseline="0" dirty="0" smtClean="0"/>
          </a:p>
          <a:p>
            <a:r>
              <a:rPr lang="en-US" baseline="0" dirty="0" smtClean="0"/>
              <a:t>[show animation]</a:t>
            </a:r>
          </a:p>
          <a:p>
            <a:r>
              <a:rPr lang="en-US" dirty="0" smtClean="0"/>
              <a:t>Here</a:t>
            </a:r>
            <a:r>
              <a:rPr lang="en-US" baseline="0" dirty="0" smtClean="0"/>
              <a:t> is another example of our save method but this time we are going to pass it in some data.  You can see there is no special syntax needed in order for this to work</a:t>
            </a:r>
          </a:p>
          <a:p>
            <a:endParaRPr lang="en-US" baseline="0" dirty="0" smtClean="0"/>
          </a:p>
          <a:p>
            <a:r>
              <a:rPr lang="en-US" baseline="0" dirty="0" smtClean="0"/>
              <a:t>[show animation]</a:t>
            </a:r>
          </a:p>
          <a:p>
            <a:r>
              <a:rPr lang="en-US" baseline="0" dirty="0" smtClean="0"/>
              <a:t>We have setup our method in our view model and binding it to our HTML element is as simple as you see here on the screen. </a:t>
            </a:r>
          </a:p>
          <a:p>
            <a:endParaRPr lang="en-US" baseline="0" dirty="0" smtClean="0"/>
          </a:p>
          <a:p>
            <a:r>
              <a:rPr lang="en-US" baseline="0" dirty="0" smtClean="0"/>
              <a:t>[show animation]</a:t>
            </a:r>
          </a:p>
          <a:p>
            <a:r>
              <a:rPr lang="en-US" baseline="0" dirty="0" smtClean="0"/>
              <a:t>You just need to use the standard data-bind syntax with the click binder and bind to the underlying method.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19918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61784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Previously we took a look</a:t>
            </a:r>
            <a:r>
              <a:rPr lang="en-US" baseline="0" dirty="0" smtClean="0"/>
              <a:t> at how to capture the click events using the Click Binder, but we only examined the basic scenario, which is how to bind to a method without provide any parameters to the method.  This works great, but many times you are going to need to provide parameter information to your bound method in order for your use case to work correctly.  The good news is that knockout makes passing parameters to a bound method simple and pain free.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153177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XAML setting up the ability to accept a parameter is not too different from not accepting a parameter, but it does require a bit more setup in both the view and the view model</a:t>
            </a:r>
          </a:p>
          <a:p>
            <a:endParaRPr lang="en-US" baseline="0" dirty="0" smtClean="0"/>
          </a:p>
          <a:p>
            <a:r>
              <a:rPr lang="en-US" baseline="0" dirty="0" smtClean="0"/>
              <a:t>[show animation]</a:t>
            </a:r>
          </a:p>
          <a:p>
            <a:r>
              <a:rPr lang="en-US" baseline="0" dirty="0" smtClean="0"/>
              <a:t>The first thing we need to do is modify our </a:t>
            </a:r>
            <a:r>
              <a:rPr lang="en-US" baseline="0" dirty="0" err="1" smtClean="0"/>
              <a:t>Icommand</a:t>
            </a:r>
            <a:r>
              <a:rPr lang="en-US" baseline="0" dirty="0" smtClean="0"/>
              <a:t> implementation.  The modification we make is to provided a parameter type via generics as seen here.</a:t>
            </a:r>
          </a:p>
          <a:p>
            <a:endParaRPr lang="en-US" baseline="0" dirty="0" smtClean="0"/>
          </a:p>
          <a:p>
            <a:r>
              <a:rPr lang="en-US" baseline="0" dirty="0" smtClean="0"/>
              <a:t>[show animation]</a:t>
            </a:r>
          </a:p>
          <a:p>
            <a:r>
              <a:rPr lang="en-US" baseline="0" dirty="0" smtClean="0"/>
              <a:t>Once we have our command updated, of course we are going to need to update the signature of our bound method in order to accept our new parameter.  You can see here I have accomplished this by adding a </a:t>
            </a:r>
            <a:r>
              <a:rPr lang="en-US" baseline="0" dirty="0" err="1" smtClean="0"/>
              <a:t>filterText</a:t>
            </a:r>
            <a:r>
              <a:rPr lang="en-US" baseline="0" dirty="0" smtClean="0"/>
              <a:t> parameter to our method which is a string.  I now have my command setup correctly, but I need to update my </a:t>
            </a:r>
            <a:r>
              <a:rPr lang="en-US" baseline="0" dirty="0" err="1" smtClean="0"/>
              <a:t>xaml</a:t>
            </a:r>
            <a:r>
              <a:rPr lang="en-US" baseline="0" dirty="0" smtClean="0"/>
              <a:t> bindings in order for this to work as expected.</a:t>
            </a:r>
          </a:p>
          <a:p>
            <a:endParaRPr lang="en-US" baseline="0" dirty="0" smtClean="0"/>
          </a:p>
          <a:p>
            <a:r>
              <a:rPr lang="en-US" baseline="0" dirty="0" smtClean="0"/>
              <a:t>[show animation]</a:t>
            </a:r>
          </a:p>
          <a:p>
            <a:r>
              <a:rPr lang="en-US" baseline="0" dirty="0" smtClean="0"/>
              <a:t>When working with our </a:t>
            </a:r>
            <a:r>
              <a:rPr lang="en-US" baseline="0" dirty="0" err="1" smtClean="0"/>
              <a:t>xaml</a:t>
            </a:r>
            <a:r>
              <a:rPr lang="en-US" baseline="0" dirty="0" smtClean="0"/>
              <a:t> I can leave my configuration for our command as is because I am still binding to the same method, in our case it is the </a:t>
            </a:r>
            <a:r>
              <a:rPr lang="en-US" baseline="0" dirty="0" err="1" smtClean="0"/>
              <a:t>FilterToDoCommand</a:t>
            </a:r>
            <a:r>
              <a:rPr lang="en-US" baseline="0" dirty="0" smtClean="0"/>
              <a:t>.</a:t>
            </a:r>
          </a:p>
          <a:p>
            <a:endParaRPr lang="en-US" baseline="0" dirty="0" smtClean="0"/>
          </a:p>
          <a:p>
            <a:r>
              <a:rPr lang="en-US" baseline="0" dirty="0" smtClean="0"/>
              <a:t>[show animation]</a:t>
            </a:r>
          </a:p>
          <a:p>
            <a:r>
              <a:rPr lang="en-US" baseline="0" dirty="0" smtClean="0"/>
              <a:t>However, I still need to pass the parameter to our method and I accomplish this by using the command parameter binder and binding to the correct property which contains the value we are going pass into our method.  Once I have my parameter binding setup correct the underlying </a:t>
            </a:r>
            <a:r>
              <a:rPr lang="en-US" baseline="0" dirty="0" err="1" smtClean="0"/>
              <a:t>ICOmmand</a:t>
            </a:r>
            <a:r>
              <a:rPr lang="en-US" baseline="0" dirty="0" smtClean="0"/>
              <a:t> implementation will be setup correctly and we will be able to pass a value via binding to our method in the view model.</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538460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14375" y="3762375"/>
            <a:ext cx="7258050" cy="857250"/>
          </a:xfrm>
          <a:prstGeom prst="rect">
            <a:avLst/>
          </a:prstGeom>
        </p:spPr>
      </p:pic>
      <p:pic>
        <p:nvPicPr>
          <p:cNvPr id="7" name="Picture 6"/>
          <p:cNvPicPr>
            <a:picLocks noChangeAspect="1"/>
          </p:cNvPicPr>
          <p:nvPr/>
        </p:nvPicPr>
        <p:blipFill>
          <a:blip r:embed="rId4"/>
          <a:stretch>
            <a:fillRect/>
          </a:stretch>
        </p:blipFill>
        <p:spPr>
          <a:xfrm>
            <a:off x="685800" y="1785639"/>
            <a:ext cx="5591175" cy="809625"/>
          </a:xfrm>
          <a:prstGeom prst="rect">
            <a:avLst/>
          </a:prstGeom>
        </p:spPr>
      </p:pic>
      <p:sp>
        <p:nvSpPr>
          <p:cNvPr id="2" name="Title 1"/>
          <p:cNvSpPr>
            <a:spLocks noGrp="1"/>
          </p:cNvSpPr>
          <p:nvPr>
            <p:ph type="title"/>
          </p:nvPr>
        </p:nvSpPr>
        <p:spPr/>
        <p:txBody>
          <a:bodyPr/>
          <a:lstStyle/>
          <a:p>
            <a:r>
              <a:rPr lang="en-US" dirty="0" smtClean="0"/>
              <a:t>Handling Click Binding w/ Parameters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Method to handle Click</a:t>
            </a:r>
            <a:endParaRPr lang="en-GB" sz="1400" dirty="0"/>
          </a:p>
        </p:txBody>
      </p:sp>
      <p:sp>
        <p:nvSpPr>
          <p:cNvPr id="15" name="Text Placeholder 2"/>
          <p:cNvSpPr txBox="1">
            <a:spLocks/>
          </p:cNvSpPr>
          <p:nvPr/>
        </p:nvSpPr>
        <p:spPr bwMode="auto">
          <a:xfrm>
            <a:off x="452120" y="32004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Binding to Input Control</a:t>
            </a:r>
            <a:endParaRPr lang="en-GB" sz="1400" kern="0" dirty="0"/>
          </a:p>
        </p:txBody>
      </p:sp>
      <p:cxnSp>
        <p:nvCxnSpPr>
          <p:cNvPr id="16" name="Straight Arrow Connector 15"/>
          <p:cNvCxnSpPr/>
          <p:nvPr/>
        </p:nvCxnSpPr>
        <p:spPr bwMode="auto">
          <a:xfrm flipH="1" flipV="1">
            <a:off x="5257800" y="2333625"/>
            <a:ext cx="762000" cy="10477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88089" y="22214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Method w/ Parameters</a:t>
            </a:r>
            <a:endParaRPr lang="en-US" dirty="0">
              <a:solidFill>
                <a:prstClr val="black"/>
              </a:solidFill>
              <a:latin typeface="Myriad Pro"/>
            </a:endParaRPr>
          </a:p>
        </p:txBody>
      </p:sp>
      <p:cxnSp>
        <p:nvCxnSpPr>
          <p:cNvPr id="18" name="Straight Connector 17"/>
          <p:cNvCxnSpPr/>
          <p:nvPr/>
        </p:nvCxnSpPr>
        <p:spPr bwMode="auto">
          <a:xfrm>
            <a:off x="4191000" y="4343400"/>
            <a:ext cx="46759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cxnSp>
        <p:nvCxnSpPr>
          <p:cNvPr id="24" name="Straight Connector 23"/>
          <p:cNvCxnSpPr/>
          <p:nvPr/>
        </p:nvCxnSpPr>
        <p:spPr bwMode="auto">
          <a:xfrm>
            <a:off x="2576749" y="2133600"/>
            <a:ext cx="161425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bwMode="auto">
          <a:xfrm>
            <a:off x="4399899" y="2133600"/>
            <a:ext cx="146750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bwMode="auto">
          <a:xfrm>
            <a:off x="4658591" y="4343400"/>
            <a:ext cx="46759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bwMode="auto">
          <a:xfrm>
            <a:off x="5328138" y="4343400"/>
            <a:ext cx="2139462"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bwMode="auto">
          <a:xfrm flipV="1">
            <a:off x="4409633" y="4560961"/>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bwMode="auto">
          <a:xfrm>
            <a:off x="3352800" y="4994031"/>
            <a:ext cx="2057400"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Use Bind to attach </a:t>
            </a:r>
          </a:p>
          <a:p>
            <a:r>
              <a:rPr lang="en-US" dirty="0" smtClean="0">
                <a:solidFill>
                  <a:prstClr val="black"/>
                </a:solidFill>
                <a:latin typeface="Myriad Pro"/>
              </a:rPr>
              <a:t>to our method</a:t>
            </a:r>
            <a:endParaRPr lang="en-US" dirty="0">
              <a:solidFill>
                <a:prstClr val="black"/>
              </a:solidFill>
              <a:latin typeface="Myriad Pro"/>
            </a:endParaRPr>
          </a:p>
        </p:txBody>
      </p:sp>
      <p:cxnSp>
        <p:nvCxnSpPr>
          <p:cNvPr id="31" name="Straight Arrow Connector 30"/>
          <p:cNvCxnSpPr/>
          <p:nvPr/>
        </p:nvCxnSpPr>
        <p:spPr bwMode="auto">
          <a:xfrm flipV="1">
            <a:off x="4943033" y="4572000"/>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bwMode="auto">
          <a:xfrm>
            <a:off x="4122711" y="5005070"/>
            <a:ext cx="2201889" cy="923330"/>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Setting the ‘this’ reference to our current model</a:t>
            </a:r>
            <a:endParaRPr lang="en-US" dirty="0">
              <a:solidFill>
                <a:prstClr val="black"/>
              </a:solidFill>
              <a:latin typeface="Myriad Pro"/>
            </a:endParaRPr>
          </a:p>
        </p:txBody>
      </p:sp>
      <p:cxnSp>
        <p:nvCxnSpPr>
          <p:cNvPr id="33" name="Straight Arrow Connector 32"/>
          <p:cNvCxnSpPr/>
          <p:nvPr/>
        </p:nvCxnSpPr>
        <p:spPr bwMode="auto">
          <a:xfrm flipV="1">
            <a:off x="6467033" y="4572000"/>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4" name="TextBox 33"/>
          <p:cNvSpPr txBox="1"/>
          <p:nvPr/>
        </p:nvSpPr>
        <p:spPr bwMode="auto">
          <a:xfrm>
            <a:off x="5181600" y="5005070"/>
            <a:ext cx="266700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Providing our parameters </a:t>
            </a:r>
            <a:endParaRPr lang="en-US" dirty="0">
              <a:solidFill>
                <a:prstClr val="black"/>
              </a:solidFill>
              <a:latin typeface="Myriad Pro"/>
            </a:endParaRPr>
          </a:p>
        </p:txBody>
      </p:sp>
    </p:spTree>
    <p:extLst>
      <p:ext uri="{BB962C8B-B14F-4D97-AF65-F5344CB8AC3E}">
        <p14:creationId xmlns:p14="http://schemas.microsoft.com/office/powerpoint/2010/main" val="2264618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0" presetClass="exit" presetSubtype="0" fill="hold" grpId="1" nodeType="withEffect">
                                  <p:stCondLst>
                                    <p:cond delay="0"/>
                                  </p:stCondLst>
                                  <p:childTnLst>
                                    <p:animEffect transition="out" filter="fade">
                                      <p:cBhvr>
                                        <p:cTn id="54" dur="500"/>
                                        <p:tgtEl>
                                          <p:spTgt spid="30"/>
                                        </p:tgtEl>
                                      </p:cBhvr>
                                    </p:animEffect>
                                    <p:set>
                                      <p:cBhvr>
                                        <p:cTn id="55" dur="1" fill="hold">
                                          <p:stCondLst>
                                            <p:cond delay="499"/>
                                          </p:stCondLst>
                                        </p:cTn>
                                        <p:tgtEl>
                                          <p:spTgt spid="30"/>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8"/>
                                        </p:tgtEl>
                                      </p:cBhvr>
                                    </p:animEffect>
                                    <p:set>
                                      <p:cBhvr>
                                        <p:cTn id="58" dur="1" fill="hold">
                                          <p:stCondLst>
                                            <p:cond delay="499"/>
                                          </p:stCondLst>
                                        </p:cTn>
                                        <p:tgtEl>
                                          <p:spTgt spid="28"/>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par>
                                <p:cTn id="70" presetID="10" presetClass="exit" presetSubtype="0" fill="hold" nodeType="withEffect">
                                  <p:stCondLst>
                                    <p:cond delay="0"/>
                                  </p:stCondLst>
                                  <p:childTnLst>
                                    <p:animEffect transition="out" filter="fade">
                                      <p:cBhvr>
                                        <p:cTn id="71" dur="500"/>
                                        <p:tgtEl>
                                          <p:spTgt spid="26"/>
                                        </p:tgtEl>
                                      </p:cBhvr>
                                    </p:animEffect>
                                    <p:set>
                                      <p:cBhvr>
                                        <p:cTn id="72" dur="1" fill="hold">
                                          <p:stCondLst>
                                            <p:cond delay="499"/>
                                          </p:stCondLst>
                                        </p:cTn>
                                        <p:tgtEl>
                                          <p:spTgt spid="26"/>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31"/>
                                        </p:tgtEl>
                                      </p:cBhvr>
                                    </p:animEffect>
                                    <p:set>
                                      <p:cBhvr>
                                        <p:cTn id="75" dur="1" fill="hold">
                                          <p:stCondLst>
                                            <p:cond delay="499"/>
                                          </p:stCondLst>
                                        </p:cTn>
                                        <p:tgtEl>
                                          <p:spTgt spid="31"/>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32"/>
                                        </p:tgtEl>
                                      </p:cBhvr>
                                    </p:animEffect>
                                    <p:set>
                                      <p:cBhvr>
                                        <p:cTn id="78"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7" grpId="0"/>
      <p:bldP spid="17" grpId="1"/>
      <p:bldP spid="30" grpId="0"/>
      <p:bldP spid="30" grpId="1"/>
      <p:bldP spid="32" grpId="0"/>
      <p:bldP spid="32" grpId="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66472837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Input Click Bindings</a:t>
            </a:r>
          </a:p>
          <a:p>
            <a:r>
              <a:rPr lang="en-US" dirty="0" smtClean="0"/>
              <a:t>Input Click Bindings with Parameters</a:t>
            </a:r>
          </a:p>
          <a:p>
            <a:r>
              <a:rPr lang="en-US" dirty="0" smtClean="0">
                <a:solidFill>
                  <a:srgbClr val="EF8B19"/>
                </a:solidFill>
              </a:rPr>
              <a:t>Input </a:t>
            </a:r>
            <a:r>
              <a:rPr lang="en-US" dirty="0">
                <a:solidFill>
                  <a:srgbClr val="EF8B19"/>
                </a:solidFill>
              </a:rPr>
              <a:t>Click </a:t>
            </a:r>
            <a:r>
              <a:rPr lang="en-US" dirty="0" smtClean="0">
                <a:solidFill>
                  <a:srgbClr val="EF8B19"/>
                </a:solidFill>
              </a:rPr>
              <a:t>Bindings with Enabled/Disabled State</a:t>
            </a:r>
            <a:endParaRPr lang="en-US" dirty="0" smtClean="0">
              <a:solidFill>
                <a:srgbClr val="EF8B19"/>
              </a:solidFill>
              <a:latin typeface="+mn-lt"/>
            </a:endParaRPr>
          </a:p>
          <a:p>
            <a:r>
              <a:rPr lang="en-GB" dirty="0" smtClean="0"/>
              <a:t>Field Focus Bindings</a:t>
            </a:r>
          </a:p>
          <a:p>
            <a:r>
              <a:rPr lang="en-GB" dirty="0" smtClean="0"/>
              <a:t>Event Bindings</a:t>
            </a:r>
            <a:endParaRPr lang="en-GB" dirty="0"/>
          </a:p>
        </p:txBody>
      </p:sp>
    </p:spTree>
    <p:extLst>
      <p:ext uri="{BB962C8B-B14F-4D97-AF65-F5344CB8AC3E}">
        <p14:creationId xmlns:p14="http://schemas.microsoft.com/office/powerpoint/2010/main" val="24225084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698275" y="4669823"/>
            <a:ext cx="4943475" cy="542925"/>
          </a:xfrm>
          <a:prstGeom prst="rect">
            <a:avLst/>
          </a:prstGeom>
        </p:spPr>
      </p:pic>
      <p:pic>
        <p:nvPicPr>
          <p:cNvPr id="9" name="Picture 8"/>
          <p:cNvPicPr>
            <a:picLocks noChangeAspect="1"/>
          </p:cNvPicPr>
          <p:nvPr/>
        </p:nvPicPr>
        <p:blipFill>
          <a:blip r:embed="rId4"/>
          <a:stretch>
            <a:fillRect/>
          </a:stretch>
        </p:blipFill>
        <p:spPr>
          <a:xfrm>
            <a:off x="680720" y="1778555"/>
            <a:ext cx="5381625" cy="1190625"/>
          </a:xfrm>
          <a:prstGeom prst="rect">
            <a:avLst/>
          </a:prstGeom>
        </p:spPr>
      </p:pic>
      <p:sp>
        <p:nvSpPr>
          <p:cNvPr id="2" name="Title 1"/>
          <p:cNvSpPr>
            <a:spLocks noGrp="1"/>
          </p:cNvSpPr>
          <p:nvPr>
            <p:ph type="title"/>
          </p:nvPr>
        </p:nvSpPr>
        <p:spPr/>
        <p:txBody>
          <a:bodyPr/>
          <a:lstStyle/>
          <a:p>
            <a:r>
              <a:rPr lang="en-US" dirty="0" smtClean="0"/>
              <a:t>Handling Click Binding w/ State</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Relay Command</a:t>
            </a:r>
            <a:endParaRPr lang="en-GB" sz="1400" dirty="0"/>
          </a:p>
        </p:txBody>
      </p:sp>
      <p:sp>
        <p:nvSpPr>
          <p:cNvPr id="20" name="Text Placeholder 2"/>
          <p:cNvSpPr txBox="1">
            <a:spLocks/>
          </p:cNvSpPr>
          <p:nvPr/>
        </p:nvSpPr>
        <p:spPr bwMode="auto">
          <a:xfrm>
            <a:off x="457200" y="4267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solidFill>
                  <a:prstClr val="black"/>
                </a:solidFill>
              </a:rPr>
              <a:t>Command Binding</a:t>
            </a:r>
            <a:endParaRPr lang="en-GB" sz="1400" kern="0" dirty="0">
              <a:solidFill>
                <a:prstClr val="black"/>
              </a:solidFill>
            </a:endParaRPr>
          </a:p>
        </p:txBody>
      </p:sp>
      <p:cxnSp>
        <p:nvCxnSpPr>
          <p:cNvPr id="23" name="Straight Arrow Connector 22"/>
          <p:cNvCxnSpPr/>
          <p:nvPr/>
        </p:nvCxnSpPr>
        <p:spPr bwMode="auto">
          <a:xfrm flipH="1">
            <a:off x="5029200" y="1939736"/>
            <a:ext cx="1017772" cy="4224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6070417" y="1787226"/>
            <a:ext cx="2768783" cy="369332"/>
          </a:xfrm>
          <a:prstGeom prst="rect">
            <a:avLst/>
          </a:prstGeom>
          <a:noFill/>
          <a:ln w="9525">
            <a:noFill/>
            <a:miter lim="800000"/>
            <a:headEnd/>
            <a:tailEnd/>
          </a:ln>
        </p:spPr>
        <p:txBody>
          <a:bodyPr wrap="square" rtlCol="0">
            <a:spAutoFit/>
          </a:bodyPr>
          <a:lstStyle/>
          <a:p>
            <a:r>
              <a:rPr lang="en-US" dirty="0" err="1" smtClean="0">
                <a:solidFill>
                  <a:prstClr val="black"/>
                </a:solidFill>
                <a:latin typeface="Myriad Pro"/>
              </a:rPr>
              <a:t>ICommand</a:t>
            </a:r>
            <a:r>
              <a:rPr lang="en-US" dirty="0" smtClean="0">
                <a:solidFill>
                  <a:prstClr val="black"/>
                </a:solidFill>
                <a:latin typeface="Myriad Pro"/>
              </a:rPr>
              <a:t> w/ </a:t>
            </a:r>
            <a:r>
              <a:rPr lang="en-US" dirty="0" err="1" smtClean="0">
                <a:solidFill>
                  <a:prstClr val="black"/>
                </a:solidFill>
                <a:latin typeface="Myriad Pro"/>
              </a:rPr>
              <a:t>CanExecute</a:t>
            </a:r>
            <a:endParaRPr lang="en-US" dirty="0">
              <a:solidFill>
                <a:prstClr val="black"/>
              </a:solidFill>
              <a:latin typeface="Myriad Pro"/>
            </a:endParaRPr>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solidFill>
                  <a:prstClr val="black"/>
                </a:solidFill>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prstClr val="white"/>
                  </a:solidFill>
                  <a:latin typeface="Myriad Pro"/>
                </a:rPr>
                <a:t>Using XAML</a:t>
              </a:r>
              <a:endParaRPr lang="en-US" sz="1600" dirty="0">
                <a:solidFill>
                  <a:prstClr val="white"/>
                </a:solidFill>
                <a:latin typeface="Myriad Pro"/>
              </a:endParaRPr>
            </a:p>
          </p:txBody>
        </p:sp>
      </p:grpSp>
      <p:cxnSp>
        <p:nvCxnSpPr>
          <p:cNvPr id="19" name="Straight Arrow Connector 18"/>
          <p:cNvCxnSpPr/>
          <p:nvPr/>
        </p:nvCxnSpPr>
        <p:spPr bwMode="auto">
          <a:xfrm flipV="1">
            <a:off x="3869798" y="5257800"/>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bwMode="auto">
          <a:xfrm>
            <a:off x="2895600" y="569087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No changes needed to the Command</a:t>
            </a:r>
            <a:endParaRPr lang="en-US" dirty="0">
              <a:solidFill>
                <a:prstClr val="black"/>
              </a:solidFill>
              <a:latin typeface="Myriad Pro"/>
            </a:endParaRPr>
          </a:p>
        </p:txBody>
      </p:sp>
      <p:cxnSp>
        <p:nvCxnSpPr>
          <p:cNvPr id="30" name="Straight Connector 29"/>
          <p:cNvCxnSpPr/>
          <p:nvPr/>
        </p:nvCxnSpPr>
        <p:spPr bwMode="auto">
          <a:xfrm>
            <a:off x="4746307" y="2667000"/>
            <a:ext cx="56578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bwMode="auto">
          <a:xfrm flipH="1">
            <a:off x="5029199" y="3417332"/>
            <a:ext cx="990602"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bwMode="auto">
          <a:xfrm>
            <a:off x="6070417" y="3124200"/>
            <a:ext cx="2446311" cy="646331"/>
          </a:xfrm>
          <a:prstGeom prst="rect">
            <a:avLst/>
          </a:prstGeom>
          <a:noFill/>
          <a:ln w="9525">
            <a:noFill/>
            <a:miter lim="800000"/>
            <a:headEnd/>
            <a:tailEnd/>
          </a:ln>
        </p:spPr>
        <p:txBody>
          <a:bodyPr wrap="square" rtlCol="0">
            <a:spAutoFit/>
          </a:bodyPr>
          <a:lstStyle/>
          <a:p>
            <a:r>
              <a:rPr lang="en-US" dirty="0" err="1" smtClean="0">
                <a:solidFill>
                  <a:prstClr val="black"/>
                </a:solidFill>
                <a:latin typeface="Myriad Pro"/>
              </a:rPr>
              <a:t>CanExecute</a:t>
            </a:r>
            <a:r>
              <a:rPr lang="en-US" dirty="0" smtClean="0">
                <a:solidFill>
                  <a:prstClr val="black"/>
                </a:solidFill>
                <a:latin typeface="Myriad Pro"/>
              </a:rPr>
              <a:t> method implemented</a:t>
            </a:r>
            <a:endParaRPr lang="en-US" dirty="0">
              <a:solidFill>
                <a:prstClr val="black"/>
              </a:solidFill>
              <a:latin typeface="Myriad Pro"/>
            </a:endParaRPr>
          </a:p>
        </p:txBody>
      </p:sp>
      <p:pic>
        <p:nvPicPr>
          <p:cNvPr id="12" name="Picture 11"/>
          <p:cNvPicPr>
            <a:picLocks noChangeAspect="1"/>
          </p:cNvPicPr>
          <p:nvPr/>
        </p:nvPicPr>
        <p:blipFill>
          <a:blip r:embed="rId5"/>
          <a:stretch>
            <a:fillRect/>
          </a:stretch>
        </p:blipFill>
        <p:spPr>
          <a:xfrm>
            <a:off x="725756" y="3115562"/>
            <a:ext cx="2476500" cy="1000125"/>
          </a:xfrm>
          <a:prstGeom prst="rect">
            <a:avLst/>
          </a:prstGeom>
        </p:spPr>
      </p:pic>
    </p:spTree>
    <p:extLst>
      <p:ext uri="{BB962C8B-B14F-4D97-AF65-F5344CB8AC3E}">
        <p14:creationId xmlns:p14="http://schemas.microsoft.com/office/powerpoint/2010/main" val="2696038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30"/>
                                        </p:tgtEl>
                                      </p:cBhvr>
                                    </p:animEffect>
                                    <p:set>
                                      <p:cBhvr>
                                        <p:cTn id="27" dur="1" fill="hold">
                                          <p:stCondLst>
                                            <p:cond delay="499"/>
                                          </p:stCondLst>
                                        </p:cTn>
                                        <p:tgtEl>
                                          <p:spTgt spid="3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3"/>
                                        </p:tgtEl>
                                      </p:cBhvr>
                                    </p:animEffect>
                                    <p:set>
                                      <p:cBhvr>
                                        <p:cTn id="30" dur="1" fill="hold">
                                          <p:stCondLst>
                                            <p:cond delay="499"/>
                                          </p:stCondLst>
                                        </p:cTn>
                                        <p:tgtEl>
                                          <p:spTgt spid="2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4"/>
                                        </p:tgtEl>
                                      </p:cBhvr>
                                    </p:animEffect>
                                    <p:set>
                                      <p:cBhvr>
                                        <p:cTn id="33" dur="1" fill="hold">
                                          <p:stCondLst>
                                            <p:cond delay="499"/>
                                          </p:stCondLst>
                                        </p:cTn>
                                        <p:tgtEl>
                                          <p:spTgt spid="2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0" presetClass="exit" presetSubtype="0" fill="hold" nodeType="withEffect">
                                  <p:stCondLst>
                                    <p:cond delay="0"/>
                                  </p:stCondLst>
                                  <p:childTnLst>
                                    <p:animEffect transition="out" filter="fad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33"/>
                                        </p:tgtEl>
                                      </p:cBhvr>
                                    </p:animEffect>
                                    <p:set>
                                      <p:cBhvr>
                                        <p:cTn id="49"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4" grpId="0"/>
      <p:bldP spid="24" grpId="1"/>
      <p:bldP spid="21" grpId="0"/>
      <p:bldP spid="33" grpId="0"/>
      <p:bldP spid="3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714375" y="3822406"/>
            <a:ext cx="4286250" cy="695325"/>
          </a:xfrm>
          <a:prstGeom prst="rect">
            <a:avLst/>
          </a:prstGeom>
        </p:spPr>
      </p:pic>
      <p:sp>
        <p:nvSpPr>
          <p:cNvPr id="2" name="Title 1"/>
          <p:cNvSpPr>
            <a:spLocks noGrp="1"/>
          </p:cNvSpPr>
          <p:nvPr>
            <p:ph type="title"/>
          </p:nvPr>
        </p:nvSpPr>
        <p:spPr/>
        <p:txBody>
          <a:bodyPr/>
          <a:lstStyle/>
          <a:p>
            <a:r>
              <a:rPr lang="en-US" dirty="0" smtClean="0"/>
              <a:t>Handling Click Binding w/ State</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Enabling State</a:t>
            </a:r>
            <a:endParaRPr lang="en-GB" sz="1400" dirty="0"/>
          </a:p>
        </p:txBody>
      </p:sp>
      <p:sp>
        <p:nvSpPr>
          <p:cNvPr id="15" name="Text Placeholder 2"/>
          <p:cNvSpPr txBox="1">
            <a:spLocks/>
          </p:cNvSpPr>
          <p:nvPr/>
        </p:nvSpPr>
        <p:spPr bwMode="auto">
          <a:xfrm>
            <a:off x="452120" y="34290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solidFill>
                  <a:prstClr val="black"/>
                </a:solidFill>
              </a:rPr>
              <a:t>Binding to Input Control</a:t>
            </a:r>
            <a:endParaRPr lang="en-GB" sz="1400" kern="0" dirty="0">
              <a:solidFill>
                <a:prstClr val="black"/>
              </a:solidFill>
            </a:endParaRPr>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solidFill>
                  <a:prstClr val="black"/>
                </a:solidFill>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prstClr val="white"/>
                  </a:solidFill>
                  <a:latin typeface="Myriad Pro"/>
                </a:rPr>
                <a:t>Using Knockout</a:t>
              </a:r>
              <a:endParaRPr lang="en-US" sz="1600" dirty="0">
                <a:solidFill>
                  <a:prstClr val="white"/>
                </a:solidFill>
                <a:latin typeface="Myriad Pro"/>
              </a:endParaRPr>
            </a:p>
          </p:txBody>
        </p:sp>
      </p:grpSp>
      <p:pic>
        <p:nvPicPr>
          <p:cNvPr id="6" name="Picture 5"/>
          <p:cNvPicPr>
            <a:picLocks noChangeAspect="1"/>
          </p:cNvPicPr>
          <p:nvPr/>
        </p:nvPicPr>
        <p:blipFill>
          <a:blip r:embed="rId4"/>
          <a:stretch>
            <a:fillRect/>
          </a:stretch>
        </p:blipFill>
        <p:spPr>
          <a:xfrm>
            <a:off x="714375" y="1857375"/>
            <a:ext cx="2952750" cy="400050"/>
          </a:xfrm>
          <a:prstGeom prst="rect">
            <a:avLst/>
          </a:prstGeom>
        </p:spPr>
      </p:pic>
      <p:pic>
        <p:nvPicPr>
          <p:cNvPr id="8" name="Picture 7"/>
          <p:cNvPicPr>
            <a:picLocks noChangeAspect="1"/>
          </p:cNvPicPr>
          <p:nvPr/>
        </p:nvPicPr>
        <p:blipFill>
          <a:blip r:embed="rId5"/>
          <a:stretch>
            <a:fillRect/>
          </a:stretch>
        </p:blipFill>
        <p:spPr>
          <a:xfrm>
            <a:off x="676275" y="2246777"/>
            <a:ext cx="3438525" cy="800100"/>
          </a:xfrm>
          <a:prstGeom prst="rect">
            <a:avLst/>
          </a:prstGeom>
        </p:spPr>
      </p:pic>
      <p:cxnSp>
        <p:nvCxnSpPr>
          <p:cNvPr id="29" name="Straight Arrow Connector 28"/>
          <p:cNvCxnSpPr/>
          <p:nvPr/>
        </p:nvCxnSpPr>
        <p:spPr bwMode="auto">
          <a:xfrm flipH="1">
            <a:off x="5029199" y="2045732"/>
            <a:ext cx="990602"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bwMode="auto">
          <a:xfrm>
            <a:off x="6070417" y="1828800"/>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Create our Computed</a:t>
            </a:r>
            <a:endParaRPr lang="en-US" dirty="0">
              <a:solidFill>
                <a:prstClr val="black"/>
              </a:solidFill>
              <a:latin typeface="Myriad Pro"/>
            </a:endParaRPr>
          </a:p>
        </p:txBody>
      </p:sp>
      <p:cxnSp>
        <p:nvCxnSpPr>
          <p:cNvPr id="36" name="Straight Arrow Connector 35"/>
          <p:cNvCxnSpPr/>
          <p:nvPr/>
        </p:nvCxnSpPr>
        <p:spPr bwMode="auto">
          <a:xfrm flipH="1">
            <a:off x="5029200" y="2667000"/>
            <a:ext cx="990602"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bwMode="auto">
          <a:xfrm>
            <a:off x="6070418" y="2450068"/>
            <a:ext cx="2768782"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Implement our Computed</a:t>
            </a:r>
            <a:endParaRPr lang="en-US" dirty="0">
              <a:solidFill>
                <a:prstClr val="black"/>
              </a:solidFill>
              <a:latin typeface="Myriad Pro"/>
            </a:endParaRPr>
          </a:p>
        </p:txBody>
      </p:sp>
      <p:cxnSp>
        <p:nvCxnSpPr>
          <p:cNvPr id="38" name="Straight Connector 37"/>
          <p:cNvCxnSpPr/>
          <p:nvPr/>
        </p:nvCxnSpPr>
        <p:spPr bwMode="auto">
          <a:xfrm>
            <a:off x="3384232" y="4343400"/>
            <a:ext cx="56578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bwMode="auto">
          <a:xfrm>
            <a:off x="4099265" y="4349262"/>
            <a:ext cx="56578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bwMode="auto">
          <a:xfrm flipV="1">
            <a:off x="3701059" y="4437187"/>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bwMode="auto">
          <a:xfrm>
            <a:off x="3047196" y="4870257"/>
            <a:ext cx="1372404"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Use Enable </a:t>
            </a:r>
          </a:p>
          <a:p>
            <a:r>
              <a:rPr lang="en-US" dirty="0" smtClean="0">
                <a:solidFill>
                  <a:prstClr val="black"/>
                </a:solidFill>
                <a:latin typeface="Myriad Pro"/>
              </a:rPr>
              <a:t>Binder</a:t>
            </a:r>
            <a:endParaRPr lang="en-US" dirty="0">
              <a:solidFill>
                <a:prstClr val="black"/>
              </a:solidFill>
              <a:latin typeface="Myriad Pro"/>
            </a:endParaRPr>
          </a:p>
        </p:txBody>
      </p:sp>
      <p:cxnSp>
        <p:nvCxnSpPr>
          <p:cNvPr id="42" name="Straight Arrow Connector 41"/>
          <p:cNvCxnSpPr/>
          <p:nvPr/>
        </p:nvCxnSpPr>
        <p:spPr bwMode="auto">
          <a:xfrm flipV="1">
            <a:off x="4310659" y="4419600"/>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3" name="TextBox 42"/>
          <p:cNvSpPr txBox="1"/>
          <p:nvPr/>
        </p:nvSpPr>
        <p:spPr bwMode="auto">
          <a:xfrm>
            <a:off x="3656796" y="4852670"/>
            <a:ext cx="1372404"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computed</a:t>
            </a:r>
            <a:endParaRPr lang="en-US" dirty="0">
              <a:solidFill>
                <a:prstClr val="black"/>
              </a:solidFill>
              <a:latin typeface="Myriad Pro"/>
            </a:endParaRPr>
          </a:p>
        </p:txBody>
      </p:sp>
    </p:spTree>
    <p:extLst>
      <p:ext uri="{BB962C8B-B14F-4D97-AF65-F5344CB8AC3E}">
        <p14:creationId xmlns:p14="http://schemas.microsoft.com/office/powerpoint/2010/main" val="464698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0" presetClass="exit" presetSubtype="0" fill="hold" nodeType="with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0" presetClass="exit" presetSubtype="0" fill="hold" nodeType="withEffect">
                                  <p:stCondLst>
                                    <p:cond delay="0"/>
                                  </p:stCondLst>
                                  <p:childTnLst>
                                    <p:animEffect transition="out" filter="fade">
                                      <p:cBhvr>
                                        <p:cTn id="36" dur="500"/>
                                        <p:tgtEl>
                                          <p:spTgt spid="36"/>
                                        </p:tgtEl>
                                      </p:cBhvr>
                                    </p:animEffect>
                                    <p:set>
                                      <p:cBhvr>
                                        <p:cTn id="37" dur="1" fill="hold">
                                          <p:stCondLst>
                                            <p:cond delay="499"/>
                                          </p:stCondLst>
                                        </p:cTn>
                                        <p:tgtEl>
                                          <p:spTgt spid="3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0" presetClass="exit" presetSubtype="0" fill="hold" nodeType="withEffect">
                                  <p:stCondLst>
                                    <p:cond delay="0"/>
                                  </p:stCondLst>
                                  <p:childTnLst>
                                    <p:animEffect transition="out" filter="fade">
                                      <p:cBhvr>
                                        <p:cTn id="58" dur="500"/>
                                        <p:tgtEl>
                                          <p:spTgt spid="38"/>
                                        </p:tgtEl>
                                      </p:cBhvr>
                                    </p:animEffect>
                                    <p:set>
                                      <p:cBhvr>
                                        <p:cTn id="59" dur="1" fill="hold">
                                          <p:stCondLst>
                                            <p:cond delay="499"/>
                                          </p:stCondLst>
                                        </p:cTn>
                                        <p:tgtEl>
                                          <p:spTgt spid="38"/>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41"/>
                                        </p:tgtEl>
                                      </p:cBhvr>
                                    </p:animEffect>
                                    <p:set>
                                      <p:cBhvr>
                                        <p:cTn id="6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35" grpId="0"/>
      <p:bldP spid="35" grpId="1"/>
      <p:bldP spid="37" grpId="0"/>
      <p:bldP spid="37" grpId="1"/>
      <p:bldP spid="41" grpId="0"/>
      <p:bldP spid="41" grpId="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2426530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Input Click Bindings</a:t>
            </a:r>
          </a:p>
          <a:p>
            <a:r>
              <a:rPr lang="en-US" dirty="0" smtClean="0"/>
              <a:t>Input Click Bindings with Parameters</a:t>
            </a:r>
          </a:p>
          <a:p>
            <a:r>
              <a:rPr lang="en-US" dirty="0" smtClean="0"/>
              <a:t>Input Click Bindings with Enabled/Disabled State</a:t>
            </a:r>
            <a:endParaRPr lang="en-US" dirty="0" smtClean="0">
              <a:latin typeface="+mn-lt"/>
            </a:endParaRPr>
          </a:p>
          <a:p>
            <a:r>
              <a:rPr lang="en-GB" dirty="0" smtClean="0">
                <a:solidFill>
                  <a:srgbClr val="EF8B19"/>
                </a:solidFill>
              </a:rPr>
              <a:t>Field Focus Bindings</a:t>
            </a:r>
          </a:p>
          <a:p>
            <a:r>
              <a:rPr lang="en-GB" dirty="0" smtClean="0"/>
              <a:t>Event Bindings</a:t>
            </a:r>
            <a:endParaRPr lang="en-GB" dirty="0"/>
          </a:p>
        </p:txBody>
      </p:sp>
    </p:spTree>
    <p:extLst>
      <p:ext uri="{BB962C8B-B14F-4D97-AF65-F5344CB8AC3E}">
        <p14:creationId xmlns:p14="http://schemas.microsoft.com/office/powerpoint/2010/main" val="40019075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31960" y="3862071"/>
            <a:ext cx="4391025" cy="638175"/>
          </a:xfrm>
          <a:prstGeom prst="rect">
            <a:avLst/>
          </a:prstGeom>
        </p:spPr>
      </p:pic>
      <p:pic>
        <p:nvPicPr>
          <p:cNvPr id="5" name="Picture 4"/>
          <p:cNvPicPr>
            <a:picLocks noChangeAspect="1"/>
          </p:cNvPicPr>
          <p:nvPr/>
        </p:nvPicPr>
        <p:blipFill>
          <a:blip r:embed="rId4"/>
          <a:stretch>
            <a:fillRect/>
          </a:stretch>
        </p:blipFill>
        <p:spPr>
          <a:xfrm>
            <a:off x="714375" y="1911838"/>
            <a:ext cx="5162550" cy="971550"/>
          </a:xfrm>
          <a:prstGeom prst="rect">
            <a:avLst/>
          </a:prstGeom>
        </p:spPr>
      </p:pic>
      <p:sp>
        <p:nvSpPr>
          <p:cNvPr id="2" name="Title 1"/>
          <p:cNvSpPr>
            <a:spLocks noGrp="1"/>
          </p:cNvSpPr>
          <p:nvPr>
            <p:ph type="title"/>
          </p:nvPr>
        </p:nvSpPr>
        <p:spPr/>
        <p:txBody>
          <a:bodyPr/>
          <a:lstStyle/>
          <a:p>
            <a:r>
              <a:rPr lang="en-US" dirty="0" smtClean="0"/>
              <a:t>Handling Setting Focus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Basic Usage</a:t>
            </a:r>
            <a:endParaRPr lang="en-GB" sz="1400" dirty="0"/>
          </a:p>
        </p:txBody>
      </p:sp>
      <p:sp>
        <p:nvSpPr>
          <p:cNvPr id="15" name="Text Placeholder 2"/>
          <p:cNvSpPr txBox="1">
            <a:spLocks/>
          </p:cNvSpPr>
          <p:nvPr/>
        </p:nvSpPr>
        <p:spPr bwMode="auto">
          <a:xfrm>
            <a:off x="452120" y="34290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solidFill>
                  <a:prstClr val="black"/>
                </a:solidFill>
              </a:rPr>
              <a:t>With Observables</a:t>
            </a:r>
            <a:endParaRPr lang="en-GB" sz="1400" kern="0" dirty="0">
              <a:solidFill>
                <a:prstClr val="black"/>
              </a:solidFill>
            </a:endParaRPr>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solidFill>
                  <a:prstClr val="black"/>
                </a:solidFill>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prstClr val="white"/>
                  </a:solidFill>
                  <a:latin typeface="Myriad Pro"/>
                </a:rPr>
                <a:t>Using Knockout</a:t>
              </a:r>
              <a:endParaRPr lang="en-US" sz="1600" dirty="0">
                <a:solidFill>
                  <a:prstClr val="white"/>
                </a:solidFill>
                <a:latin typeface="Myriad Pro"/>
              </a:endParaRPr>
            </a:p>
          </p:txBody>
        </p:sp>
      </p:grpSp>
      <p:cxnSp>
        <p:nvCxnSpPr>
          <p:cNvPr id="29" name="Straight Arrow Connector 28"/>
          <p:cNvCxnSpPr/>
          <p:nvPr/>
        </p:nvCxnSpPr>
        <p:spPr bwMode="auto">
          <a:xfrm flipH="1">
            <a:off x="5029199" y="2362200"/>
            <a:ext cx="990602"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bwMode="auto">
          <a:xfrm>
            <a:off x="6070417" y="2180437"/>
            <a:ext cx="2446311" cy="369332"/>
          </a:xfrm>
          <a:prstGeom prst="rect">
            <a:avLst/>
          </a:prstGeom>
          <a:noFill/>
          <a:ln w="9525">
            <a:noFill/>
            <a:miter lim="800000"/>
            <a:headEnd/>
            <a:tailEnd/>
          </a:ln>
        </p:spPr>
        <p:txBody>
          <a:bodyPr wrap="square" rtlCol="0">
            <a:spAutoFit/>
          </a:bodyPr>
          <a:lstStyle/>
          <a:p>
            <a:r>
              <a:rPr lang="en-US" dirty="0" err="1" smtClean="0">
                <a:solidFill>
                  <a:prstClr val="black"/>
                </a:solidFill>
                <a:latin typeface="Myriad Pro"/>
              </a:rPr>
              <a:t>hasFocus</a:t>
            </a:r>
            <a:r>
              <a:rPr lang="en-US" dirty="0" smtClean="0">
                <a:solidFill>
                  <a:prstClr val="black"/>
                </a:solidFill>
                <a:latin typeface="Myriad Pro"/>
              </a:rPr>
              <a:t> binder</a:t>
            </a:r>
            <a:endParaRPr lang="en-US" dirty="0">
              <a:solidFill>
                <a:prstClr val="black"/>
              </a:solidFill>
              <a:latin typeface="Myriad Pro"/>
            </a:endParaRPr>
          </a:p>
        </p:txBody>
      </p:sp>
      <p:cxnSp>
        <p:nvCxnSpPr>
          <p:cNvPr id="22" name="Straight Connector 21"/>
          <p:cNvCxnSpPr/>
          <p:nvPr/>
        </p:nvCxnSpPr>
        <p:spPr bwMode="auto">
          <a:xfrm>
            <a:off x="2335766" y="2373868"/>
            <a:ext cx="161425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bwMode="auto">
          <a:xfrm>
            <a:off x="3950017" y="2819400"/>
            <a:ext cx="161425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5"/>
          <a:stretch>
            <a:fillRect/>
          </a:stretch>
        </p:blipFill>
        <p:spPr>
          <a:xfrm>
            <a:off x="658324" y="4743451"/>
            <a:ext cx="6800850" cy="438150"/>
          </a:xfrm>
          <a:prstGeom prst="rect">
            <a:avLst/>
          </a:prstGeom>
        </p:spPr>
      </p:pic>
      <p:cxnSp>
        <p:nvCxnSpPr>
          <p:cNvPr id="26" name="Straight Connector 25"/>
          <p:cNvCxnSpPr/>
          <p:nvPr/>
        </p:nvCxnSpPr>
        <p:spPr bwMode="auto">
          <a:xfrm>
            <a:off x="3414948" y="4419600"/>
            <a:ext cx="161425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bwMode="auto">
          <a:xfrm flipH="1">
            <a:off x="5419405" y="4254961"/>
            <a:ext cx="676595"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110185" y="4073769"/>
            <a:ext cx="2571535"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Bound to an observable</a:t>
            </a:r>
            <a:endParaRPr lang="en-US" dirty="0">
              <a:solidFill>
                <a:prstClr val="black"/>
              </a:solidFill>
              <a:latin typeface="Myriad Pro"/>
            </a:endParaRPr>
          </a:p>
        </p:txBody>
      </p:sp>
      <p:cxnSp>
        <p:nvCxnSpPr>
          <p:cNvPr id="30" name="Straight Arrow Connector 29"/>
          <p:cNvCxnSpPr/>
          <p:nvPr/>
        </p:nvCxnSpPr>
        <p:spPr bwMode="auto">
          <a:xfrm flipV="1">
            <a:off x="3625663" y="5225353"/>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bwMode="auto">
          <a:xfrm>
            <a:off x="2209800" y="5658423"/>
            <a:ext cx="281940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Boolean Observable</a:t>
            </a:r>
            <a:endParaRPr lang="en-US" dirty="0">
              <a:solidFill>
                <a:prstClr val="black"/>
              </a:solidFill>
              <a:latin typeface="Myriad Pro"/>
            </a:endParaRPr>
          </a:p>
        </p:txBody>
      </p:sp>
    </p:spTree>
    <p:extLst>
      <p:ext uri="{BB962C8B-B14F-4D97-AF65-F5344CB8AC3E}">
        <p14:creationId xmlns:p14="http://schemas.microsoft.com/office/powerpoint/2010/main" val="2407874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0" presetClass="exit" presetSubtype="0" fill="hold" nodeType="withEffect">
                                  <p:stCondLst>
                                    <p:cond delay="0"/>
                                  </p:stCondLst>
                                  <p:childTnLst>
                                    <p:animEffect transition="out" filter="fade">
                                      <p:cBhvr>
                                        <p:cTn id="28" dur="500"/>
                                        <p:tgtEl>
                                          <p:spTgt spid="22"/>
                                        </p:tgtEl>
                                      </p:cBhvr>
                                    </p:animEffect>
                                    <p:set>
                                      <p:cBhvr>
                                        <p:cTn id="29" dur="1" fill="hold">
                                          <p:stCondLst>
                                            <p:cond delay="499"/>
                                          </p:stCondLst>
                                        </p:cTn>
                                        <p:tgtEl>
                                          <p:spTgt spid="22"/>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5"/>
                                        </p:tgtEl>
                                      </p:cBhvr>
                                    </p:animEffect>
                                    <p:set>
                                      <p:cBhvr>
                                        <p:cTn id="38" dur="1" fill="hold">
                                          <p:stCondLst>
                                            <p:cond delay="499"/>
                                          </p:stCondLst>
                                        </p:cTn>
                                        <p:tgtEl>
                                          <p:spTgt spid="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0" presetClass="exit" presetSubtype="0" fill="hold" nodeType="withEffect">
                                  <p:stCondLst>
                                    <p:cond delay="0"/>
                                  </p:stCondLst>
                                  <p:childTnLst>
                                    <p:animEffect transition="out" filter="fade">
                                      <p:cBhvr>
                                        <p:cTn id="54" dur="500"/>
                                        <p:tgtEl>
                                          <p:spTgt spid="26"/>
                                        </p:tgtEl>
                                      </p:cBhvr>
                                    </p:animEffect>
                                    <p:set>
                                      <p:cBhvr>
                                        <p:cTn id="55" dur="1" fill="hold">
                                          <p:stCondLst>
                                            <p:cond delay="499"/>
                                          </p:stCondLst>
                                        </p:cTn>
                                        <p:tgtEl>
                                          <p:spTgt spid="26"/>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7"/>
                                        </p:tgtEl>
                                      </p:cBhvr>
                                    </p:animEffect>
                                    <p:set>
                                      <p:cBhvr>
                                        <p:cTn id="58" dur="1" fill="hold">
                                          <p:stCondLst>
                                            <p:cond delay="499"/>
                                          </p:stCondLst>
                                        </p:cTn>
                                        <p:tgtEl>
                                          <p:spTgt spid="2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35" grpId="0"/>
      <p:bldP spid="35" grpId="1"/>
      <p:bldP spid="28" grpId="0"/>
      <p:bldP spid="28" grpId="1"/>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90455194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Input Click Bindings</a:t>
            </a:r>
          </a:p>
          <a:p>
            <a:r>
              <a:rPr lang="en-US" dirty="0" smtClean="0"/>
              <a:t>Input Click Bindings with Parameters</a:t>
            </a:r>
          </a:p>
          <a:p>
            <a:r>
              <a:rPr lang="en-US" dirty="0" smtClean="0"/>
              <a:t>Input </a:t>
            </a:r>
            <a:r>
              <a:rPr lang="en-US" dirty="0"/>
              <a:t>Click </a:t>
            </a:r>
            <a:r>
              <a:rPr lang="en-US" dirty="0" smtClean="0"/>
              <a:t>Bindings with Enabled/Disabled State</a:t>
            </a:r>
            <a:endParaRPr lang="en-US" dirty="0" smtClean="0">
              <a:latin typeface="+mn-lt"/>
            </a:endParaRPr>
          </a:p>
          <a:p>
            <a:r>
              <a:rPr lang="en-GB" dirty="0" smtClean="0"/>
              <a:t>Field Focus Bindings</a:t>
            </a:r>
          </a:p>
          <a:p>
            <a:r>
              <a:rPr lang="en-GB" dirty="0" smtClean="0">
                <a:solidFill>
                  <a:srgbClr val="EF8B19"/>
                </a:solidFill>
              </a:rPr>
              <a:t>Event Bindings</a:t>
            </a:r>
            <a:endParaRPr lang="en-GB" dirty="0">
              <a:solidFill>
                <a:srgbClr val="EF8B19"/>
              </a:solidFill>
            </a:endParaRPr>
          </a:p>
        </p:txBody>
      </p:sp>
    </p:spTree>
    <p:extLst>
      <p:ext uri="{BB962C8B-B14F-4D97-AF65-F5344CB8AC3E}">
        <p14:creationId xmlns:p14="http://schemas.microsoft.com/office/powerpoint/2010/main" val="370865763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Handling Click Bindings</a:t>
            </a:r>
          </a:p>
          <a:p>
            <a:pPr lvl="1"/>
            <a:r>
              <a:rPr lang="en-US" dirty="0" smtClean="0">
                <a:latin typeface="+mn-lt"/>
              </a:rPr>
              <a:t>Basic Bindings</a:t>
            </a:r>
          </a:p>
          <a:p>
            <a:pPr lvl="1"/>
            <a:r>
              <a:rPr lang="en-US" dirty="0" smtClean="0">
                <a:latin typeface="+mn-lt"/>
              </a:rPr>
              <a:t>Bindings with Parameters</a:t>
            </a:r>
          </a:p>
          <a:p>
            <a:pPr lvl="1"/>
            <a:r>
              <a:rPr lang="en-US" dirty="0" smtClean="0">
                <a:latin typeface="+mn-lt"/>
              </a:rPr>
              <a:t>Non-Button Click Bindings</a:t>
            </a:r>
          </a:p>
          <a:p>
            <a:pPr marL="457200" lvl="1" indent="0">
              <a:buNone/>
            </a:pPr>
            <a:endParaRPr lang="en-US" dirty="0" smtClean="0">
              <a:latin typeface="+mn-lt"/>
            </a:endParaRPr>
          </a:p>
          <a:p>
            <a:r>
              <a:rPr lang="en-GB" dirty="0" smtClean="0"/>
              <a:t>Setting Control Focus</a:t>
            </a:r>
          </a:p>
          <a:p>
            <a:pPr lvl="1"/>
            <a:r>
              <a:rPr lang="en-GB" dirty="0" smtClean="0">
                <a:latin typeface="+mn-lt"/>
              </a:rPr>
              <a:t>Basic Bindings</a:t>
            </a:r>
          </a:p>
          <a:p>
            <a:pPr lvl="1"/>
            <a:r>
              <a:rPr lang="en-GB" dirty="0" smtClean="0">
                <a:latin typeface="+mn-lt"/>
              </a:rPr>
              <a:t>Workflow based Bindings</a:t>
            </a:r>
          </a:p>
          <a:p>
            <a:pPr lvl="1"/>
            <a:endParaRPr lang="en-GB" dirty="0" smtClean="0"/>
          </a:p>
          <a:p>
            <a:r>
              <a:rPr lang="en-GB" dirty="0" smtClean="0"/>
              <a:t>Event Bindings</a:t>
            </a:r>
          </a:p>
          <a:p>
            <a:pPr lvl="1"/>
            <a:r>
              <a:rPr lang="en-GB" dirty="0" smtClean="0">
                <a:latin typeface="+mn-lt"/>
              </a:rPr>
              <a:t>Subscription Bindings</a:t>
            </a:r>
            <a:endParaRPr lang="en-GB" dirty="0">
              <a:latin typeface="+mn-lt"/>
            </a:endParaRPr>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Event Bindings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Non-MVVM way</a:t>
            </a:r>
            <a:endParaRPr lang="en-GB" sz="1400" dirty="0"/>
          </a:p>
        </p:txBody>
      </p:sp>
      <p:sp>
        <p:nvSpPr>
          <p:cNvPr id="20" name="Text Placeholder 2"/>
          <p:cNvSpPr txBox="1">
            <a:spLocks/>
          </p:cNvSpPr>
          <p:nvPr/>
        </p:nvSpPr>
        <p:spPr bwMode="auto">
          <a:xfrm>
            <a:off x="457200" y="34290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solidFill>
                  <a:prstClr val="black"/>
                </a:solidFill>
              </a:rPr>
              <a:t>MVVM Way</a:t>
            </a:r>
            <a:endParaRPr lang="en-GB" sz="1400" kern="0" dirty="0">
              <a:solidFill>
                <a:prstClr val="black"/>
              </a:solidFill>
            </a:endParaRPr>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solidFill>
                  <a:prstClr val="black"/>
                </a:solidFill>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prstClr val="white"/>
                  </a:solidFill>
                  <a:latin typeface="Myriad Pro"/>
                </a:rPr>
                <a:t>Using XAML</a:t>
              </a:r>
              <a:endParaRPr lang="en-US" sz="1600" dirty="0">
                <a:solidFill>
                  <a:prstClr val="white"/>
                </a:solidFill>
                <a:latin typeface="Myriad Pro"/>
              </a:endParaRPr>
            </a:p>
          </p:txBody>
        </p:sp>
      </p:grpSp>
      <p:pic>
        <p:nvPicPr>
          <p:cNvPr id="8" name="Picture 7"/>
          <p:cNvPicPr>
            <a:picLocks noChangeAspect="1"/>
          </p:cNvPicPr>
          <p:nvPr/>
        </p:nvPicPr>
        <p:blipFill>
          <a:blip r:embed="rId3"/>
          <a:stretch>
            <a:fillRect/>
          </a:stretch>
        </p:blipFill>
        <p:spPr>
          <a:xfrm>
            <a:off x="609600" y="3886200"/>
            <a:ext cx="7591425" cy="1924050"/>
          </a:xfrm>
          <a:prstGeom prst="rect">
            <a:avLst/>
          </a:prstGeom>
        </p:spPr>
      </p:pic>
      <p:pic>
        <p:nvPicPr>
          <p:cNvPr id="10" name="Picture 9"/>
          <p:cNvPicPr>
            <a:picLocks noChangeAspect="1"/>
          </p:cNvPicPr>
          <p:nvPr/>
        </p:nvPicPr>
        <p:blipFill>
          <a:blip r:embed="rId4"/>
          <a:stretch>
            <a:fillRect/>
          </a:stretch>
        </p:blipFill>
        <p:spPr>
          <a:xfrm>
            <a:off x="609600" y="1725530"/>
            <a:ext cx="5257800" cy="1114425"/>
          </a:xfrm>
          <a:prstGeom prst="rect">
            <a:avLst/>
          </a:prstGeom>
        </p:spPr>
      </p:pic>
      <p:cxnSp>
        <p:nvCxnSpPr>
          <p:cNvPr id="26" name="Straight Connector 25"/>
          <p:cNvCxnSpPr/>
          <p:nvPr/>
        </p:nvCxnSpPr>
        <p:spPr bwMode="auto">
          <a:xfrm>
            <a:off x="3987801" y="5105400"/>
            <a:ext cx="3860799"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 name="Left Brace 12"/>
          <p:cNvSpPr/>
          <p:nvPr/>
        </p:nvSpPr>
        <p:spPr bwMode="auto">
          <a:xfrm rot="10800000">
            <a:off x="8153691" y="4399045"/>
            <a:ext cx="533400" cy="1143000"/>
          </a:xfrm>
          <a:prstGeom prst="lef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27" name="Straight Arrow Connector 26"/>
          <p:cNvCxnSpPr/>
          <p:nvPr/>
        </p:nvCxnSpPr>
        <p:spPr bwMode="auto">
          <a:xfrm flipH="1">
            <a:off x="5504071" y="2362200"/>
            <a:ext cx="990602"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545289" y="20574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Hook to the event on the UI Element</a:t>
            </a:r>
            <a:endParaRPr lang="en-US" dirty="0">
              <a:solidFill>
                <a:prstClr val="black"/>
              </a:solidFill>
              <a:latin typeface="Myriad Pro"/>
            </a:endParaRPr>
          </a:p>
        </p:txBody>
      </p:sp>
      <p:cxnSp>
        <p:nvCxnSpPr>
          <p:cNvPr id="29" name="Straight Arrow Connector 28"/>
          <p:cNvCxnSpPr/>
          <p:nvPr/>
        </p:nvCxnSpPr>
        <p:spPr bwMode="auto">
          <a:xfrm flipH="1">
            <a:off x="5410200" y="4459069"/>
            <a:ext cx="1084473" cy="18913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bwMode="auto">
          <a:xfrm>
            <a:off x="6545289" y="41542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Specify the event to bind to</a:t>
            </a:r>
            <a:endParaRPr lang="en-US" dirty="0">
              <a:solidFill>
                <a:prstClr val="black"/>
              </a:solidFill>
              <a:latin typeface="Myriad Pro"/>
            </a:endParaRPr>
          </a:p>
        </p:txBody>
      </p:sp>
      <p:cxnSp>
        <p:nvCxnSpPr>
          <p:cNvPr id="34" name="Straight Connector 33"/>
          <p:cNvCxnSpPr/>
          <p:nvPr/>
        </p:nvCxnSpPr>
        <p:spPr bwMode="auto">
          <a:xfrm>
            <a:off x="2895599" y="4829452"/>
            <a:ext cx="198120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bwMode="auto">
          <a:xfrm flipV="1">
            <a:off x="5911663" y="5334000"/>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6" name="TextBox 35"/>
          <p:cNvSpPr txBox="1"/>
          <p:nvPr/>
        </p:nvSpPr>
        <p:spPr bwMode="auto">
          <a:xfrm>
            <a:off x="4495800" y="5767070"/>
            <a:ext cx="281940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an </a:t>
            </a:r>
            <a:r>
              <a:rPr lang="en-US" dirty="0" err="1" smtClean="0">
                <a:solidFill>
                  <a:prstClr val="black"/>
                </a:solidFill>
                <a:latin typeface="Myriad Pro"/>
              </a:rPr>
              <a:t>ICommand</a:t>
            </a:r>
            <a:endParaRPr lang="en-US" dirty="0">
              <a:solidFill>
                <a:prstClr val="black"/>
              </a:solidFill>
              <a:latin typeface="Myriad Pro"/>
            </a:endParaRPr>
          </a:p>
        </p:txBody>
      </p:sp>
      <p:cxnSp>
        <p:nvCxnSpPr>
          <p:cNvPr id="37" name="Straight Connector 36"/>
          <p:cNvCxnSpPr/>
          <p:nvPr/>
        </p:nvCxnSpPr>
        <p:spPr bwMode="auto">
          <a:xfrm>
            <a:off x="1447800" y="2514600"/>
            <a:ext cx="19812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033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0" presetClass="exit" presetSubtype="0" fill="hold" nodeType="withEffect">
                                  <p:stCondLst>
                                    <p:cond delay="0"/>
                                  </p:stCondLst>
                                  <p:childTnLst>
                                    <p:animEffect transition="out" filter="fade">
                                      <p:cBhvr>
                                        <p:cTn id="24" dur="500"/>
                                        <p:tgtEl>
                                          <p:spTgt spid="37"/>
                                        </p:tgtEl>
                                      </p:cBhvr>
                                    </p:animEffect>
                                    <p:set>
                                      <p:cBhvr>
                                        <p:cTn id="25" dur="1" fill="hold">
                                          <p:stCondLst>
                                            <p:cond delay="499"/>
                                          </p:stCondLst>
                                        </p:cTn>
                                        <p:tgtEl>
                                          <p:spTgt spid="3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7"/>
                                        </p:tgtEl>
                                      </p:cBhvr>
                                    </p:animEffect>
                                    <p:set>
                                      <p:cBhvr>
                                        <p:cTn id="28" dur="1" fill="hold">
                                          <p:stCondLst>
                                            <p:cond delay="499"/>
                                          </p:stCondLst>
                                        </p:cTn>
                                        <p:tgtEl>
                                          <p:spTgt spid="27"/>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8"/>
                                        </p:tgtEl>
                                      </p:cBhvr>
                                    </p:animEffect>
                                    <p:set>
                                      <p:cBhvr>
                                        <p:cTn id="31" dur="1" fill="hold">
                                          <p:stCondLst>
                                            <p:cond delay="499"/>
                                          </p:stCondLst>
                                        </p:cTn>
                                        <p:tgtEl>
                                          <p:spTgt spid="2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par>
                                <p:cTn id="44" presetID="10" presetClass="exit" presetSubtype="0" fill="hold" grpId="1"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0" presetClass="exit" presetSubtype="0" fill="hold" nodeType="withEffect">
                                  <p:stCondLst>
                                    <p:cond delay="0"/>
                                  </p:stCondLst>
                                  <p:childTnLst>
                                    <p:animEffect transition="out" filter="fade">
                                      <p:cBhvr>
                                        <p:cTn id="56" dur="500"/>
                                        <p:tgtEl>
                                          <p:spTgt spid="34"/>
                                        </p:tgtEl>
                                      </p:cBhvr>
                                    </p:animEffect>
                                    <p:set>
                                      <p:cBhvr>
                                        <p:cTn id="57" dur="1" fill="hold">
                                          <p:stCondLst>
                                            <p:cond delay="499"/>
                                          </p:stCondLst>
                                        </p:cTn>
                                        <p:tgtEl>
                                          <p:spTgt spid="3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9"/>
                                        </p:tgtEl>
                                      </p:cBhvr>
                                    </p:animEffect>
                                    <p:set>
                                      <p:cBhvr>
                                        <p:cTn id="60" dur="1" fill="hold">
                                          <p:stCondLst>
                                            <p:cond delay="499"/>
                                          </p:stCondLst>
                                        </p:cTn>
                                        <p:tgtEl>
                                          <p:spTgt spid="29"/>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1"/>
                                        </p:tgtEl>
                                      </p:cBhvr>
                                    </p:animEffect>
                                    <p:set>
                                      <p:cBhvr>
                                        <p:cTn id="63"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13" grpId="0" animBg="1"/>
      <p:bldP spid="13" grpId="1" animBg="1"/>
      <p:bldP spid="28" grpId="0"/>
      <p:bldP spid="28" grpId="1"/>
      <p:bldP spid="31" grpId="0"/>
      <p:bldP spid="31" grpId="1"/>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82317" y="3799390"/>
            <a:ext cx="7915275" cy="781050"/>
          </a:xfrm>
          <a:prstGeom prst="rect">
            <a:avLst/>
          </a:prstGeom>
        </p:spPr>
      </p:pic>
      <p:pic>
        <p:nvPicPr>
          <p:cNvPr id="5" name="Picture 4"/>
          <p:cNvPicPr>
            <a:picLocks noChangeAspect="1"/>
          </p:cNvPicPr>
          <p:nvPr/>
        </p:nvPicPr>
        <p:blipFill>
          <a:blip r:embed="rId4"/>
          <a:stretch>
            <a:fillRect/>
          </a:stretch>
        </p:blipFill>
        <p:spPr>
          <a:xfrm>
            <a:off x="726914" y="1844969"/>
            <a:ext cx="6781800" cy="342900"/>
          </a:xfrm>
          <a:prstGeom prst="rect">
            <a:avLst/>
          </a:prstGeom>
        </p:spPr>
      </p:pic>
      <p:sp>
        <p:nvSpPr>
          <p:cNvPr id="2" name="Title 1"/>
          <p:cNvSpPr>
            <a:spLocks noGrp="1"/>
          </p:cNvSpPr>
          <p:nvPr>
            <p:ph type="title"/>
          </p:nvPr>
        </p:nvSpPr>
        <p:spPr/>
        <p:txBody>
          <a:bodyPr/>
          <a:lstStyle/>
          <a:p>
            <a:r>
              <a:rPr lang="en-US" dirty="0"/>
              <a:t>Handling Event Bindings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Simple Binding</a:t>
            </a:r>
            <a:endParaRPr lang="en-GB" sz="1400" dirty="0"/>
          </a:p>
        </p:txBody>
      </p:sp>
      <p:sp>
        <p:nvSpPr>
          <p:cNvPr id="15" name="Text Placeholder 2"/>
          <p:cNvSpPr txBox="1">
            <a:spLocks/>
          </p:cNvSpPr>
          <p:nvPr/>
        </p:nvSpPr>
        <p:spPr bwMode="auto">
          <a:xfrm>
            <a:off x="452120" y="34290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solidFill>
                  <a:prstClr val="black"/>
                </a:solidFill>
              </a:rPr>
              <a:t>Multiple Bindings</a:t>
            </a:r>
            <a:endParaRPr lang="en-GB" sz="1400" kern="0" dirty="0">
              <a:solidFill>
                <a:prstClr val="black"/>
              </a:solidFill>
            </a:endParaRPr>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solidFill>
                  <a:prstClr val="black"/>
                </a:solidFill>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prstClr val="white"/>
                  </a:solidFill>
                  <a:latin typeface="Myriad Pro"/>
                </a:rPr>
                <a:t>Using Knockout</a:t>
              </a:r>
              <a:endParaRPr lang="en-US" sz="1600" dirty="0">
                <a:solidFill>
                  <a:prstClr val="white"/>
                </a:solidFill>
                <a:latin typeface="Myriad Pro"/>
              </a:endParaRPr>
            </a:p>
          </p:txBody>
        </p:sp>
      </p:grpSp>
      <p:cxnSp>
        <p:nvCxnSpPr>
          <p:cNvPr id="24" name="Straight Arrow Connector 23"/>
          <p:cNvCxnSpPr/>
          <p:nvPr/>
        </p:nvCxnSpPr>
        <p:spPr bwMode="auto">
          <a:xfrm flipH="1" flipV="1">
            <a:off x="5638800" y="2286000"/>
            <a:ext cx="885228" cy="48887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bwMode="auto">
          <a:xfrm>
            <a:off x="6574644" y="26024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any DOM event</a:t>
            </a:r>
            <a:endParaRPr lang="en-US" dirty="0">
              <a:solidFill>
                <a:prstClr val="black"/>
              </a:solidFill>
              <a:latin typeface="Myriad Pro"/>
            </a:endParaRPr>
          </a:p>
        </p:txBody>
      </p:sp>
      <p:cxnSp>
        <p:nvCxnSpPr>
          <p:cNvPr id="26" name="Straight Connector 25"/>
          <p:cNvCxnSpPr/>
          <p:nvPr/>
        </p:nvCxnSpPr>
        <p:spPr bwMode="auto">
          <a:xfrm>
            <a:off x="3624223" y="2133600"/>
            <a:ext cx="566777"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bwMode="auto">
          <a:xfrm>
            <a:off x="4572000" y="5163234"/>
            <a:ext cx="2446311" cy="646331"/>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Can provide multiple events</a:t>
            </a:r>
            <a:endParaRPr lang="en-US" dirty="0">
              <a:solidFill>
                <a:prstClr val="black"/>
              </a:solidFill>
              <a:latin typeface="Myriad Pro"/>
            </a:endParaRPr>
          </a:p>
        </p:txBody>
      </p:sp>
      <p:cxnSp>
        <p:nvCxnSpPr>
          <p:cNvPr id="34" name="Straight Arrow Connector 33"/>
          <p:cNvCxnSpPr/>
          <p:nvPr/>
        </p:nvCxnSpPr>
        <p:spPr bwMode="auto">
          <a:xfrm flipV="1">
            <a:off x="5791200" y="4580440"/>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bwMode="auto">
          <a:xfrm>
            <a:off x="3352800" y="4343400"/>
            <a:ext cx="4613727"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615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0" presetClass="exit" presetSubtype="0" fill="hold" nodeType="with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5"/>
                                        </p:tgtEl>
                                      </p:cBhvr>
                                    </p:animEffect>
                                    <p:set>
                                      <p:cBhvr>
                                        <p:cTn id="33" dur="1" fill="hold">
                                          <p:stCondLst>
                                            <p:cond delay="499"/>
                                          </p:stCondLst>
                                        </p:cTn>
                                        <p:tgtEl>
                                          <p:spTgt spid="2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0" presetClass="exit" presetSubtype="0" fill="hold" nodeType="withEffect">
                                  <p:stCondLst>
                                    <p:cond delay="0"/>
                                  </p:stCondLst>
                                  <p:childTnLst>
                                    <p:animEffect transition="out" filter="fade">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0"/>
                                        </p:tgtEl>
                                      </p:cBhvr>
                                    </p:animEffect>
                                    <p:set>
                                      <p:cBhvr>
                                        <p:cTn id="47"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25" grpId="0"/>
      <p:bldP spid="25" grpId="1"/>
      <p:bldP spid="30" grpId="0"/>
      <p:bldP spid="30" grpId="1"/>
    </p:bld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55726395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a:xfrm>
            <a:off x="457200" y="1371600"/>
            <a:ext cx="8458200" cy="4495800"/>
          </a:xfrm>
        </p:spPr>
        <p:txBody>
          <a:bodyPr/>
          <a:lstStyle/>
          <a:p>
            <a:r>
              <a:rPr lang="en-US" dirty="0" smtClean="0"/>
              <a:t>Learned about Input </a:t>
            </a:r>
            <a:r>
              <a:rPr lang="en-US" dirty="0"/>
              <a:t>Click Bindings</a:t>
            </a:r>
          </a:p>
          <a:p>
            <a:r>
              <a:rPr lang="en-US" dirty="0"/>
              <a:t>Learned about</a:t>
            </a:r>
            <a:r>
              <a:rPr lang="en-US" dirty="0" smtClean="0"/>
              <a:t> Input </a:t>
            </a:r>
            <a:r>
              <a:rPr lang="en-US" dirty="0"/>
              <a:t>Click Bindings with Parameters</a:t>
            </a:r>
          </a:p>
          <a:p>
            <a:r>
              <a:rPr lang="en-US" dirty="0"/>
              <a:t>Learned about</a:t>
            </a:r>
            <a:r>
              <a:rPr lang="en-US" dirty="0" smtClean="0"/>
              <a:t> Input </a:t>
            </a:r>
            <a:r>
              <a:rPr lang="en-US" dirty="0"/>
              <a:t>Click Bindings with Enabled/Disabled State</a:t>
            </a:r>
            <a:endParaRPr lang="en-US" dirty="0"/>
          </a:p>
          <a:p>
            <a:r>
              <a:rPr lang="en-US" dirty="0"/>
              <a:t>Learned about </a:t>
            </a:r>
            <a:r>
              <a:rPr lang="en-GB" dirty="0" smtClean="0"/>
              <a:t>Field </a:t>
            </a:r>
            <a:r>
              <a:rPr lang="en-GB" dirty="0"/>
              <a:t>Focus Bindings</a:t>
            </a:r>
          </a:p>
          <a:p>
            <a:r>
              <a:rPr lang="en-US" dirty="0"/>
              <a:t>Learned about </a:t>
            </a:r>
            <a:r>
              <a:rPr lang="en-GB" dirty="0" smtClean="0"/>
              <a:t>Event </a:t>
            </a:r>
            <a:r>
              <a:rPr lang="en-GB" dirty="0"/>
              <a:t>Bindings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Input Click Bindings</a:t>
            </a:r>
          </a:p>
          <a:p>
            <a:r>
              <a:rPr lang="en-US" dirty="0" smtClean="0"/>
              <a:t>Input Click Bindings with Parameters</a:t>
            </a:r>
          </a:p>
          <a:p>
            <a:r>
              <a:rPr lang="en-US" dirty="0" smtClean="0"/>
              <a:t>Input </a:t>
            </a:r>
            <a:r>
              <a:rPr lang="en-US" dirty="0"/>
              <a:t>Click </a:t>
            </a:r>
            <a:r>
              <a:rPr lang="en-US" dirty="0" smtClean="0"/>
              <a:t>Bindings with Enabled/Disabled State</a:t>
            </a:r>
            <a:endParaRPr lang="en-US" dirty="0" smtClean="0">
              <a:latin typeface="+mn-lt"/>
            </a:endParaRPr>
          </a:p>
          <a:p>
            <a:r>
              <a:rPr lang="en-GB" dirty="0" smtClean="0"/>
              <a:t>Field Focus Bindings</a:t>
            </a:r>
          </a:p>
          <a:p>
            <a:r>
              <a:rPr lang="en-GB" dirty="0" smtClean="0"/>
              <a:t>Event Bindings</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5800" y="1852930"/>
            <a:ext cx="6877050" cy="1800225"/>
          </a:xfrm>
          <a:prstGeom prst="rect">
            <a:avLst/>
          </a:prstGeom>
        </p:spPr>
      </p:pic>
      <p:sp>
        <p:nvSpPr>
          <p:cNvPr id="2" name="Title 1"/>
          <p:cNvSpPr>
            <a:spLocks noGrp="1"/>
          </p:cNvSpPr>
          <p:nvPr>
            <p:ph type="title"/>
          </p:nvPr>
        </p:nvSpPr>
        <p:spPr/>
        <p:txBody>
          <a:bodyPr/>
          <a:lstStyle/>
          <a:p>
            <a:r>
              <a:rPr lang="en-US" dirty="0" smtClean="0"/>
              <a:t>Handling Click Binding</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Relay Command</a:t>
            </a:r>
            <a:endParaRPr lang="en-GB" sz="1400" dirty="0"/>
          </a:p>
        </p:txBody>
      </p:sp>
      <p:pic>
        <p:nvPicPr>
          <p:cNvPr id="4" name="Picture 3"/>
          <p:cNvPicPr>
            <a:picLocks noChangeAspect="1"/>
          </p:cNvPicPr>
          <p:nvPr/>
        </p:nvPicPr>
        <p:blipFill>
          <a:blip r:embed="rId4"/>
          <a:stretch>
            <a:fillRect/>
          </a:stretch>
        </p:blipFill>
        <p:spPr>
          <a:xfrm>
            <a:off x="680720" y="4343400"/>
            <a:ext cx="4572000" cy="647700"/>
          </a:xfrm>
          <a:prstGeom prst="rect">
            <a:avLst/>
          </a:prstGeom>
        </p:spPr>
      </p:pic>
      <p:sp>
        <p:nvSpPr>
          <p:cNvPr id="20" name="Text Placeholder 2"/>
          <p:cNvSpPr txBox="1">
            <a:spLocks/>
          </p:cNvSpPr>
          <p:nvPr/>
        </p:nvSpPr>
        <p:spPr bwMode="auto">
          <a:xfrm>
            <a:off x="457200" y="3886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Command Binding</a:t>
            </a:r>
            <a:endParaRPr lang="en-GB" sz="1400" kern="0" dirty="0"/>
          </a:p>
        </p:txBody>
      </p:sp>
      <p:cxnSp>
        <p:nvCxnSpPr>
          <p:cNvPr id="23" name="Straight Arrow Connector 22"/>
          <p:cNvCxnSpPr/>
          <p:nvPr/>
        </p:nvCxnSpPr>
        <p:spPr bwMode="auto">
          <a:xfrm flipH="1">
            <a:off x="4343400" y="1676400"/>
            <a:ext cx="1676400" cy="304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6070417" y="13348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Bound property implements </a:t>
            </a:r>
            <a:r>
              <a:rPr lang="en-US" dirty="0" err="1" smtClean="0">
                <a:solidFill>
                  <a:prstClr val="black"/>
                </a:solidFill>
                <a:latin typeface="Myriad Pro"/>
              </a:rPr>
              <a:t>ICommand</a:t>
            </a:r>
            <a:endParaRPr lang="en-US" dirty="0">
              <a:solidFill>
                <a:prstClr val="black"/>
              </a:solidFill>
              <a:latin typeface="Myriad Pro"/>
            </a:endParaRPr>
          </a:p>
        </p:txBody>
      </p:sp>
      <p:cxnSp>
        <p:nvCxnSpPr>
          <p:cNvPr id="25" name="Straight Arrow Connector 24"/>
          <p:cNvCxnSpPr/>
          <p:nvPr/>
        </p:nvCxnSpPr>
        <p:spPr bwMode="auto">
          <a:xfrm flipV="1">
            <a:off x="6055177" y="3129964"/>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bwMode="auto">
          <a:xfrm>
            <a:off x="5080979" y="3563034"/>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methods to handle click action</a:t>
            </a:r>
            <a:endParaRPr lang="en-US" dirty="0">
              <a:solidFill>
                <a:prstClr val="black"/>
              </a:solidFill>
              <a:latin typeface="Myriad Pro"/>
            </a:endParaRPr>
          </a:p>
        </p:txBody>
      </p:sp>
      <p:cxnSp>
        <p:nvCxnSpPr>
          <p:cNvPr id="27" name="Straight Arrow Connector 26"/>
          <p:cNvCxnSpPr/>
          <p:nvPr/>
        </p:nvCxnSpPr>
        <p:spPr bwMode="auto">
          <a:xfrm flipH="1">
            <a:off x="5029200" y="4636532"/>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070417" y="44196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our </a:t>
            </a:r>
            <a:r>
              <a:rPr lang="en-US" dirty="0" err="1" smtClean="0">
                <a:solidFill>
                  <a:prstClr val="black"/>
                </a:solidFill>
                <a:latin typeface="Myriad Pro"/>
              </a:rPr>
              <a:t>ICommand</a:t>
            </a:r>
            <a:r>
              <a:rPr lang="en-US" dirty="0" smtClean="0">
                <a:solidFill>
                  <a:prstClr val="black"/>
                </a:solidFill>
                <a:latin typeface="Myriad Pro"/>
              </a:rPr>
              <a:t> in the View Model</a:t>
            </a:r>
            <a:endParaRPr lang="en-US" dirty="0">
              <a:solidFill>
                <a:prstClr val="black"/>
              </a:solidFill>
              <a:latin typeface="Myriad Pro"/>
            </a:endParaRPr>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0" presetClass="exit" presetSubtype="0" fill="hold" grpId="1" nodeType="withEffect">
                                  <p:stCondLst>
                                    <p:cond delay="0"/>
                                  </p:stCondLst>
                                  <p:childTnLst>
                                    <p:animEffect transition="out" filter="fade">
                                      <p:cBhvr>
                                        <p:cTn id="34" dur="500"/>
                                        <p:tgtEl>
                                          <p:spTgt spid="26"/>
                                        </p:tgtEl>
                                      </p:cBhvr>
                                    </p:animEffect>
                                    <p:set>
                                      <p:cBhvr>
                                        <p:cTn id="35" dur="1" fill="hold">
                                          <p:stCondLst>
                                            <p:cond delay="499"/>
                                          </p:stCondLst>
                                        </p:cTn>
                                        <p:tgtEl>
                                          <p:spTgt spid="2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4" grpId="0"/>
      <p:bldP spid="24" grpId="1"/>
      <p:bldP spid="26" grpId="0"/>
      <p:bldP spid="26" grpId="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Click Binding</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Method to handle Click</a:t>
            </a:r>
            <a:endParaRPr lang="en-GB" sz="1400" dirty="0"/>
          </a:p>
        </p:txBody>
      </p:sp>
      <p:pic>
        <p:nvPicPr>
          <p:cNvPr id="5" name="Picture 4"/>
          <p:cNvPicPr>
            <a:picLocks noChangeAspect="1"/>
          </p:cNvPicPr>
          <p:nvPr/>
        </p:nvPicPr>
        <p:blipFill>
          <a:blip r:embed="rId3"/>
          <a:stretch>
            <a:fillRect/>
          </a:stretch>
        </p:blipFill>
        <p:spPr>
          <a:xfrm>
            <a:off x="685800" y="4371975"/>
            <a:ext cx="3095625" cy="666750"/>
          </a:xfrm>
          <a:prstGeom prst="rect">
            <a:avLst/>
          </a:prstGeom>
        </p:spPr>
      </p:pic>
      <p:pic>
        <p:nvPicPr>
          <p:cNvPr id="6" name="Picture 5"/>
          <p:cNvPicPr>
            <a:picLocks noChangeAspect="1"/>
          </p:cNvPicPr>
          <p:nvPr/>
        </p:nvPicPr>
        <p:blipFill>
          <a:blip r:embed="rId4"/>
          <a:stretch>
            <a:fillRect/>
          </a:stretch>
        </p:blipFill>
        <p:spPr>
          <a:xfrm>
            <a:off x="685800" y="1752600"/>
            <a:ext cx="2238375" cy="819150"/>
          </a:xfrm>
          <a:prstGeom prst="rect">
            <a:avLst/>
          </a:prstGeom>
        </p:spPr>
      </p:pic>
      <p:sp>
        <p:nvSpPr>
          <p:cNvPr id="15" name="Text Placeholder 2"/>
          <p:cNvSpPr txBox="1">
            <a:spLocks/>
          </p:cNvSpPr>
          <p:nvPr/>
        </p:nvSpPr>
        <p:spPr bwMode="auto">
          <a:xfrm>
            <a:off x="452120" y="3886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Binding to Input Control</a:t>
            </a:r>
            <a:endParaRPr lang="en-GB" sz="1400" kern="0" dirty="0"/>
          </a:p>
        </p:txBody>
      </p:sp>
      <p:cxnSp>
        <p:nvCxnSpPr>
          <p:cNvPr id="16" name="Straight Arrow Connector 15"/>
          <p:cNvCxnSpPr/>
          <p:nvPr/>
        </p:nvCxnSpPr>
        <p:spPr bwMode="auto">
          <a:xfrm flipH="1">
            <a:off x="4343400" y="1676400"/>
            <a:ext cx="1676400" cy="2286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7" y="1219200"/>
            <a:ext cx="2446311" cy="923330"/>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Create a normal method in your view model</a:t>
            </a:r>
            <a:endParaRPr lang="en-US" dirty="0">
              <a:solidFill>
                <a:prstClr val="black"/>
              </a:solidFill>
              <a:latin typeface="Myriad Pro"/>
            </a:endParaRPr>
          </a:p>
        </p:txBody>
      </p:sp>
      <p:cxnSp>
        <p:nvCxnSpPr>
          <p:cNvPr id="19" name="Straight Arrow Connector 18"/>
          <p:cNvCxnSpPr/>
          <p:nvPr/>
        </p:nvCxnSpPr>
        <p:spPr bwMode="auto">
          <a:xfrm flipH="1">
            <a:off x="4343400" y="4410670"/>
            <a:ext cx="1676400" cy="2286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bwMode="auto">
          <a:xfrm>
            <a:off x="6070417" y="395347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via the Click Binding to our method</a:t>
            </a:r>
            <a:endParaRPr lang="en-US" dirty="0">
              <a:solidFill>
                <a:prstClr val="black"/>
              </a:solidFill>
              <a:latin typeface="Myriad Pro"/>
            </a:endParaRPr>
          </a:p>
        </p:txBody>
      </p:sp>
      <p:pic>
        <p:nvPicPr>
          <p:cNvPr id="8" name="Picture 7"/>
          <p:cNvPicPr>
            <a:picLocks noChangeAspect="1"/>
          </p:cNvPicPr>
          <p:nvPr/>
        </p:nvPicPr>
        <p:blipFill>
          <a:blip r:embed="rId5"/>
          <a:stretch>
            <a:fillRect/>
          </a:stretch>
        </p:blipFill>
        <p:spPr>
          <a:xfrm>
            <a:off x="609600" y="2676525"/>
            <a:ext cx="2219325" cy="866775"/>
          </a:xfrm>
          <a:prstGeom prst="rect">
            <a:avLst/>
          </a:prstGeom>
        </p:spPr>
      </p:pic>
      <p:cxnSp>
        <p:nvCxnSpPr>
          <p:cNvPr id="22" name="Straight Arrow Connector 21"/>
          <p:cNvCxnSpPr/>
          <p:nvPr/>
        </p:nvCxnSpPr>
        <p:spPr bwMode="auto">
          <a:xfrm flipH="1">
            <a:off x="4343400" y="2658070"/>
            <a:ext cx="1676400" cy="2286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bwMode="auto">
          <a:xfrm>
            <a:off x="6070417" y="2200870"/>
            <a:ext cx="2446311" cy="923330"/>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Can provide parameters with no effort</a:t>
            </a:r>
            <a:endParaRPr lang="en-US" dirty="0">
              <a:solidFill>
                <a:prstClr val="black"/>
              </a:solidFill>
              <a:latin typeface="Myriad Pro"/>
            </a:endParaRPr>
          </a:p>
        </p:txBody>
      </p:sp>
      <p:cxnSp>
        <p:nvCxnSpPr>
          <p:cNvPr id="11" name="Straight Connector 10"/>
          <p:cNvCxnSpPr/>
          <p:nvPr/>
        </p:nvCxnSpPr>
        <p:spPr bwMode="auto">
          <a:xfrm>
            <a:off x="1676400" y="3048000"/>
            <a:ext cx="46759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2286000" y="4876800"/>
            <a:ext cx="46759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spTree>
    <p:extLst>
      <p:ext uri="{BB962C8B-B14F-4D97-AF65-F5344CB8AC3E}">
        <p14:creationId xmlns:p14="http://schemas.microsoft.com/office/powerpoint/2010/main" val="3313691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0" presetClass="exit" presetSubtype="0" fill="hold"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9"/>
                                        </p:tgtEl>
                                      </p:cBhvr>
                                    </p:animEffect>
                                    <p:set>
                                      <p:cBhvr>
                                        <p:cTn id="45" dur="1" fill="hold">
                                          <p:stCondLst>
                                            <p:cond delay="499"/>
                                          </p:stCondLst>
                                        </p:cTn>
                                        <p:tgtEl>
                                          <p:spTgt spid="2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par>
                                <p:cTn id="54" presetID="10" presetClass="exit" presetSubtype="0" fill="hold"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7" grpId="0"/>
      <p:bldP spid="17" grpId="1"/>
      <p:bldP spid="21" grpId="0"/>
      <p:bldP spid="29" grpId="0"/>
      <p:bldP spid="29" grpId="1"/>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1415133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Input Click Bindings</a:t>
            </a:r>
          </a:p>
          <a:p>
            <a:r>
              <a:rPr lang="en-US" dirty="0" smtClean="0">
                <a:solidFill>
                  <a:schemeClr val="accent6">
                    <a:lumMod val="75000"/>
                  </a:schemeClr>
                </a:solidFill>
              </a:rPr>
              <a:t>Input Click Bindings with Parameters</a:t>
            </a:r>
          </a:p>
          <a:p>
            <a:r>
              <a:rPr lang="en-US" dirty="0" smtClean="0"/>
              <a:t>Input </a:t>
            </a:r>
            <a:r>
              <a:rPr lang="en-US" dirty="0"/>
              <a:t>Click </a:t>
            </a:r>
            <a:r>
              <a:rPr lang="en-US" dirty="0" smtClean="0"/>
              <a:t>Bindings with Enabled/Disabled State</a:t>
            </a:r>
            <a:endParaRPr lang="en-US" dirty="0" smtClean="0">
              <a:latin typeface="+mn-lt"/>
            </a:endParaRPr>
          </a:p>
          <a:p>
            <a:r>
              <a:rPr lang="en-GB" dirty="0" smtClean="0"/>
              <a:t>Field Focus Bindings</a:t>
            </a:r>
          </a:p>
          <a:p>
            <a:r>
              <a:rPr lang="en-GB" dirty="0" smtClean="0"/>
              <a:t>Event Bindings</a:t>
            </a:r>
            <a:endParaRPr lang="en-GB" dirty="0"/>
          </a:p>
        </p:txBody>
      </p:sp>
    </p:spTree>
    <p:extLst>
      <p:ext uri="{BB962C8B-B14F-4D97-AF65-F5344CB8AC3E}">
        <p14:creationId xmlns:p14="http://schemas.microsoft.com/office/powerpoint/2010/main" val="32443564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680720" y="1791041"/>
            <a:ext cx="6076950" cy="1095375"/>
          </a:xfrm>
          <a:prstGeom prst="rect">
            <a:avLst/>
          </a:prstGeom>
        </p:spPr>
      </p:pic>
      <p:pic>
        <p:nvPicPr>
          <p:cNvPr id="8" name="Picture 7"/>
          <p:cNvPicPr>
            <a:picLocks noChangeAspect="1"/>
          </p:cNvPicPr>
          <p:nvPr/>
        </p:nvPicPr>
        <p:blipFill>
          <a:blip r:embed="rId4"/>
          <a:stretch>
            <a:fillRect/>
          </a:stretch>
        </p:blipFill>
        <p:spPr>
          <a:xfrm>
            <a:off x="680720" y="4724400"/>
            <a:ext cx="4791075" cy="857250"/>
          </a:xfrm>
          <a:prstGeom prst="rect">
            <a:avLst/>
          </a:prstGeom>
        </p:spPr>
      </p:pic>
      <p:sp>
        <p:nvSpPr>
          <p:cNvPr id="2" name="Title 1"/>
          <p:cNvSpPr>
            <a:spLocks noGrp="1"/>
          </p:cNvSpPr>
          <p:nvPr>
            <p:ph type="title"/>
          </p:nvPr>
        </p:nvSpPr>
        <p:spPr/>
        <p:txBody>
          <a:bodyPr/>
          <a:lstStyle/>
          <a:p>
            <a:r>
              <a:rPr lang="en-US" dirty="0" smtClean="0"/>
              <a:t>Handling Click Binding w/ Parameters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Relay Command</a:t>
            </a:r>
            <a:endParaRPr lang="en-GB" sz="1400" dirty="0"/>
          </a:p>
        </p:txBody>
      </p:sp>
      <p:sp>
        <p:nvSpPr>
          <p:cNvPr id="20" name="Text Placeholder 2"/>
          <p:cNvSpPr txBox="1">
            <a:spLocks/>
          </p:cNvSpPr>
          <p:nvPr/>
        </p:nvSpPr>
        <p:spPr bwMode="auto">
          <a:xfrm>
            <a:off x="457200" y="4267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Command Binding</a:t>
            </a:r>
            <a:endParaRPr lang="en-GB" sz="1400" kern="0" dirty="0"/>
          </a:p>
        </p:txBody>
      </p:sp>
      <p:cxnSp>
        <p:nvCxnSpPr>
          <p:cNvPr id="23" name="Straight Arrow Connector 22"/>
          <p:cNvCxnSpPr/>
          <p:nvPr/>
        </p:nvCxnSpPr>
        <p:spPr bwMode="auto">
          <a:xfrm flipH="1">
            <a:off x="5029200" y="1840578"/>
            <a:ext cx="1017772" cy="4224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6070417" y="1688068"/>
            <a:ext cx="2768783" cy="369332"/>
          </a:xfrm>
          <a:prstGeom prst="rect">
            <a:avLst/>
          </a:prstGeom>
          <a:noFill/>
          <a:ln w="9525">
            <a:noFill/>
            <a:miter lim="800000"/>
            <a:headEnd/>
            <a:tailEnd/>
          </a:ln>
        </p:spPr>
        <p:txBody>
          <a:bodyPr wrap="square" rtlCol="0">
            <a:spAutoFit/>
          </a:bodyPr>
          <a:lstStyle/>
          <a:p>
            <a:r>
              <a:rPr lang="en-US" dirty="0" err="1" smtClean="0">
                <a:solidFill>
                  <a:prstClr val="black"/>
                </a:solidFill>
                <a:latin typeface="Myriad Pro"/>
              </a:rPr>
              <a:t>ICommand</a:t>
            </a:r>
            <a:r>
              <a:rPr lang="en-US" dirty="0" smtClean="0">
                <a:solidFill>
                  <a:prstClr val="black"/>
                </a:solidFill>
                <a:latin typeface="Myriad Pro"/>
              </a:rPr>
              <a:t> with parameter </a:t>
            </a:r>
            <a:endParaRPr lang="en-US" dirty="0">
              <a:solidFill>
                <a:prstClr val="black"/>
              </a:solidFill>
              <a:latin typeface="Myriad Pro"/>
            </a:endParaRPr>
          </a:p>
        </p:txBody>
      </p:sp>
      <p:cxnSp>
        <p:nvCxnSpPr>
          <p:cNvPr id="27" name="Straight Arrow Connector 26"/>
          <p:cNvCxnSpPr/>
          <p:nvPr/>
        </p:nvCxnSpPr>
        <p:spPr bwMode="auto">
          <a:xfrm flipH="1">
            <a:off x="5029200" y="5017532"/>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070417" y="4800600"/>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our </a:t>
            </a:r>
            <a:r>
              <a:rPr lang="en-US" dirty="0" err="1" smtClean="0">
                <a:solidFill>
                  <a:prstClr val="black"/>
                </a:solidFill>
                <a:latin typeface="Myriad Pro"/>
              </a:rPr>
              <a:t>ICommand</a:t>
            </a:r>
            <a:r>
              <a:rPr lang="en-US" dirty="0" smtClean="0">
                <a:solidFill>
                  <a:prstClr val="black"/>
                </a:solidFill>
                <a:latin typeface="Myriad Pro"/>
              </a:rPr>
              <a:t> </a:t>
            </a:r>
            <a:endParaRPr lang="en-US" dirty="0">
              <a:solidFill>
                <a:prstClr val="black"/>
              </a:solidFill>
              <a:latin typeface="Myriad Pro"/>
            </a:endParaRPr>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cxnSp>
        <p:nvCxnSpPr>
          <p:cNvPr id="19" name="Straight Arrow Connector 18"/>
          <p:cNvCxnSpPr/>
          <p:nvPr/>
        </p:nvCxnSpPr>
        <p:spPr bwMode="auto">
          <a:xfrm flipV="1">
            <a:off x="3869798" y="5549999"/>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bwMode="auto">
          <a:xfrm>
            <a:off x="2895600" y="59830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our Parameter via Binding</a:t>
            </a:r>
            <a:endParaRPr lang="en-US" dirty="0">
              <a:solidFill>
                <a:prstClr val="black"/>
              </a:solidFill>
              <a:latin typeface="Myriad Pro"/>
            </a:endParaRPr>
          </a:p>
        </p:txBody>
      </p:sp>
      <p:pic>
        <p:nvPicPr>
          <p:cNvPr id="11" name="Picture 10"/>
          <p:cNvPicPr>
            <a:picLocks noChangeAspect="1"/>
          </p:cNvPicPr>
          <p:nvPr/>
        </p:nvPicPr>
        <p:blipFill>
          <a:blip r:embed="rId5"/>
          <a:stretch>
            <a:fillRect/>
          </a:stretch>
        </p:blipFill>
        <p:spPr>
          <a:xfrm>
            <a:off x="680720" y="3105834"/>
            <a:ext cx="3886200" cy="914400"/>
          </a:xfrm>
          <a:prstGeom prst="rect">
            <a:avLst/>
          </a:prstGeom>
        </p:spPr>
      </p:pic>
      <p:cxnSp>
        <p:nvCxnSpPr>
          <p:cNvPr id="29" name="Straight Connector 28"/>
          <p:cNvCxnSpPr/>
          <p:nvPr/>
        </p:nvCxnSpPr>
        <p:spPr bwMode="auto">
          <a:xfrm>
            <a:off x="2406015" y="2057400"/>
            <a:ext cx="56578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bwMode="auto">
          <a:xfrm>
            <a:off x="4746307" y="2667000"/>
            <a:ext cx="56578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bwMode="auto">
          <a:xfrm>
            <a:off x="2775292" y="3429000"/>
            <a:ext cx="149190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bwMode="auto">
          <a:xfrm flipH="1">
            <a:off x="5029199" y="3569732"/>
            <a:ext cx="990602"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bwMode="auto">
          <a:xfrm>
            <a:off x="6070417" y="33528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Parameter passed into the bound method</a:t>
            </a:r>
            <a:endParaRPr lang="en-US" dirty="0">
              <a:solidFill>
                <a:prstClr val="black"/>
              </a:solidFill>
              <a:latin typeface="Myriad Pro"/>
            </a:endParaRPr>
          </a:p>
        </p:txBody>
      </p:sp>
    </p:spTree>
    <p:extLst>
      <p:ext uri="{BB962C8B-B14F-4D97-AF65-F5344CB8AC3E}">
        <p14:creationId xmlns:p14="http://schemas.microsoft.com/office/powerpoint/2010/main" val="1946620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0" presetClass="exit" presetSubtype="0" fill="hold" nodeType="with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0" presetClass="exit" presetSubtype="0" fill="hold" nodeType="withEffect">
                                  <p:stCondLst>
                                    <p:cond delay="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2"/>
                                        </p:tgtEl>
                                      </p:cBhvr>
                                    </p:animEffect>
                                    <p:set>
                                      <p:cBhvr>
                                        <p:cTn id="52" dur="1" fill="hold">
                                          <p:stCondLst>
                                            <p:cond delay="499"/>
                                          </p:stCondLst>
                                        </p:cTn>
                                        <p:tgtEl>
                                          <p:spTgt spid="3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33"/>
                                        </p:tgtEl>
                                      </p:cBhvr>
                                    </p:animEffect>
                                    <p:set>
                                      <p:cBhvr>
                                        <p:cTn id="55" dur="1" fill="hold">
                                          <p:stCondLst>
                                            <p:cond delay="499"/>
                                          </p:stCondLst>
                                        </p:cTn>
                                        <p:tgtEl>
                                          <p:spTgt spid="33"/>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par>
                                <p:cTn id="66" presetID="10" presetClass="exit" presetSubtype="0" fill="hold" nodeType="withEffect">
                                  <p:stCondLst>
                                    <p:cond delay="0"/>
                                  </p:stCondLst>
                                  <p:childTnLst>
                                    <p:animEffect transition="out" filter="fade">
                                      <p:cBhvr>
                                        <p:cTn id="67" dur="500"/>
                                        <p:tgtEl>
                                          <p:spTgt spid="27"/>
                                        </p:tgtEl>
                                      </p:cBhvr>
                                    </p:animEffect>
                                    <p:set>
                                      <p:cBhvr>
                                        <p:cTn id="68" dur="1" fill="hold">
                                          <p:stCondLst>
                                            <p:cond delay="499"/>
                                          </p:stCondLst>
                                        </p:cTn>
                                        <p:tgtEl>
                                          <p:spTgt spid="2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8"/>
                                        </p:tgtEl>
                                      </p:cBhvr>
                                    </p:animEffect>
                                    <p:set>
                                      <p:cBhvr>
                                        <p:cTn id="71"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4" grpId="0"/>
      <p:bldP spid="24" grpId="1"/>
      <p:bldP spid="28" grpId="0"/>
      <p:bldP spid="28" grpId="1"/>
      <p:bldP spid="21" grpId="0"/>
      <p:bldP spid="33" grpId="0"/>
      <p:bldP spid="33" grpId="1"/>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26402</TotalTime>
  <Words>3099</Words>
  <Application>Microsoft Office PowerPoint</Application>
  <PresentationFormat>On-screen Show (4:3)</PresentationFormat>
  <Paragraphs>313</Paragraphs>
  <Slides>23</Slides>
  <Notes>23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Consolas</vt:lpstr>
      <vt:lpstr>Myriad Pro</vt:lpstr>
      <vt:lpstr>Myriad Pro Light</vt:lpstr>
      <vt:lpstr>Segoe UI</vt:lpstr>
      <vt:lpstr>Tekton Pro</vt:lpstr>
      <vt:lpstr>Verdana</vt:lpstr>
      <vt:lpstr>Wingdings</vt:lpstr>
      <vt:lpstr>PluralsightSlideTemplate</vt:lpstr>
      <vt:lpstr>Knockout for the XAML developer</vt:lpstr>
      <vt:lpstr>Agenda  </vt:lpstr>
      <vt:lpstr>END OF Overview Slides  </vt:lpstr>
      <vt:lpstr>Agenda  </vt:lpstr>
      <vt:lpstr>Handling Click Binding</vt:lpstr>
      <vt:lpstr>Handling Click Binding</vt:lpstr>
      <vt:lpstr>END OF Overview Slides  </vt:lpstr>
      <vt:lpstr>Agenda  </vt:lpstr>
      <vt:lpstr>Handling Click Binding w/ Parameters</vt:lpstr>
      <vt:lpstr>Handling Click Binding w/ Parameters</vt:lpstr>
      <vt:lpstr>END OF Overview Slides  </vt:lpstr>
      <vt:lpstr>Agenda  </vt:lpstr>
      <vt:lpstr>Handling Click Binding w/ State</vt:lpstr>
      <vt:lpstr>Handling Click Binding w/ State</vt:lpstr>
      <vt:lpstr>END OF Overview Slides  </vt:lpstr>
      <vt:lpstr>Agenda  </vt:lpstr>
      <vt:lpstr>Handling Setting Focus</vt:lpstr>
      <vt:lpstr>END OF Overview Slides  </vt:lpstr>
      <vt:lpstr>Agenda  </vt:lpstr>
      <vt:lpstr>Handling Event Bindings</vt:lpstr>
      <vt:lpstr>Handling Event Bindings</vt:lpstr>
      <vt:lpstr>END OF Overview Slides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198</cp:revision>
  <dcterms:created xsi:type="dcterms:W3CDTF">2013-02-20T23:32:03Z</dcterms:created>
  <dcterms:modified xsi:type="dcterms:W3CDTF">2013-06-01T14:21:44Z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