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5"/>
  </p:notesMasterIdLst>
  <p:handoutMasterIdLst>
    <p:handoutMasterId r:id="rId26"/>
  </p:handoutMasterIdLst>
  <p:sldIdLst>
    <p:sldId id="356" r:id="rId5"/>
    <p:sldId id="357" r:id="rId6"/>
    <p:sldId id="370" r:id="rId7"/>
    <p:sldId id="376" r:id="rId8"/>
    <p:sldId id="394" r:id="rId9"/>
    <p:sldId id="358" r:id="rId10"/>
    <p:sldId id="380" r:id="rId11"/>
    <p:sldId id="379" r:id="rId12"/>
    <p:sldId id="396" r:id="rId13"/>
    <p:sldId id="395" r:id="rId14"/>
    <p:sldId id="397" r:id="rId15"/>
    <p:sldId id="393" r:id="rId16"/>
    <p:sldId id="398" r:id="rId17"/>
    <p:sldId id="400" r:id="rId18"/>
    <p:sldId id="401" r:id="rId19"/>
    <p:sldId id="399" r:id="rId20"/>
    <p:sldId id="402" r:id="rId21"/>
    <p:sldId id="404" r:id="rId22"/>
    <p:sldId id="403" r:id="rId23"/>
    <p:sldId id="378" r:id="rId2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94"/>
            <p14:sldId id="358"/>
            <p14:sldId id="380"/>
            <p14:sldId id="379"/>
            <p14:sldId id="396"/>
            <p14:sldId id="395"/>
            <p14:sldId id="397"/>
            <p14:sldId id="393"/>
            <p14:sldId id="398"/>
            <p14:sldId id="400"/>
            <p14:sldId id="401"/>
            <p14:sldId id="399"/>
            <p14:sldId id="402"/>
            <p14:sldId id="404"/>
            <p14:sldId id="403"/>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56178" autoAdjust="0"/>
  </p:normalViewPr>
  <p:slideViewPr>
    <p:cSldViewPr>
      <p:cViewPr varScale="1">
        <p:scale>
          <a:sx n="53" d="100"/>
          <a:sy n="53" d="100"/>
        </p:scale>
        <p:origin x="1810"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6/9/2013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4 of knockout for the </a:t>
            </a:r>
            <a:r>
              <a:rPr lang="en-US" dirty="0" err="1" smtClean="0"/>
              <a:t>xaml</a:t>
            </a:r>
            <a:r>
              <a:rPr lang="en-US" dirty="0" smtClean="0"/>
              <a:t> developer, I am your host Derik Whittaker.  </a:t>
            </a:r>
          </a:p>
          <a:p>
            <a:endParaRPr lang="en-US" dirty="0" smtClean="0"/>
          </a:p>
          <a:p>
            <a:r>
              <a:rPr lang="en-US" dirty="0" smtClean="0"/>
              <a:t>IN our previous modules we have focused</a:t>
            </a:r>
            <a:r>
              <a:rPr lang="en-US" baseline="0" dirty="0" smtClean="0"/>
              <a:t> on learning the basics of using knockout such as how to bind </a:t>
            </a:r>
            <a:r>
              <a:rPr lang="en-US" baseline="0" dirty="0" err="1" smtClean="0"/>
              <a:t>ui</a:t>
            </a:r>
            <a:r>
              <a:rPr lang="en-US" baseline="0" dirty="0" smtClean="0"/>
              <a:t> elements as well as how handle user interaction such as click events.</a:t>
            </a:r>
          </a:p>
          <a:p>
            <a:endParaRPr lang="en-US" baseline="0" dirty="0" smtClean="0"/>
          </a:p>
          <a:p>
            <a:r>
              <a:rPr lang="en-US" baseline="0" dirty="0" smtClean="0"/>
              <a:t>In this module we are going to focus our efforts on learning about binding contexts and control flow.  We will explore how we can use build in facilities in knockout to change our context in our markup as well as how to control the way we display data to our users.</a:t>
            </a:r>
            <a:endParaRPr lang="en-US" dirty="0" smtClean="0"/>
          </a:p>
          <a:p>
            <a:endParaRPr lang="en-US" baseline="0" dirty="0" smtClean="0"/>
          </a:p>
          <a:p>
            <a:r>
              <a:rPr lang="en-US" baseline="0" dirty="0" smtClean="0"/>
              <a:t>In keeping w/ the other modules, before we learn how to do anything in knockout we will review how to accomplish the same task in a </a:t>
            </a:r>
            <a:r>
              <a:rPr lang="en-US" baseline="0" dirty="0" err="1" smtClean="0"/>
              <a:t>xaml</a:t>
            </a:r>
            <a:r>
              <a:rPr lang="en-US" baseline="0" dirty="0" smtClean="0"/>
              <a:t> environment.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a:t>
            </a:r>
            <a:r>
              <a:rPr lang="en-US" baseline="0" dirty="0" smtClean="0"/>
              <a:t> with deep object graphs and multiple binding levels in </a:t>
            </a:r>
            <a:r>
              <a:rPr lang="en-US" baseline="0" dirty="0" err="1" smtClean="0"/>
              <a:t>xaml</a:t>
            </a:r>
            <a:r>
              <a:rPr lang="en-US" baseline="0" dirty="0" smtClean="0"/>
              <a:t> you will often find yourself needing to bind to something that is above the current binding context</a:t>
            </a:r>
          </a:p>
          <a:p>
            <a:endParaRPr lang="en-US" baseline="0" dirty="0" smtClean="0"/>
          </a:p>
          <a:p>
            <a:r>
              <a:rPr lang="en-US" baseline="0" dirty="0" smtClean="0"/>
              <a:t>Taking a look at the </a:t>
            </a:r>
            <a:r>
              <a:rPr lang="en-US" baseline="0" dirty="0" err="1" smtClean="0"/>
              <a:t>xaml</a:t>
            </a:r>
            <a:r>
              <a:rPr lang="en-US" baseline="0" dirty="0" smtClean="0"/>
              <a:t> on the screen you should notice that my binding syntax is not the typical syntax.  This is because the command on this button is being bound to something which is not part of our current context.</a:t>
            </a:r>
          </a:p>
          <a:p>
            <a:endParaRPr lang="en-US" baseline="0" dirty="0" smtClean="0"/>
          </a:p>
          <a:p>
            <a:r>
              <a:rPr lang="en-US" baseline="0" dirty="0" smtClean="0"/>
              <a:t>In order to allow this button to bind correctly I need to do 2 things</a:t>
            </a:r>
          </a:p>
          <a:p>
            <a:endParaRPr lang="en-US" baseline="0" dirty="0" smtClean="0"/>
          </a:p>
          <a:p>
            <a:r>
              <a:rPr lang="en-US" baseline="0" dirty="0" smtClean="0"/>
              <a:t>[show animation]</a:t>
            </a:r>
          </a:p>
          <a:p>
            <a:r>
              <a:rPr lang="en-US" baseline="0" dirty="0" smtClean="0"/>
              <a:t>First thing I need to do is specify which element in our </a:t>
            </a:r>
            <a:r>
              <a:rPr lang="en-US" baseline="0" dirty="0" err="1" smtClean="0"/>
              <a:t>xaml</a:t>
            </a:r>
            <a:r>
              <a:rPr lang="en-US" baseline="0" dirty="0" smtClean="0"/>
              <a:t> contains the right binding context, in our case we are pointing to the </a:t>
            </a:r>
            <a:r>
              <a:rPr lang="en-US" baseline="0" dirty="0" err="1" smtClean="0"/>
              <a:t>LayoutRoot</a:t>
            </a:r>
            <a:r>
              <a:rPr lang="en-US" baseline="0" dirty="0" smtClean="0"/>
              <a:t> element which is the outermost element in our </a:t>
            </a:r>
            <a:r>
              <a:rPr lang="en-US" baseline="0" dirty="0" err="1" smtClean="0"/>
              <a:t>xaml</a:t>
            </a:r>
            <a:r>
              <a:rPr lang="en-US" baseline="0" dirty="0" smtClean="0"/>
              <a:t> and contains the method I wish to bind to</a:t>
            </a:r>
          </a:p>
          <a:p>
            <a:endParaRPr lang="en-US" baseline="0" dirty="0" smtClean="0"/>
          </a:p>
          <a:p>
            <a:r>
              <a:rPr lang="en-US" baseline="0" dirty="0" smtClean="0"/>
              <a:t>[show animation]</a:t>
            </a:r>
          </a:p>
          <a:p>
            <a:r>
              <a:rPr lang="en-US" baseline="0" dirty="0" smtClean="0"/>
              <a:t>Next you will notice I am changing my binding path to point to </a:t>
            </a:r>
            <a:r>
              <a:rPr lang="en-US" baseline="0" dirty="0" err="1" smtClean="0"/>
              <a:t>DataContext.EditToDoCommand</a:t>
            </a:r>
            <a:r>
              <a:rPr lang="en-US" baseline="0" dirty="0" smtClean="0"/>
              <a:t>.  This command is part of the root context and this is the needed syntax in order to make this binding work correctly.</a:t>
            </a:r>
          </a:p>
          <a:p>
            <a:endParaRPr lang="en-US" baseline="0" dirty="0" smtClean="0"/>
          </a:p>
          <a:p>
            <a:r>
              <a:rPr lang="en-US" baseline="0" dirty="0" smtClean="0"/>
              <a:t>The net effect of this non-typical syntax is to allow me to bind correctly to something which is not part of the current context but rather is on one of our parent context.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369992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knockout</a:t>
            </a:r>
            <a:r>
              <a:rPr lang="en-US" baseline="0" dirty="0" smtClean="0"/>
              <a:t> the ability to change binding context could not be simpler as it has built in facilities which allow you to reference both the root context or a parent context.</a:t>
            </a:r>
          </a:p>
          <a:p>
            <a:endParaRPr lang="en-US" baseline="0" dirty="0" smtClean="0"/>
          </a:p>
          <a:p>
            <a:r>
              <a:rPr lang="en-US" baseline="0" dirty="0" smtClean="0"/>
              <a:t>[show animation]</a:t>
            </a:r>
          </a:p>
          <a:p>
            <a:r>
              <a:rPr lang="en-US" baseline="0" dirty="0" smtClean="0"/>
              <a:t>Looking at the HTML on the screen here our outer </a:t>
            </a:r>
            <a:r>
              <a:rPr lang="en-US" baseline="0" dirty="0" err="1" smtClean="0"/>
              <a:t>Div</a:t>
            </a:r>
            <a:r>
              <a:rPr lang="en-US" baseline="0" dirty="0" smtClean="0"/>
              <a:t> is bound to our root </a:t>
            </a:r>
            <a:r>
              <a:rPr lang="en-US" baseline="0" dirty="0" err="1" smtClean="0"/>
              <a:t>vm</a:t>
            </a:r>
            <a:r>
              <a:rPr lang="en-US" baseline="0" dirty="0" smtClean="0"/>
              <a:t> or context.</a:t>
            </a:r>
          </a:p>
          <a:p>
            <a:endParaRPr lang="en-US" baseline="0" dirty="0" smtClean="0"/>
          </a:p>
          <a:p>
            <a:r>
              <a:rPr lang="en-US" baseline="0" dirty="0" smtClean="0"/>
              <a:t>[show animation]</a:t>
            </a:r>
          </a:p>
          <a:p>
            <a:r>
              <a:rPr lang="en-US" baseline="0" dirty="0" smtClean="0"/>
              <a:t>Our inner div changes our context to point to the Person object.  This means that we currently have 2 different context levels we can work with</a:t>
            </a:r>
          </a:p>
          <a:p>
            <a:endParaRPr lang="en-US" baseline="0" dirty="0" smtClean="0"/>
          </a:p>
          <a:p>
            <a:r>
              <a:rPr lang="en-US" baseline="0" dirty="0" smtClean="0"/>
              <a:t>[show animation]</a:t>
            </a:r>
          </a:p>
          <a:p>
            <a:r>
              <a:rPr lang="en-US" baseline="0" dirty="0" smtClean="0"/>
              <a:t>When working with our person context I want to wire up the save method, but this method is NOT attached to our current context but rather it is on the root context.  In order to bind to this method correctly I need to use a special knockout property $root. This property is the way in knockout that you can change your context pointer inline to the root context in the view.  Using this will allow me to change binding context with little effort.</a:t>
            </a:r>
          </a:p>
          <a:p>
            <a:endParaRPr lang="en-US" baseline="0" dirty="0" smtClean="0"/>
          </a:p>
          <a:p>
            <a:r>
              <a:rPr lang="en-US" baseline="0" dirty="0" smtClean="0"/>
              <a:t>[show animation]</a:t>
            </a:r>
          </a:p>
          <a:p>
            <a:r>
              <a:rPr lang="en-US" baseline="0" dirty="0" smtClean="0"/>
              <a:t>Here is another example of nested contexts.</a:t>
            </a:r>
          </a:p>
          <a:p>
            <a:endParaRPr lang="en-US" baseline="0" dirty="0" smtClean="0"/>
          </a:p>
          <a:p>
            <a:r>
              <a:rPr lang="en-US" baseline="0" dirty="0" smtClean="0"/>
              <a:t>[show animation]</a:t>
            </a:r>
          </a:p>
          <a:p>
            <a:r>
              <a:rPr lang="en-US" baseline="0" dirty="0" smtClean="0"/>
              <a:t>Our div is bound to our person context, which is a descendant of our root context.</a:t>
            </a:r>
          </a:p>
          <a:p>
            <a:endParaRPr lang="en-US" baseline="0" dirty="0" smtClean="0"/>
          </a:p>
          <a:p>
            <a:r>
              <a:rPr lang="en-US" baseline="0" dirty="0" smtClean="0"/>
              <a:t>[show animation]</a:t>
            </a:r>
          </a:p>
          <a:p>
            <a:r>
              <a:rPr lang="en-US" baseline="0" dirty="0" smtClean="0"/>
              <a:t>Next you see we are binding to our Addresses collection which again changes our context.  We now have 3 levels of context in this view.</a:t>
            </a:r>
          </a:p>
          <a:p>
            <a:endParaRPr lang="en-US" baseline="0" dirty="0" smtClean="0"/>
          </a:p>
          <a:p>
            <a:r>
              <a:rPr lang="en-US" baseline="0" dirty="0" smtClean="0"/>
              <a:t>[show animation]</a:t>
            </a:r>
          </a:p>
          <a:p>
            <a:r>
              <a:rPr lang="en-US" baseline="0" dirty="0" smtClean="0"/>
              <a:t>For each address I want to provide the ability to delete this item, but he delete logic is NOT in the address context but rather the person one.</a:t>
            </a:r>
          </a:p>
          <a:p>
            <a:endParaRPr lang="en-US" baseline="0" dirty="0" smtClean="0"/>
          </a:p>
          <a:p>
            <a:r>
              <a:rPr lang="en-US" baseline="0" dirty="0" smtClean="0"/>
              <a:t>In order to point to the correct context in this case I </a:t>
            </a:r>
            <a:r>
              <a:rPr lang="en-US" baseline="0" dirty="0" err="1" smtClean="0"/>
              <a:t>canot</a:t>
            </a:r>
            <a:r>
              <a:rPr lang="en-US" baseline="0" dirty="0" smtClean="0"/>
              <a:t> use $root  but rather I need to </a:t>
            </a:r>
            <a:r>
              <a:rPr lang="en-US" baseline="0" dirty="0" err="1" smtClean="0"/>
              <a:t>ue</a:t>
            </a:r>
            <a:r>
              <a:rPr lang="en-US" baseline="0" dirty="0" smtClean="0"/>
              <a:t> the $parent property.  Unlike $root which changes the pointer to the root of the view, the $parent will change the pointer to point up ONE level in the hierarchy.  By using $parent we can now correctly bind to the Delete method.</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3730439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52980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a:t>
            </a:r>
            <a:r>
              <a:rPr lang="en-US" baseline="0" dirty="0" smtClean="0"/>
              <a:t> applications it is very common for you to need iterate over a collection of data and show it to the user.  Both </a:t>
            </a:r>
            <a:r>
              <a:rPr lang="en-US" baseline="0" dirty="0" err="1" smtClean="0"/>
              <a:t>xaml</a:t>
            </a:r>
            <a:r>
              <a:rPr lang="en-US" baseline="0" dirty="0" smtClean="0"/>
              <a:t> and knockout have facilities which support the ability to display collections of data to the users.  In fact both of them even implement this ability in very similar fashions.  However, knockout does offer a richer set of features for working with collections than </a:t>
            </a:r>
            <a:r>
              <a:rPr lang="en-US" baseline="0" dirty="0" err="1" smtClean="0"/>
              <a:t>xaml</a:t>
            </a:r>
            <a:r>
              <a:rPr lang="en-US" baseline="0" dirty="0" smtClean="0"/>
              <a:t> does and we will illustrate this shortly.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3023845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Working with collections in </a:t>
            </a:r>
            <a:r>
              <a:rPr lang="en-US" baseline="0" dirty="0" err="1" smtClean="0"/>
              <a:t>xaml</a:t>
            </a:r>
            <a:r>
              <a:rPr lang="en-US" baseline="0" dirty="0" smtClean="0"/>
              <a:t> is very straight forward</a:t>
            </a:r>
          </a:p>
          <a:p>
            <a:endParaRPr lang="en-US" baseline="0" dirty="0" smtClean="0"/>
          </a:p>
          <a:p>
            <a:r>
              <a:rPr lang="en-US" baseline="0" dirty="0" smtClean="0"/>
              <a:t>[show animation]</a:t>
            </a:r>
          </a:p>
          <a:p>
            <a:r>
              <a:rPr lang="en-US" baseline="0" dirty="0" smtClean="0"/>
              <a:t>The first thing we need to do is create a backing property for our collection which typically will be of type Observable collection</a:t>
            </a:r>
          </a:p>
          <a:p>
            <a:endParaRPr lang="en-US" baseline="0" dirty="0" smtClean="0"/>
          </a:p>
          <a:p>
            <a:r>
              <a:rPr lang="en-US" baseline="0" dirty="0" smtClean="0"/>
              <a:t>[show animation]</a:t>
            </a:r>
          </a:p>
          <a:p>
            <a:r>
              <a:rPr lang="en-US" baseline="0" dirty="0" smtClean="0"/>
              <a:t>Once we have our collection created we can create our </a:t>
            </a:r>
            <a:r>
              <a:rPr lang="en-US" baseline="0" dirty="0" err="1" smtClean="0"/>
              <a:t>xaml</a:t>
            </a:r>
            <a:r>
              <a:rPr lang="en-US" baseline="0" dirty="0" smtClean="0"/>
              <a:t>.  In </a:t>
            </a:r>
            <a:r>
              <a:rPr lang="en-US" baseline="0" dirty="0" err="1" smtClean="0"/>
              <a:t>xaml</a:t>
            </a:r>
            <a:r>
              <a:rPr lang="en-US" baseline="0" dirty="0" smtClean="0"/>
              <a:t> you are pretty limited to the types of controls which allow collections to be bound to them, in our example we are using a list box.</a:t>
            </a:r>
          </a:p>
          <a:p>
            <a:endParaRPr lang="en-US" baseline="0" dirty="0" smtClean="0"/>
          </a:p>
          <a:p>
            <a:r>
              <a:rPr lang="en-US" baseline="0" dirty="0" smtClean="0"/>
              <a:t>[show animation]</a:t>
            </a:r>
          </a:p>
          <a:p>
            <a:r>
              <a:rPr lang="en-US" baseline="0" dirty="0" smtClean="0"/>
              <a:t>You can see that I am binding our collection to the </a:t>
            </a:r>
            <a:r>
              <a:rPr lang="en-US" baseline="0" dirty="0" err="1" smtClean="0"/>
              <a:t>ItemsSoruce</a:t>
            </a:r>
            <a:r>
              <a:rPr lang="en-US" baseline="0" dirty="0" smtClean="0"/>
              <a:t> property on the list box.  Binding in this manor will enable the runtime engine to create a row for each item in the collection based off of our associated </a:t>
            </a:r>
            <a:r>
              <a:rPr lang="en-US" baseline="0" dirty="0" err="1" smtClean="0"/>
              <a:t>DataTemplate</a:t>
            </a:r>
            <a:r>
              <a:rPr lang="en-US" baseline="0" dirty="0" smtClean="0"/>
              <a:t>.</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4231871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Working with collections within knockout could not be easier.</a:t>
            </a:r>
          </a:p>
          <a:p>
            <a:endParaRPr lang="en-US" baseline="0" dirty="0" smtClean="0"/>
          </a:p>
          <a:p>
            <a:r>
              <a:rPr lang="en-US" baseline="0" dirty="0" smtClean="0"/>
              <a:t>[show animation]</a:t>
            </a:r>
          </a:p>
          <a:p>
            <a:r>
              <a:rPr lang="en-US" baseline="0" dirty="0" smtClean="0"/>
              <a:t>The first thing we need to do is to create an observable array in our view model</a:t>
            </a:r>
          </a:p>
          <a:p>
            <a:endParaRPr lang="en-US" baseline="0" dirty="0" smtClean="0"/>
          </a:p>
          <a:p>
            <a:r>
              <a:rPr lang="en-US" baseline="0" dirty="0" smtClean="0"/>
              <a:t>[show animation]</a:t>
            </a:r>
          </a:p>
          <a:p>
            <a:r>
              <a:rPr lang="en-US" baseline="0" dirty="0" smtClean="0"/>
              <a:t>Now that we have our array created we can use the ‘</a:t>
            </a:r>
            <a:r>
              <a:rPr lang="en-US" baseline="0" dirty="0" err="1" smtClean="0"/>
              <a:t>foreach</a:t>
            </a:r>
            <a:r>
              <a:rPr lang="en-US" baseline="0" dirty="0" smtClean="0"/>
              <a:t>’ binder on any UI element to iterate over the collection.  This is a great enhancement over the way XAML handles collections because if you remember in XAML you can only iterate over things like grids or list boxes.  </a:t>
            </a:r>
          </a:p>
          <a:p>
            <a:endParaRPr lang="en-US" baseline="0" dirty="0" smtClean="0"/>
          </a:p>
          <a:p>
            <a:r>
              <a:rPr lang="en-US" baseline="0" dirty="0" smtClean="0"/>
              <a:t>[show animation]</a:t>
            </a:r>
          </a:p>
          <a:p>
            <a:r>
              <a:rPr lang="en-US" baseline="0" dirty="0" smtClean="0"/>
              <a:t>One thing to understand is that EVERY child </a:t>
            </a:r>
            <a:r>
              <a:rPr lang="en-US" baseline="0" dirty="0" err="1" smtClean="0"/>
              <a:t>ui</a:t>
            </a:r>
            <a:r>
              <a:rPr lang="en-US" baseline="0" dirty="0" smtClean="0"/>
              <a:t> ELEMENT below the </a:t>
            </a:r>
            <a:r>
              <a:rPr lang="en-US" baseline="0" dirty="0" err="1" smtClean="0"/>
              <a:t>foreach</a:t>
            </a:r>
            <a:r>
              <a:rPr lang="en-US" baseline="0" dirty="0" smtClean="0"/>
              <a:t> binder will be duplicated for every item in the collection. </a:t>
            </a:r>
          </a:p>
          <a:p>
            <a:endParaRPr lang="en-US" baseline="0" dirty="0" smtClean="0"/>
          </a:p>
          <a:p>
            <a:r>
              <a:rPr lang="en-US" baseline="0" dirty="0" smtClean="0"/>
              <a:t>[show animation]</a:t>
            </a:r>
          </a:p>
          <a:p>
            <a:r>
              <a:rPr lang="en-US" baseline="0" dirty="0" smtClean="0"/>
              <a:t>When using the </a:t>
            </a:r>
            <a:r>
              <a:rPr lang="en-US" baseline="0" dirty="0" err="1" smtClean="0"/>
              <a:t>foreach</a:t>
            </a:r>
            <a:r>
              <a:rPr lang="en-US" baseline="0" dirty="0" smtClean="0"/>
              <a:t> binder there are a couple of hidden features which are great to know about</a:t>
            </a:r>
          </a:p>
          <a:p>
            <a:endParaRPr lang="en-US" baseline="0" dirty="0" smtClean="0"/>
          </a:p>
          <a:p>
            <a:endParaRPr lang="en-US" baseline="0" dirty="0" smtClean="0"/>
          </a:p>
          <a:p>
            <a:r>
              <a:rPr lang="en-US" baseline="0" dirty="0" smtClean="0"/>
              <a:t>[show animation]</a:t>
            </a:r>
          </a:p>
          <a:p>
            <a:r>
              <a:rPr lang="en-US" baseline="0" dirty="0" smtClean="0"/>
              <a:t>The first one is that I can give the collection an alias if I want, this allows me to change the way I reference the collection in my markup.</a:t>
            </a:r>
          </a:p>
          <a:p>
            <a:endParaRPr lang="en-US" baseline="0" dirty="0" smtClean="0"/>
          </a:p>
          <a:p>
            <a:r>
              <a:rPr lang="en-US" baseline="0" dirty="0" smtClean="0"/>
              <a:t>[show animation]</a:t>
            </a:r>
          </a:p>
          <a:p>
            <a:r>
              <a:rPr lang="en-US" baseline="0" dirty="0" smtClean="0"/>
              <a:t>Another feature is the ability to access the index and data property of each item collection.  </a:t>
            </a:r>
          </a:p>
          <a:p>
            <a:endParaRPr lang="en-US" baseline="0" dirty="0" smtClean="0"/>
          </a:p>
          <a:p>
            <a:r>
              <a:rPr lang="en-US" baseline="0" dirty="0" smtClean="0"/>
              <a:t>To learn more about these features please see the </a:t>
            </a:r>
            <a:r>
              <a:rPr lang="en-US" baseline="0" dirty="0" err="1" smtClean="0"/>
              <a:t>knockoutjs</a:t>
            </a:r>
            <a:r>
              <a:rPr lang="en-US" baseline="0" dirty="0" smtClean="0"/>
              <a:t> website.</a:t>
            </a: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24616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3343599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applications</a:t>
            </a:r>
            <a:r>
              <a:rPr lang="en-US" baseline="0" dirty="0" smtClean="0"/>
              <a:t> it is very common to need to be able to include or exclude portions of your UI based on some business logic.  Both </a:t>
            </a:r>
            <a:r>
              <a:rPr lang="en-US" baseline="0" dirty="0" err="1" smtClean="0"/>
              <a:t>xaml</a:t>
            </a:r>
            <a:r>
              <a:rPr lang="en-US" baseline="0" dirty="0" smtClean="0"/>
              <a:t> and knockout have facilities to support this.  However, in </a:t>
            </a:r>
            <a:r>
              <a:rPr lang="en-US" baseline="0" dirty="0" err="1" smtClean="0"/>
              <a:t>xaml</a:t>
            </a:r>
            <a:r>
              <a:rPr lang="en-US" baseline="0" dirty="0" smtClean="0"/>
              <a:t> there is no direct equivalent to the if and </a:t>
            </a:r>
            <a:r>
              <a:rPr lang="en-US" baseline="0" dirty="0" err="1" smtClean="0"/>
              <a:t>ifnot</a:t>
            </a:r>
            <a:r>
              <a:rPr lang="en-US" baseline="0" dirty="0" smtClean="0"/>
              <a:t> binders which knockout supports.  This is because the if/</a:t>
            </a:r>
            <a:r>
              <a:rPr lang="en-US" baseline="0" dirty="0" err="1" smtClean="0"/>
              <a:t>ifnot</a:t>
            </a:r>
            <a:r>
              <a:rPr lang="en-US" baseline="0" dirty="0" smtClean="0"/>
              <a:t> binders will not simply mark your markup as hidden or collapsed but rather it will remove the </a:t>
            </a:r>
            <a:r>
              <a:rPr lang="en-US" baseline="0" dirty="0" err="1" smtClean="0"/>
              <a:t>ui</a:t>
            </a:r>
            <a:r>
              <a:rPr lang="en-US" baseline="0" dirty="0" smtClean="0"/>
              <a:t> elements all together from the view.  The closest we have in </a:t>
            </a:r>
            <a:r>
              <a:rPr lang="en-US" baseline="0" dirty="0" err="1" smtClean="0"/>
              <a:t>xaml</a:t>
            </a:r>
            <a:r>
              <a:rPr lang="en-US" baseline="0" dirty="0" smtClean="0"/>
              <a:t> to this is the typical Boolean to visibility converter, but again this will simply hide the markup rather than remove it from the DOM.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335404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Using the if and </a:t>
            </a:r>
            <a:r>
              <a:rPr lang="en-US" baseline="0" dirty="0" err="1" smtClean="0"/>
              <a:t>ifnot</a:t>
            </a:r>
            <a:r>
              <a:rPr lang="en-US" baseline="0" dirty="0" smtClean="0"/>
              <a:t> binders in knockout follows the exact same pattern as all of our other binders.  </a:t>
            </a:r>
          </a:p>
          <a:p>
            <a:endParaRPr lang="en-US" baseline="0" dirty="0" smtClean="0"/>
          </a:p>
          <a:p>
            <a:r>
              <a:rPr lang="en-US" baseline="0" dirty="0" smtClean="0"/>
              <a:t>[show animation]</a:t>
            </a:r>
          </a:p>
          <a:p>
            <a:r>
              <a:rPr lang="en-US" baseline="0" dirty="0" smtClean="0"/>
              <a:t>We use the data-bind attribute in our </a:t>
            </a:r>
            <a:r>
              <a:rPr lang="en-US" baseline="0" dirty="0" err="1" smtClean="0"/>
              <a:t>ui</a:t>
            </a:r>
            <a:r>
              <a:rPr lang="en-US" baseline="0" dirty="0" smtClean="0"/>
              <a:t> element along with the correct binder, in our case here we are using the if binder.  Along with the binder we can provide some sort </a:t>
            </a:r>
            <a:r>
              <a:rPr lang="en-US" baseline="0" smtClean="0"/>
              <a:t>of expression </a:t>
            </a:r>
            <a:r>
              <a:rPr lang="en-US" baseline="0" dirty="0" smtClean="0"/>
              <a:t>such as the one here which is checking to see if an observable is equal to false.  If our expression passes knockout will remove all the child UI elements from the dome leaving only the </a:t>
            </a:r>
            <a:r>
              <a:rPr lang="en-US" baseline="0" dirty="0" err="1" smtClean="0"/>
              <a:t>tr</a:t>
            </a:r>
            <a:r>
              <a:rPr lang="en-US" baseline="0" dirty="0" smtClean="0"/>
              <a:t> tag.</a:t>
            </a:r>
          </a:p>
          <a:p>
            <a:endParaRPr lang="en-US" baseline="0" dirty="0" smtClean="0"/>
          </a:p>
          <a:p>
            <a:r>
              <a:rPr lang="en-US" baseline="0" dirty="0" smtClean="0"/>
              <a:t>[show animation]</a:t>
            </a:r>
          </a:p>
          <a:p>
            <a:r>
              <a:rPr lang="en-US" baseline="0" dirty="0" smtClean="0"/>
              <a:t>Above we used the if binder to check our expression and here we are using the </a:t>
            </a:r>
            <a:r>
              <a:rPr lang="en-US" baseline="0" dirty="0" err="1" smtClean="0"/>
              <a:t>ifnot</a:t>
            </a:r>
            <a:r>
              <a:rPr lang="en-US" baseline="0" dirty="0" smtClean="0"/>
              <a:t>.  Both these binders work in the same way the only difference is how you want to state </a:t>
            </a:r>
            <a:r>
              <a:rPr lang="en-US" baseline="0" dirty="0" err="1" smtClean="0"/>
              <a:t>yor</a:t>
            </a:r>
            <a:r>
              <a:rPr lang="en-US" baseline="0" dirty="0" smtClean="0"/>
              <a:t> expression.</a:t>
            </a:r>
          </a:p>
          <a:p>
            <a:endParaRPr lang="en-US" baseline="0" dirty="0" smtClean="0"/>
          </a:p>
          <a:p>
            <a:r>
              <a:rPr lang="en-US" baseline="0" dirty="0" smtClean="0"/>
              <a:t>[show animation]</a:t>
            </a:r>
          </a:p>
          <a:p>
            <a:r>
              <a:rPr lang="en-US" baseline="0" dirty="0" smtClean="0"/>
              <a:t>If you look at this html you should notice that 2 of the </a:t>
            </a:r>
            <a:r>
              <a:rPr lang="en-US" baseline="0" dirty="0" err="1" smtClean="0"/>
              <a:t>tr</a:t>
            </a:r>
            <a:r>
              <a:rPr lang="en-US" baseline="0" dirty="0" smtClean="0"/>
              <a:t> elements have no child </a:t>
            </a:r>
            <a:r>
              <a:rPr lang="en-US" baseline="0" dirty="0" err="1" smtClean="0"/>
              <a:t>elemetns</a:t>
            </a:r>
            <a:r>
              <a:rPr lang="en-US" baseline="0" dirty="0" smtClean="0"/>
              <a:t>.  You can tell this because there is no expansion icon to the left of the elements.  This illustrates the way that knockout will remove all child </a:t>
            </a:r>
            <a:r>
              <a:rPr lang="en-US" baseline="0" dirty="0" err="1" smtClean="0"/>
              <a:t>dom</a:t>
            </a:r>
            <a:r>
              <a:rPr lang="en-US" baseline="0" dirty="0" smtClean="0"/>
              <a:t> elements if the if or </a:t>
            </a:r>
            <a:r>
              <a:rPr lang="en-US" baseline="0" dirty="0" err="1" smtClean="0"/>
              <a:t>ifnot</a:t>
            </a:r>
            <a:r>
              <a:rPr lang="en-US" baseline="0" dirty="0" smtClean="0"/>
              <a:t> expression proves true.</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2374613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19333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thing we are gong to learn about in this module is how to work with binding contexts in knockout.  A binding context is a pointer to a bound object in our view model and when working with complex object graphs you will find yourself needing to understand how to change the binding context in your markup.</a:t>
            </a:r>
          </a:p>
          <a:p>
            <a:endParaRPr lang="en-US" baseline="0" dirty="0" smtClean="0"/>
          </a:p>
          <a:p>
            <a:r>
              <a:rPr lang="en-US" baseline="0" dirty="0" smtClean="0"/>
              <a:t>[show animation]</a:t>
            </a:r>
          </a:p>
          <a:p>
            <a:r>
              <a:rPr lang="en-US" baseline="0" dirty="0" smtClean="0"/>
              <a:t>The next thing we will look at is how to traverse our binding hierarchies via the $root and $parent properties in knockout.  The $root property is a easy way to change our context pointer to the root of the bound view module.  The $parent property will allow us to </a:t>
            </a:r>
            <a:r>
              <a:rPr lang="en-US" baseline="0" dirty="0" err="1" smtClean="0"/>
              <a:t>easly</a:t>
            </a:r>
            <a:r>
              <a:rPr lang="en-US" baseline="0" dirty="0" smtClean="0"/>
              <a:t> change our context to point to the immediate parent context in our markup.</a:t>
            </a:r>
          </a:p>
          <a:p>
            <a:endParaRPr lang="en-US" baseline="0" dirty="0" smtClean="0"/>
          </a:p>
          <a:p>
            <a:r>
              <a:rPr lang="en-US" baseline="0" dirty="0" smtClean="0"/>
              <a:t>[show animation]</a:t>
            </a:r>
          </a:p>
          <a:p>
            <a:r>
              <a:rPr lang="en-US" baseline="0" dirty="0" smtClean="0"/>
              <a:t>Next we will learn how to work with collections via the ‘</a:t>
            </a:r>
            <a:r>
              <a:rPr lang="en-US" baseline="0" dirty="0" err="1" smtClean="0"/>
              <a:t>foreach</a:t>
            </a:r>
            <a:r>
              <a:rPr lang="en-US" baseline="0" dirty="0" smtClean="0"/>
              <a:t>’ binder.  We will learn how the </a:t>
            </a:r>
            <a:r>
              <a:rPr lang="en-US" baseline="0" dirty="0" err="1" smtClean="0"/>
              <a:t>foreach</a:t>
            </a:r>
            <a:r>
              <a:rPr lang="en-US" baseline="0" dirty="0" smtClean="0"/>
              <a:t> binder can provide an elegant way to repeat any UI </a:t>
            </a:r>
            <a:r>
              <a:rPr lang="en-US" baseline="0" dirty="0" err="1" smtClean="0"/>
              <a:t>lement</a:t>
            </a:r>
            <a:r>
              <a:rPr lang="en-US" baseline="0" dirty="0" smtClean="0"/>
              <a:t> with no effort.</a:t>
            </a:r>
          </a:p>
          <a:p>
            <a:endParaRPr lang="en-US" baseline="0" dirty="0" smtClean="0"/>
          </a:p>
          <a:p>
            <a:r>
              <a:rPr lang="en-US" baseline="0" dirty="0" smtClean="0"/>
              <a:t>[show animation]</a:t>
            </a:r>
          </a:p>
          <a:p>
            <a:r>
              <a:rPr lang="en-US" baseline="0" dirty="0" smtClean="0"/>
              <a:t>Finally we will wrap up this module by learning how to use the if and </a:t>
            </a:r>
            <a:r>
              <a:rPr lang="en-US" baseline="0" dirty="0" err="1" smtClean="0"/>
              <a:t>ifnot</a:t>
            </a:r>
            <a:r>
              <a:rPr lang="en-US" baseline="0" dirty="0" smtClean="0"/>
              <a:t> binders.  These binders can be used to conditionally show or hide UI elements based on a value in your view model.</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was dedicated to learning how to work with the Knockout</a:t>
            </a:r>
            <a:r>
              <a:rPr lang="en-US" baseline="0" dirty="0" smtClean="0"/>
              <a:t> binding context and controlling information flow </a:t>
            </a:r>
          </a:p>
          <a:p>
            <a:endParaRPr lang="en-US" baseline="0" dirty="0" smtClean="0"/>
          </a:p>
          <a:p>
            <a:r>
              <a:rPr lang="en-US" baseline="0" dirty="0" smtClean="0"/>
              <a:t>We started off by taking a look at how knockout handles the binding context.  We learned that we can change our context and simplify our markup by using the ‘with’ binder</a:t>
            </a:r>
          </a:p>
          <a:p>
            <a:endParaRPr lang="en-US" baseline="0" dirty="0" smtClean="0"/>
          </a:p>
          <a:p>
            <a:r>
              <a:rPr lang="en-US" baseline="0" dirty="0" smtClean="0"/>
              <a:t>We then learned how to use the $root and $parent properties in order to reference items that are outside of our current context.  We learned that the $root property will always reference the base context for our view and that the $parent property will point one level up from our current context.</a:t>
            </a:r>
          </a:p>
          <a:p>
            <a:endParaRPr lang="en-US" baseline="0" dirty="0" smtClean="0"/>
          </a:p>
          <a:p>
            <a:r>
              <a:rPr lang="en-US" baseline="0" dirty="0" smtClean="0"/>
              <a:t>We then learned how to use the </a:t>
            </a:r>
            <a:r>
              <a:rPr lang="en-US" baseline="0" dirty="0" err="1" smtClean="0"/>
              <a:t>foreach</a:t>
            </a:r>
            <a:r>
              <a:rPr lang="en-US" baseline="0" dirty="0" smtClean="0"/>
              <a:t> binder to show collections of data.  We </a:t>
            </a:r>
            <a:r>
              <a:rPr lang="en-US" baseline="0" dirty="0" err="1" smtClean="0"/>
              <a:t>leared</a:t>
            </a:r>
            <a:r>
              <a:rPr lang="en-US" baseline="0" dirty="0" smtClean="0"/>
              <a:t> that the </a:t>
            </a:r>
            <a:r>
              <a:rPr lang="en-US" baseline="0" dirty="0" err="1" smtClean="0"/>
              <a:t>foreach</a:t>
            </a:r>
            <a:r>
              <a:rPr lang="en-US" baseline="0" dirty="0" smtClean="0"/>
              <a:t> binder can be used to duplicate html </a:t>
            </a:r>
            <a:r>
              <a:rPr lang="en-US" baseline="0" dirty="0" err="1" smtClean="0"/>
              <a:t>markeup</a:t>
            </a:r>
            <a:r>
              <a:rPr lang="en-US" baseline="0" dirty="0" smtClean="0"/>
              <a:t> from any UI element, not just grids and list boxes as in XAML</a:t>
            </a:r>
          </a:p>
          <a:p>
            <a:endParaRPr lang="en-US" baseline="0" dirty="0" smtClean="0"/>
          </a:p>
          <a:p>
            <a:r>
              <a:rPr lang="en-US" baseline="0" dirty="0" smtClean="0"/>
              <a:t>Finally we wrapped up this module by learning how to use the ‘if’ and ‘</a:t>
            </a:r>
            <a:r>
              <a:rPr lang="en-US" baseline="0" dirty="0" err="1" smtClean="0"/>
              <a:t>ifnot</a:t>
            </a:r>
            <a:r>
              <a:rPr lang="en-US" baseline="0" dirty="0" smtClean="0"/>
              <a:t>’ binders to conditionally show or hide elements based on data in our view model. We learned that these binders allow for you UI to adapt or change based on business </a:t>
            </a:r>
            <a:r>
              <a:rPr lang="en-US" baseline="0" smtClean="0"/>
              <a:t>work flows.</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a:p>
        </p:txBody>
      </p:sp>
    </p:spTree>
    <p:extLst>
      <p:ext uri="{BB962C8B-B14F-4D97-AF65-F5344CB8AC3E}">
        <p14:creationId xmlns:p14="http://schemas.microsoft.com/office/powerpoint/2010/main" val="421798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models</a:t>
            </a:r>
            <a:r>
              <a:rPr lang="en-US" baseline="0" dirty="0" smtClean="0"/>
              <a:t> </a:t>
            </a:r>
            <a:r>
              <a:rPr lang="en-US" dirty="0" smtClean="0"/>
              <a:t>and binding engines, the complexity of your markup</a:t>
            </a:r>
            <a:r>
              <a:rPr lang="en-US" baseline="0" dirty="0" smtClean="0"/>
              <a:t> can largely be determined by how you setup your binding context.  Both XAML and knockout will allow you to keep things simple and have a single context or break things apart and have multiple contexts.  The decision and the approach you take is largely up to personal preference, the good news is that like XAML, knockout will support either a single context or setting up multiple context’s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any type of object graph it</a:t>
            </a:r>
            <a:r>
              <a:rPr lang="en-US" baseline="0" dirty="0" smtClean="0"/>
              <a:t> is very common for its hierarchy to get deep.  Take for example the code you see here.</a:t>
            </a:r>
          </a:p>
          <a:p>
            <a:endParaRPr lang="en-US" baseline="0" dirty="0" smtClean="0"/>
          </a:p>
          <a:p>
            <a:r>
              <a:rPr lang="en-US" baseline="0" dirty="0" smtClean="0"/>
              <a:t>[show animation]</a:t>
            </a:r>
          </a:p>
          <a:p>
            <a:r>
              <a:rPr lang="en-US" baseline="0" dirty="0" smtClean="0"/>
              <a:t>We have our main object, which is represented by the ‘this’ keyword, it has a reference to an secondary object.   This secondary object is an instance of a person and it to has reference to another object which in our case is our Address object.</a:t>
            </a:r>
          </a:p>
          <a:p>
            <a:endParaRPr lang="en-US" baseline="0" dirty="0" smtClean="0"/>
          </a:p>
          <a:p>
            <a:r>
              <a:rPr lang="en-US" baseline="0" dirty="0" smtClean="0"/>
              <a:t>[show animation]</a:t>
            </a:r>
          </a:p>
          <a:p>
            <a:r>
              <a:rPr lang="en-US" baseline="0" dirty="0" smtClean="0"/>
              <a:t>Here is our implementation code for this graph for bit more clarity</a:t>
            </a:r>
          </a:p>
          <a:p>
            <a:endParaRPr lang="en-US" baseline="0" dirty="0" smtClean="0"/>
          </a:p>
          <a:p>
            <a:r>
              <a:rPr lang="en-US" dirty="0" smtClean="0"/>
              <a:t>Any time we are working with a binding engine,</a:t>
            </a:r>
            <a:r>
              <a:rPr lang="en-US" baseline="0" dirty="0" smtClean="0"/>
              <a:t> such as the one in XAML and knockout, deep object graphs can make binding this type of code overly verbose and cumbersome.  It is exactly for this reason why both frameworks have facilities which support changing object contexts inside their markup.</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2289017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deep object graphs in XAML you</a:t>
            </a:r>
            <a:r>
              <a:rPr lang="en-US" baseline="0" dirty="0" smtClean="0"/>
              <a:t> do have some options available to you if you which to simplify your markup.</a:t>
            </a:r>
          </a:p>
          <a:p>
            <a:endParaRPr lang="en-US" baseline="0" dirty="0" smtClean="0"/>
          </a:p>
          <a:p>
            <a:r>
              <a:rPr lang="en-US" baseline="0" dirty="0" smtClean="0"/>
              <a:t>[show animation]</a:t>
            </a:r>
          </a:p>
          <a:p>
            <a:r>
              <a:rPr lang="en-US" baseline="0" dirty="0" smtClean="0"/>
              <a:t>For this code Assume that our view is bound to a view model at its root.  In the code you see here we have a secondary object called Person which is in the root view model and we want to display various properties from person in our UI.  We can accomplish this by chaining our binding calls in order to reach our nested objects.</a:t>
            </a:r>
          </a:p>
          <a:p>
            <a:endParaRPr lang="en-US" baseline="0" dirty="0" smtClean="0"/>
          </a:p>
          <a:p>
            <a:r>
              <a:rPr lang="en-US" baseline="0" dirty="0" smtClean="0"/>
              <a:t>This works well and can be useful but you can see how this would start to get ugly if you have a lot of chaining to do</a:t>
            </a:r>
          </a:p>
          <a:p>
            <a:endParaRPr lang="en-US" baseline="0" dirty="0" smtClean="0"/>
          </a:p>
          <a:p>
            <a:r>
              <a:rPr lang="en-US" baseline="0" dirty="0" smtClean="0"/>
              <a:t>[show animation]</a:t>
            </a:r>
          </a:p>
          <a:p>
            <a:r>
              <a:rPr lang="en-US" baseline="0" dirty="0" err="1" smtClean="0"/>
              <a:t>Fortunattly</a:t>
            </a:r>
            <a:r>
              <a:rPr lang="en-US" baseline="0" dirty="0" smtClean="0"/>
              <a:t> for XAML developers there is an option which allows you to simplify your markup</a:t>
            </a:r>
          </a:p>
          <a:p>
            <a:endParaRPr lang="en-US" baseline="0" dirty="0" smtClean="0"/>
          </a:p>
          <a:p>
            <a:r>
              <a:rPr lang="en-US" baseline="0" dirty="0" smtClean="0"/>
              <a:t>[show animation]</a:t>
            </a:r>
          </a:p>
          <a:p>
            <a:r>
              <a:rPr lang="en-US" baseline="0" dirty="0" smtClean="0"/>
              <a:t>As you can see here we are going to set the data context on the grid to point to the person object and we can accomplish this with standard binding syntax</a:t>
            </a:r>
          </a:p>
          <a:p>
            <a:endParaRPr lang="en-US" baseline="0" dirty="0" smtClean="0"/>
          </a:p>
          <a:p>
            <a:r>
              <a:rPr lang="en-US" baseline="0" dirty="0" smtClean="0"/>
              <a:t>[show animation]</a:t>
            </a:r>
          </a:p>
          <a:p>
            <a:r>
              <a:rPr lang="en-US" baseline="0" dirty="0" smtClean="0"/>
              <a:t>Once we have our grid context set we now can change the rest of our properties in our child elements there is no longer need to chain off of person, which in turn </a:t>
            </a:r>
            <a:r>
              <a:rPr lang="en-US" baseline="0" dirty="0" err="1" smtClean="0"/>
              <a:t>simplflies</a:t>
            </a:r>
            <a:r>
              <a:rPr lang="en-US" baseline="0" dirty="0" smtClean="0"/>
              <a:t> </a:t>
            </a:r>
            <a:r>
              <a:rPr lang="en-US" baseline="0" smtClean="0"/>
              <a:t>our markup.</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in knockout we</a:t>
            </a:r>
            <a:r>
              <a:rPr lang="en-US" baseline="0" dirty="0" smtClean="0"/>
              <a:t> will run into the same issue when dealing with deep object graphs.</a:t>
            </a:r>
          </a:p>
          <a:p>
            <a:endParaRPr lang="en-US" baseline="0" dirty="0" smtClean="0"/>
          </a:p>
          <a:p>
            <a:r>
              <a:rPr lang="en-US" baseline="0" dirty="0" smtClean="0"/>
              <a:t>[show animation]</a:t>
            </a:r>
          </a:p>
          <a:p>
            <a:r>
              <a:rPr lang="en-US" baseline="0" dirty="0" smtClean="0"/>
              <a:t>If you take a look at the code on screen you can see that I have 4 properties and each of these are attempting to bind to a property which is not part of our main context.  As with </a:t>
            </a:r>
            <a:r>
              <a:rPr lang="en-US" baseline="0" dirty="0" err="1" smtClean="0"/>
              <a:t>xaml</a:t>
            </a:r>
            <a:r>
              <a:rPr lang="en-US" baseline="0" dirty="0" smtClean="0"/>
              <a:t> this is an ok solution but again this can get very verbose</a:t>
            </a:r>
          </a:p>
          <a:p>
            <a:endParaRPr lang="en-US" baseline="0" dirty="0" smtClean="0"/>
          </a:p>
          <a:p>
            <a:r>
              <a:rPr lang="en-US" baseline="0" dirty="0" smtClean="0"/>
              <a:t>[show animation]x x2</a:t>
            </a:r>
          </a:p>
          <a:p>
            <a:r>
              <a:rPr lang="en-US" baseline="0" dirty="0" smtClean="0"/>
              <a:t>When using knockout and wanting to simplify your binding you can use the ‘with’ binder.  Using the ‘with’ binder allows you to specify the new context at a given UI element and all child elements will be based off of that context</a:t>
            </a:r>
          </a:p>
          <a:p>
            <a:endParaRPr lang="en-US" baseline="0" dirty="0" smtClean="0"/>
          </a:p>
          <a:p>
            <a:r>
              <a:rPr lang="en-US" baseline="0" dirty="0" smtClean="0"/>
              <a:t>[show animation]</a:t>
            </a:r>
          </a:p>
          <a:p>
            <a:r>
              <a:rPr lang="en-US" baseline="0" dirty="0" smtClean="0"/>
              <a:t>As you can see, when we change context using the with binder I am able to remove the reference to person in my property binding.</a:t>
            </a:r>
          </a:p>
          <a:p>
            <a:endParaRPr lang="en-US" baseline="0" dirty="0" smtClean="0"/>
          </a:p>
          <a:p>
            <a:r>
              <a:rPr lang="en-US" baseline="0" dirty="0" smtClean="0"/>
              <a:t>[</a:t>
            </a:r>
            <a:r>
              <a:rPr lang="en-US" baseline="0" dirty="0" err="1" smtClean="0"/>
              <a:t>sjow</a:t>
            </a:r>
            <a:r>
              <a:rPr lang="en-US" baseline="0" dirty="0" smtClean="0"/>
              <a:t> animation]</a:t>
            </a:r>
          </a:p>
          <a:p>
            <a:r>
              <a:rPr lang="en-US" baseline="0" dirty="0" smtClean="0"/>
              <a:t>As expected I am able to nest the user of with as deep as I in order to simplify my bindings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19918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61784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learned how we can use the ‘with’ binder in knockout to set the data context of a given element to be something other than the root context.  Now what we want to look at is the ability to change our context pointer in order to point upwards in our hierarchy to be able to find items such as the root context of the view model or our immediate parent context.  Having this ability is useful in scenarios where you have used the ‘with’ to change your context.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407794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Hierarchy</a:t>
            </a:r>
            <a:endParaRPr lang="en-GB"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pic>
        <p:nvPicPr>
          <p:cNvPr id="12" name="Picture 11"/>
          <p:cNvPicPr>
            <a:picLocks noChangeAspect="1"/>
          </p:cNvPicPr>
          <p:nvPr/>
        </p:nvPicPr>
        <p:blipFill>
          <a:blip r:embed="rId3"/>
          <a:stretch>
            <a:fillRect/>
          </a:stretch>
        </p:blipFill>
        <p:spPr>
          <a:xfrm>
            <a:off x="609600" y="1990725"/>
            <a:ext cx="8105775" cy="1028700"/>
          </a:xfrm>
          <a:prstGeom prst="rect">
            <a:avLst/>
          </a:prstGeom>
        </p:spPr>
      </p:pic>
      <p:sp>
        <p:nvSpPr>
          <p:cNvPr id="29" name="Text Placeholder 2"/>
          <p:cNvSpPr txBox="1">
            <a:spLocks/>
          </p:cNvSpPr>
          <p:nvPr/>
        </p:nvSpPr>
        <p:spPr bwMode="auto">
          <a:xfrm>
            <a:off x="457200" y="1524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the Parent Context</a:t>
            </a:r>
            <a:endParaRPr lang="en-GB" sz="1400" kern="0" dirty="0"/>
          </a:p>
        </p:txBody>
      </p:sp>
      <p:cxnSp>
        <p:nvCxnSpPr>
          <p:cNvPr id="30" name="Straight Arrow Connector 29"/>
          <p:cNvCxnSpPr/>
          <p:nvPr/>
        </p:nvCxnSpPr>
        <p:spPr bwMode="auto">
          <a:xfrm flipH="1" flipV="1">
            <a:off x="6943034" y="2807705"/>
            <a:ext cx="1" cy="63740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5719880" y="3593068"/>
            <a:ext cx="2446311"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Bind to the command</a:t>
            </a:r>
            <a:endParaRPr lang="en-US" dirty="0">
              <a:solidFill>
                <a:prstClr val="black"/>
              </a:solidFill>
              <a:latin typeface="Myriad Pro"/>
            </a:endParaRPr>
          </a:p>
        </p:txBody>
      </p:sp>
      <p:cxnSp>
        <p:nvCxnSpPr>
          <p:cNvPr id="32" name="Straight Connector 31"/>
          <p:cNvCxnSpPr/>
          <p:nvPr/>
        </p:nvCxnSpPr>
        <p:spPr bwMode="auto">
          <a:xfrm>
            <a:off x="3224932" y="2438400"/>
            <a:ext cx="195666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bwMode="auto">
          <a:xfrm flipH="1" flipV="1">
            <a:off x="3890154" y="2749781"/>
            <a:ext cx="1" cy="63740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bwMode="auto">
          <a:xfrm>
            <a:off x="2667000" y="3535144"/>
            <a:ext cx="2446311" cy="646331"/>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Change the context to the parent</a:t>
            </a:r>
            <a:endParaRPr lang="en-US" dirty="0">
              <a:solidFill>
                <a:prstClr val="black"/>
              </a:solidFill>
              <a:latin typeface="Myriad Pro"/>
            </a:endParaRPr>
          </a:p>
        </p:txBody>
      </p:sp>
      <p:cxnSp>
        <p:nvCxnSpPr>
          <p:cNvPr id="35" name="Straight Connector 34"/>
          <p:cNvCxnSpPr/>
          <p:nvPr/>
        </p:nvCxnSpPr>
        <p:spPr bwMode="auto">
          <a:xfrm>
            <a:off x="5930074" y="2497009"/>
            <a:ext cx="2604326"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878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3"/>
                                        </p:tgtEl>
                                      </p:cBhvr>
                                    </p:animEffect>
                                    <p:set>
                                      <p:cBhvr>
                                        <p:cTn id="30" dur="1" fill="hold">
                                          <p:stCondLst>
                                            <p:cond delay="499"/>
                                          </p:stCondLst>
                                        </p:cTn>
                                        <p:tgtEl>
                                          <p:spTgt spid="3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4"/>
                                        </p:tgtEl>
                                      </p:cBhvr>
                                    </p:animEffect>
                                    <p:set>
                                      <p:cBhvr>
                                        <p:cTn id="33"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Hierarchy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Binding to the $root</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sp>
        <p:nvSpPr>
          <p:cNvPr id="24" name="Text Placeholder 2"/>
          <p:cNvSpPr txBox="1">
            <a:spLocks/>
          </p:cNvSpPr>
          <p:nvPr/>
        </p:nvSpPr>
        <p:spPr bwMode="auto">
          <a:xfrm>
            <a:off x="457200" y="39624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the $parent</a:t>
            </a:r>
            <a:endParaRPr lang="en-GB" sz="1400" kern="0" dirty="0"/>
          </a:p>
        </p:txBody>
      </p:sp>
      <p:pic>
        <p:nvPicPr>
          <p:cNvPr id="6" name="Picture 5"/>
          <p:cNvPicPr>
            <a:picLocks noChangeAspect="1"/>
          </p:cNvPicPr>
          <p:nvPr/>
        </p:nvPicPr>
        <p:blipFill>
          <a:blip r:embed="rId3"/>
          <a:stretch>
            <a:fillRect/>
          </a:stretch>
        </p:blipFill>
        <p:spPr>
          <a:xfrm>
            <a:off x="771525" y="1790700"/>
            <a:ext cx="7667625" cy="1962150"/>
          </a:xfrm>
          <a:prstGeom prst="rect">
            <a:avLst/>
          </a:prstGeom>
        </p:spPr>
      </p:pic>
      <p:pic>
        <p:nvPicPr>
          <p:cNvPr id="11" name="Picture 10"/>
          <p:cNvPicPr>
            <a:picLocks noChangeAspect="1"/>
          </p:cNvPicPr>
          <p:nvPr/>
        </p:nvPicPr>
        <p:blipFill>
          <a:blip r:embed="rId4"/>
          <a:stretch>
            <a:fillRect/>
          </a:stretch>
        </p:blipFill>
        <p:spPr>
          <a:xfrm>
            <a:off x="533400" y="4419600"/>
            <a:ext cx="8401050" cy="2038350"/>
          </a:xfrm>
          <a:prstGeom prst="rect">
            <a:avLst/>
          </a:prstGeom>
        </p:spPr>
      </p:pic>
      <p:cxnSp>
        <p:nvCxnSpPr>
          <p:cNvPr id="34" name="Straight Connector 33"/>
          <p:cNvCxnSpPr/>
          <p:nvPr/>
        </p:nvCxnSpPr>
        <p:spPr bwMode="auto">
          <a:xfrm>
            <a:off x="838200" y="2057400"/>
            <a:ext cx="195666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bwMode="auto">
          <a:xfrm flipH="1">
            <a:off x="3810000" y="1664733"/>
            <a:ext cx="2540184" cy="29741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bwMode="auto">
          <a:xfrm>
            <a:off x="6400800" y="1447800"/>
            <a:ext cx="27432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to the root context</a:t>
            </a:r>
            <a:endParaRPr lang="en-US" dirty="0">
              <a:solidFill>
                <a:prstClr val="black"/>
              </a:solidFill>
              <a:latin typeface="Myriad Pro"/>
            </a:endParaRPr>
          </a:p>
        </p:txBody>
      </p:sp>
      <p:cxnSp>
        <p:nvCxnSpPr>
          <p:cNvPr id="43" name="Straight Connector 42"/>
          <p:cNvCxnSpPr/>
          <p:nvPr/>
        </p:nvCxnSpPr>
        <p:spPr bwMode="auto">
          <a:xfrm>
            <a:off x="2727747" y="2286000"/>
            <a:ext cx="121493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bwMode="auto">
          <a:xfrm flipH="1">
            <a:off x="4267200" y="1988583"/>
            <a:ext cx="2082984" cy="22121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bwMode="auto">
          <a:xfrm>
            <a:off x="6400800" y="1771650"/>
            <a:ext cx="27432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Change context to Person</a:t>
            </a:r>
            <a:endParaRPr lang="en-US" dirty="0">
              <a:solidFill>
                <a:prstClr val="black"/>
              </a:solidFill>
              <a:latin typeface="Myriad Pro"/>
            </a:endParaRPr>
          </a:p>
        </p:txBody>
      </p:sp>
      <p:cxnSp>
        <p:nvCxnSpPr>
          <p:cNvPr id="46" name="Straight Connector 45"/>
          <p:cNvCxnSpPr/>
          <p:nvPr/>
        </p:nvCxnSpPr>
        <p:spPr bwMode="auto">
          <a:xfrm>
            <a:off x="5288973" y="3200400"/>
            <a:ext cx="62345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H="1" flipV="1">
            <a:off x="5791200" y="3352800"/>
            <a:ext cx="558984" cy="38838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bwMode="auto">
          <a:xfrm>
            <a:off x="6400800" y="3524250"/>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Changing binding to point to the $root context</a:t>
            </a:r>
            <a:endParaRPr lang="en-US" dirty="0">
              <a:solidFill>
                <a:prstClr val="black"/>
              </a:solidFill>
              <a:latin typeface="Myriad Pro"/>
            </a:endParaRPr>
          </a:p>
        </p:txBody>
      </p:sp>
      <p:cxnSp>
        <p:nvCxnSpPr>
          <p:cNvPr id="49" name="Straight Connector 48"/>
          <p:cNvCxnSpPr/>
          <p:nvPr/>
        </p:nvCxnSpPr>
        <p:spPr bwMode="auto">
          <a:xfrm>
            <a:off x="1979939" y="4648200"/>
            <a:ext cx="133643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bwMode="auto">
          <a:xfrm flipH="1">
            <a:off x="3810000" y="4503183"/>
            <a:ext cx="2540184" cy="1523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bwMode="auto">
          <a:xfrm>
            <a:off x="6400800" y="4286250"/>
            <a:ext cx="27432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to Person context</a:t>
            </a:r>
            <a:endParaRPr lang="en-US" dirty="0">
              <a:solidFill>
                <a:prstClr val="black"/>
              </a:solidFill>
              <a:latin typeface="Myriad Pro"/>
            </a:endParaRPr>
          </a:p>
        </p:txBody>
      </p:sp>
      <p:cxnSp>
        <p:nvCxnSpPr>
          <p:cNvPr id="52" name="Straight Arrow Connector 51"/>
          <p:cNvCxnSpPr/>
          <p:nvPr/>
        </p:nvCxnSpPr>
        <p:spPr bwMode="auto">
          <a:xfrm flipH="1">
            <a:off x="5181600" y="5036583"/>
            <a:ext cx="1168584" cy="1062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53" name="TextBox 52"/>
          <p:cNvSpPr txBox="1"/>
          <p:nvPr/>
        </p:nvSpPr>
        <p:spPr bwMode="auto">
          <a:xfrm>
            <a:off x="6400800" y="4819650"/>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Change context to Address collection</a:t>
            </a:r>
            <a:endParaRPr lang="en-US" dirty="0">
              <a:solidFill>
                <a:prstClr val="black"/>
              </a:solidFill>
              <a:latin typeface="Myriad Pro"/>
            </a:endParaRPr>
          </a:p>
        </p:txBody>
      </p:sp>
      <p:cxnSp>
        <p:nvCxnSpPr>
          <p:cNvPr id="54" name="Straight Connector 53"/>
          <p:cNvCxnSpPr/>
          <p:nvPr/>
        </p:nvCxnSpPr>
        <p:spPr bwMode="auto">
          <a:xfrm>
            <a:off x="2979398" y="5334000"/>
            <a:ext cx="1973602"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4545769" y="6238875"/>
            <a:ext cx="75438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bwMode="auto">
          <a:xfrm flipH="1">
            <a:off x="5600700" y="5590403"/>
            <a:ext cx="749484" cy="42939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57" name="TextBox 56"/>
          <p:cNvSpPr txBox="1"/>
          <p:nvPr/>
        </p:nvSpPr>
        <p:spPr bwMode="auto">
          <a:xfrm>
            <a:off x="6400800" y="5373469"/>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Changing binding to point to the $parent context</a:t>
            </a:r>
            <a:endParaRPr lang="en-US" dirty="0">
              <a:solidFill>
                <a:prstClr val="black"/>
              </a:solidFill>
              <a:latin typeface="Myriad Pro"/>
            </a:endParaRPr>
          </a:p>
        </p:txBody>
      </p:sp>
    </p:spTree>
    <p:extLst>
      <p:ext uri="{BB962C8B-B14F-4D97-AF65-F5344CB8AC3E}">
        <p14:creationId xmlns:p14="http://schemas.microsoft.com/office/powerpoint/2010/main" val="1034719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34"/>
                                        </p:tgtEl>
                                      </p:cBhvr>
                                    </p:animEffect>
                                    <p:set>
                                      <p:cBhvr>
                                        <p:cTn id="27" dur="1" fill="hold">
                                          <p:stCondLst>
                                            <p:cond delay="499"/>
                                          </p:stCondLst>
                                        </p:cTn>
                                        <p:tgtEl>
                                          <p:spTgt spid="3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8"/>
                                        </p:tgtEl>
                                      </p:cBhvr>
                                    </p:animEffect>
                                    <p:set>
                                      <p:cBhvr>
                                        <p:cTn id="30" dur="1" fill="hold">
                                          <p:stCondLst>
                                            <p:cond delay="499"/>
                                          </p:stCondLst>
                                        </p:cTn>
                                        <p:tgtEl>
                                          <p:spTgt spid="3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1"/>
                                        </p:tgtEl>
                                      </p:cBhvr>
                                    </p:animEffect>
                                    <p:set>
                                      <p:cBhvr>
                                        <p:cTn id="33" dur="1" fill="hold">
                                          <p:stCondLst>
                                            <p:cond delay="499"/>
                                          </p:stCondLst>
                                        </p:cTn>
                                        <p:tgtEl>
                                          <p:spTgt spid="4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43"/>
                                        </p:tgtEl>
                                      </p:cBhvr>
                                    </p:animEffect>
                                    <p:set>
                                      <p:cBhvr>
                                        <p:cTn id="44" dur="1" fill="hold">
                                          <p:stCondLst>
                                            <p:cond delay="499"/>
                                          </p:stCondLst>
                                        </p:cTn>
                                        <p:tgtEl>
                                          <p:spTgt spid="43"/>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4"/>
                                        </p:tgtEl>
                                      </p:cBhvr>
                                    </p:animEffect>
                                    <p:set>
                                      <p:cBhvr>
                                        <p:cTn id="47" dur="1" fill="hold">
                                          <p:stCondLst>
                                            <p:cond delay="499"/>
                                          </p:stCondLst>
                                        </p:cTn>
                                        <p:tgtEl>
                                          <p:spTgt spid="4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45"/>
                                        </p:tgtEl>
                                      </p:cBhvr>
                                    </p:animEffect>
                                    <p:set>
                                      <p:cBhvr>
                                        <p:cTn id="50" dur="1" fill="hold">
                                          <p:stCondLst>
                                            <p:cond delay="499"/>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0" presetClass="exit" presetSubtype="0" fill="hold" nodeType="withEffect">
                                  <p:stCondLst>
                                    <p:cond delay="0"/>
                                  </p:stCondLst>
                                  <p:childTnLst>
                                    <p:animEffect transition="out" filter="fade">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47"/>
                                        </p:tgtEl>
                                      </p:cBhvr>
                                    </p:animEffect>
                                    <p:set>
                                      <p:cBhvr>
                                        <p:cTn id="62" dur="1" fill="hold">
                                          <p:stCondLst>
                                            <p:cond delay="499"/>
                                          </p:stCondLst>
                                        </p:cTn>
                                        <p:tgtEl>
                                          <p:spTgt spid="47"/>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48"/>
                                        </p:tgtEl>
                                      </p:cBhvr>
                                    </p:animEffect>
                                    <p:set>
                                      <p:cBhvr>
                                        <p:cTn id="65" dur="1" fill="hold">
                                          <p:stCondLst>
                                            <p:cond delay="499"/>
                                          </p:stCondLst>
                                        </p:cTn>
                                        <p:tgtEl>
                                          <p:spTgt spid="4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0" presetClass="exit" presetSubtype="0" fill="hold" nodeType="withEffect">
                                  <p:stCondLst>
                                    <p:cond delay="0"/>
                                  </p:stCondLst>
                                  <p:childTnLst>
                                    <p:animEffect transition="out" filter="fade">
                                      <p:cBhvr>
                                        <p:cTn id="83" dur="500"/>
                                        <p:tgtEl>
                                          <p:spTgt spid="49"/>
                                        </p:tgtEl>
                                      </p:cBhvr>
                                    </p:animEffect>
                                    <p:set>
                                      <p:cBhvr>
                                        <p:cTn id="84" dur="1" fill="hold">
                                          <p:stCondLst>
                                            <p:cond delay="499"/>
                                          </p:stCondLst>
                                        </p:cTn>
                                        <p:tgtEl>
                                          <p:spTgt spid="4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51"/>
                                        </p:tgtEl>
                                      </p:cBhvr>
                                    </p:animEffect>
                                    <p:set>
                                      <p:cBhvr>
                                        <p:cTn id="90" dur="1" fill="hold">
                                          <p:stCondLst>
                                            <p:cond delay="499"/>
                                          </p:stCondLst>
                                        </p:cTn>
                                        <p:tgtEl>
                                          <p:spTgt spid="5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par>
                                <p:cTn id="99" presetID="10" presetClass="exit" presetSubtype="0" fill="hold" nodeType="withEffect">
                                  <p:stCondLst>
                                    <p:cond delay="0"/>
                                  </p:stCondLst>
                                  <p:childTnLst>
                                    <p:animEffect transition="out" filter="fade">
                                      <p:cBhvr>
                                        <p:cTn id="100" dur="500"/>
                                        <p:tgtEl>
                                          <p:spTgt spid="54"/>
                                        </p:tgtEl>
                                      </p:cBhvr>
                                    </p:animEffect>
                                    <p:set>
                                      <p:cBhvr>
                                        <p:cTn id="101" dur="1" fill="hold">
                                          <p:stCondLst>
                                            <p:cond delay="499"/>
                                          </p:stCondLst>
                                        </p:cTn>
                                        <p:tgtEl>
                                          <p:spTgt spid="54"/>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52"/>
                                        </p:tgtEl>
                                      </p:cBhvr>
                                    </p:animEffect>
                                    <p:set>
                                      <p:cBhvr>
                                        <p:cTn id="104" dur="1" fill="hold">
                                          <p:stCondLst>
                                            <p:cond delay="499"/>
                                          </p:stCondLst>
                                        </p:cTn>
                                        <p:tgtEl>
                                          <p:spTgt spid="52"/>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53"/>
                                        </p:tgtEl>
                                      </p:cBhvr>
                                    </p:animEffect>
                                    <p:set>
                                      <p:cBhvr>
                                        <p:cTn id="107"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P spid="41" grpId="0"/>
      <p:bldP spid="41" grpId="1"/>
      <p:bldP spid="45" grpId="0"/>
      <p:bldP spid="45" grpId="1"/>
      <p:bldP spid="48" grpId="0"/>
      <p:bldP spid="48" grpId="1"/>
      <p:bldP spid="51" grpId="0"/>
      <p:bldP spid="51" grpId="1"/>
      <p:bldP spid="53" grpId="0"/>
      <p:bldP spid="53" grpId="1"/>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5572639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Changing Binding Context using ‘with’</a:t>
            </a:r>
          </a:p>
          <a:p>
            <a:r>
              <a:rPr lang="en-US" dirty="0" smtClean="0"/>
              <a:t>Binding Hierarchy using ‘$root’ and ‘$parent’</a:t>
            </a:r>
          </a:p>
          <a:p>
            <a:r>
              <a:rPr lang="en-US" dirty="0" smtClean="0">
                <a:solidFill>
                  <a:srgbClr val="EF8B19"/>
                </a:solidFill>
                <a:latin typeface="+mn-lt"/>
              </a:rPr>
              <a:t>Working with collections using ‘</a:t>
            </a:r>
            <a:r>
              <a:rPr lang="en-US" dirty="0" err="1" smtClean="0">
                <a:solidFill>
                  <a:srgbClr val="EF8B19"/>
                </a:solidFill>
                <a:latin typeface="+mn-lt"/>
              </a:rPr>
              <a:t>foreach</a:t>
            </a:r>
            <a:r>
              <a:rPr lang="en-US" dirty="0" smtClean="0">
                <a:solidFill>
                  <a:srgbClr val="EF8B19"/>
                </a:solidFill>
                <a:latin typeface="+mn-lt"/>
              </a:rPr>
              <a:t>’</a:t>
            </a:r>
          </a:p>
          <a:p>
            <a:r>
              <a:rPr lang="en-GB" dirty="0" smtClean="0"/>
              <a:t>Conditional Statements using ‘if’ and ‘</a:t>
            </a:r>
            <a:r>
              <a:rPr lang="en-GB" dirty="0" err="1" smtClean="0"/>
              <a:t>ifnot</a:t>
            </a:r>
            <a:r>
              <a:rPr lang="en-GB" dirty="0" smtClean="0"/>
              <a:t>’</a:t>
            </a:r>
          </a:p>
          <a:p>
            <a:endParaRPr lang="en-GB" dirty="0"/>
          </a:p>
        </p:txBody>
      </p:sp>
    </p:spTree>
    <p:extLst>
      <p:ext uri="{BB962C8B-B14F-4D97-AF65-F5344CB8AC3E}">
        <p14:creationId xmlns:p14="http://schemas.microsoft.com/office/powerpoint/2010/main" val="34588920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685800" y="2124075"/>
            <a:ext cx="4800600" cy="314325"/>
          </a:xfrm>
          <a:prstGeom prst="rect">
            <a:avLst/>
          </a:prstGeom>
        </p:spPr>
      </p:pic>
      <p:sp>
        <p:nvSpPr>
          <p:cNvPr id="2" name="Title 1"/>
          <p:cNvSpPr>
            <a:spLocks noGrp="1"/>
          </p:cNvSpPr>
          <p:nvPr>
            <p:ph type="title"/>
          </p:nvPr>
        </p:nvSpPr>
        <p:spPr/>
        <p:txBody>
          <a:bodyPr/>
          <a:lstStyle/>
          <a:p>
            <a:r>
              <a:rPr lang="en-US" dirty="0" smtClean="0"/>
              <a:t>Working with Collections</a:t>
            </a:r>
            <a:endParaRPr lang="en-GB"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sp>
        <p:nvSpPr>
          <p:cNvPr id="29" name="Text Placeholder 2"/>
          <p:cNvSpPr txBox="1">
            <a:spLocks/>
          </p:cNvSpPr>
          <p:nvPr/>
        </p:nvSpPr>
        <p:spPr bwMode="auto">
          <a:xfrm>
            <a:off x="457200" y="15240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collections</a:t>
            </a:r>
            <a:endParaRPr lang="en-GB" sz="1400" kern="0" dirty="0"/>
          </a:p>
        </p:txBody>
      </p:sp>
      <p:pic>
        <p:nvPicPr>
          <p:cNvPr id="3" name="Picture 2"/>
          <p:cNvPicPr>
            <a:picLocks noChangeAspect="1"/>
          </p:cNvPicPr>
          <p:nvPr/>
        </p:nvPicPr>
        <p:blipFill>
          <a:blip r:embed="rId4"/>
          <a:stretch>
            <a:fillRect/>
          </a:stretch>
        </p:blipFill>
        <p:spPr>
          <a:xfrm>
            <a:off x="672053" y="2667000"/>
            <a:ext cx="7143750" cy="2171700"/>
          </a:xfrm>
          <a:prstGeom prst="rect">
            <a:avLst/>
          </a:prstGeom>
        </p:spPr>
      </p:pic>
      <p:cxnSp>
        <p:nvCxnSpPr>
          <p:cNvPr id="16" name="Straight Arrow Connector 15"/>
          <p:cNvCxnSpPr>
            <a:stCxn id="17" idx="1"/>
          </p:cNvCxnSpPr>
          <p:nvPr/>
        </p:nvCxnSpPr>
        <p:spPr bwMode="auto">
          <a:xfrm flipH="1">
            <a:off x="5486400" y="2075766"/>
            <a:ext cx="914400" cy="5783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400800" y="1752600"/>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Create our observable collection</a:t>
            </a:r>
          </a:p>
        </p:txBody>
      </p:sp>
      <p:cxnSp>
        <p:nvCxnSpPr>
          <p:cNvPr id="18" name="Straight Connector 17"/>
          <p:cNvCxnSpPr/>
          <p:nvPr/>
        </p:nvCxnSpPr>
        <p:spPr bwMode="auto">
          <a:xfrm>
            <a:off x="1371600" y="2416401"/>
            <a:ext cx="195666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4591954" y="3048000"/>
            <a:ext cx="295642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bwMode="auto">
          <a:xfrm flipV="1">
            <a:off x="6248400" y="3200400"/>
            <a:ext cx="0" cy="64906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4876800" y="4001869"/>
            <a:ext cx="2743200" cy="369332"/>
          </a:xfrm>
          <a:prstGeom prst="rect">
            <a:avLst/>
          </a:prstGeom>
          <a:noFill/>
          <a:ln w="9525">
            <a:noFill/>
            <a:miter lim="800000"/>
            <a:headEnd/>
            <a:tailEnd/>
          </a:ln>
        </p:spPr>
        <p:txBody>
          <a:bodyPr wrap="square" rtlCol="0">
            <a:spAutoFit/>
          </a:bodyPr>
          <a:lstStyle/>
          <a:p>
            <a:pPr algn="ctr"/>
            <a:r>
              <a:rPr lang="en-US" dirty="0" smtClean="0">
                <a:solidFill>
                  <a:prstClr val="black"/>
                </a:solidFill>
                <a:latin typeface="Myriad Pro"/>
              </a:rPr>
              <a:t>Bind to our collection</a:t>
            </a:r>
          </a:p>
        </p:txBody>
      </p:sp>
    </p:spTree>
    <p:extLst>
      <p:ext uri="{BB962C8B-B14F-4D97-AF65-F5344CB8AC3E}">
        <p14:creationId xmlns:p14="http://schemas.microsoft.com/office/powerpoint/2010/main" val="3458769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7" grpId="0"/>
      <p:bldP spid="17" grpId="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14375" y="2619375"/>
            <a:ext cx="7715250" cy="1876425"/>
          </a:xfrm>
          <a:prstGeom prst="rect">
            <a:avLst/>
          </a:prstGeom>
        </p:spPr>
      </p:pic>
      <p:sp>
        <p:nvSpPr>
          <p:cNvPr id="2" name="Title 1"/>
          <p:cNvSpPr>
            <a:spLocks noGrp="1"/>
          </p:cNvSpPr>
          <p:nvPr>
            <p:ph type="title"/>
          </p:nvPr>
        </p:nvSpPr>
        <p:spPr/>
        <p:txBody>
          <a:bodyPr/>
          <a:lstStyle/>
          <a:p>
            <a:r>
              <a:rPr lang="en-US" dirty="0" smtClean="0"/>
              <a:t>Working with collections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Binding with </a:t>
            </a:r>
            <a:r>
              <a:rPr lang="en-GB" sz="1400" dirty="0" err="1" smtClean="0"/>
              <a:t>foreach</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cxnSp>
        <p:nvCxnSpPr>
          <p:cNvPr id="34" name="Straight Connector 33"/>
          <p:cNvCxnSpPr/>
          <p:nvPr/>
        </p:nvCxnSpPr>
        <p:spPr bwMode="auto">
          <a:xfrm>
            <a:off x="2438400" y="2935843"/>
            <a:ext cx="75438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41" idx="1"/>
          </p:cNvCxnSpPr>
          <p:nvPr/>
        </p:nvCxnSpPr>
        <p:spPr bwMode="auto">
          <a:xfrm flipH="1">
            <a:off x="4572000" y="2787134"/>
            <a:ext cx="1828800" cy="7250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bwMode="auto">
          <a:xfrm>
            <a:off x="6400800" y="2602468"/>
            <a:ext cx="27432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Use the ‘</a:t>
            </a:r>
            <a:r>
              <a:rPr lang="en-US" dirty="0" err="1" smtClean="0">
                <a:solidFill>
                  <a:prstClr val="black"/>
                </a:solidFill>
                <a:latin typeface="Myriad Pro"/>
              </a:rPr>
              <a:t>foreach</a:t>
            </a:r>
            <a:r>
              <a:rPr lang="en-US" dirty="0" smtClean="0">
                <a:solidFill>
                  <a:prstClr val="black"/>
                </a:solidFill>
                <a:latin typeface="Myriad Pro"/>
              </a:rPr>
              <a:t>’ binder</a:t>
            </a:r>
          </a:p>
        </p:txBody>
      </p:sp>
      <p:sp>
        <p:nvSpPr>
          <p:cNvPr id="32" name="Text Placeholder 2"/>
          <p:cNvSpPr txBox="1">
            <a:spLocks/>
          </p:cNvSpPr>
          <p:nvPr/>
        </p:nvSpPr>
        <p:spPr bwMode="auto">
          <a:xfrm>
            <a:off x="457200" y="4774049"/>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Some Features</a:t>
            </a:r>
            <a:endParaRPr lang="en-GB" sz="1400" kern="0" dirty="0"/>
          </a:p>
        </p:txBody>
      </p:sp>
      <p:sp>
        <p:nvSpPr>
          <p:cNvPr id="33" name="TextBox 32"/>
          <p:cNvSpPr txBox="1"/>
          <p:nvPr/>
        </p:nvSpPr>
        <p:spPr bwMode="auto">
          <a:xfrm>
            <a:off x="746469" y="5155049"/>
            <a:ext cx="7940331" cy="954107"/>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400" dirty="0" smtClean="0">
                <a:solidFill>
                  <a:prstClr val="black"/>
                </a:solidFill>
                <a:latin typeface="+mn-lt"/>
              </a:rPr>
              <a:t>Can be given an alias</a:t>
            </a:r>
          </a:p>
          <a:p>
            <a:pPr marL="285750" indent="-285750">
              <a:buFont typeface="Arial" panose="020B0604020202020204" pitchFamily="34" charset="0"/>
              <a:buChar char="•"/>
            </a:pPr>
            <a:r>
              <a:rPr lang="en-US" sz="1400" dirty="0" smtClean="0">
                <a:solidFill>
                  <a:prstClr val="black"/>
                </a:solidFill>
                <a:latin typeface="+mn-lt"/>
              </a:rPr>
              <a:t>Allows access to</a:t>
            </a:r>
          </a:p>
          <a:p>
            <a:pPr marL="742950" lvl="1" indent="-285750">
              <a:buFont typeface="Arial" panose="020B0604020202020204" pitchFamily="34" charset="0"/>
              <a:buChar char="•"/>
            </a:pPr>
            <a:r>
              <a:rPr lang="en-US" sz="1400" dirty="0" smtClean="0">
                <a:solidFill>
                  <a:prstClr val="black"/>
                </a:solidFill>
                <a:latin typeface="+mn-lt"/>
              </a:rPr>
              <a:t>$index</a:t>
            </a:r>
          </a:p>
          <a:p>
            <a:pPr marL="742950" lvl="1" indent="-285750">
              <a:buFont typeface="Arial" panose="020B0604020202020204" pitchFamily="34" charset="0"/>
              <a:buChar char="•"/>
            </a:pPr>
            <a:r>
              <a:rPr lang="en-US" sz="1400" dirty="0" smtClean="0">
                <a:solidFill>
                  <a:prstClr val="black"/>
                </a:solidFill>
                <a:latin typeface="+mn-lt"/>
              </a:rPr>
              <a:t>$data</a:t>
            </a:r>
            <a:endParaRPr lang="en-US" sz="1400" dirty="0">
              <a:solidFill>
                <a:prstClr val="black"/>
              </a:solidFill>
              <a:latin typeface="+mn-lt"/>
            </a:endParaRPr>
          </a:p>
        </p:txBody>
      </p:sp>
      <p:pic>
        <p:nvPicPr>
          <p:cNvPr id="10" name="Picture 9"/>
          <p:cNvPicPr>
            <a:picLocks noChangeAspect="1"/>
          </p:cNvPicPr>
          <p:nvPr/>
        </p:nvPicPr>
        <p:blipFill>
          <a:blip r:embed="rId4"/>
          <a:stretch>
            <a:fillRect/>
          </a:stretch>
        </p:blipFill>
        <p:spPr>
          <a:xfrm>
            <a:off x="771869" y="1933575"/>
            <a:ext cx="6486525" cy="457200"/>
          </a:xfrm>
          <a:prstGeom prst="rect">
            <a:avLst/>
          </a:prstGeom>
        </p:spPr>
      </p:pic>
      <p:cxnSp>
        <p:nvCxnSpPr>
          <p:cNvPr id="36" name="Straight Arrow Connector 35"/>
          <p:cNvCxnSpPr>
            <a:stCxn id="37" idx="1"/>
          </p:cNvCxnSpPr>
          <p:nvPr/>
        </p:nvCxnSpPr>
        <p:spPr bwMode="auto">
          <a:xfrm flipH="1">
            <a:off x="5486400" y="1708666"/>
            <a:ext cx="914400" cy="19633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bwMode="auto">
          <a:xfrm>
            <a:off x="6400800" y="1524000"/>
            <a:ext cx="274320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Use the ‘</a:t>
            </a:r>
            <a:r>
              <a:rPr lang="en-US" dirty="0" err="1" smtClean="0">
                <a:solidFill>
                  <a:prstClr val="black"/>
                </a:solidFill>
                <a:latin typeface="Myriad Pro"/>
              </a:rPr>
              <a:t>foreach</a:t>
            </a:r>
            <a:r>
              <a:rPr lang="en-US" dirty="0" smtClean="0">
                <a:solidFill>
                  <a:prstClr val="black"/>
                </a:solidFill>
                <a:latin typeface="Myriad Pro"/>
              </a:rPr>
              <a:t>’ binder</a:t>
            </a:r>
          </a:p>
        </p:txBody>
      </p:sp>
      <p:cxnSp>
        <p:nvCxnSpPr>
          <p:cNvPr id="39" name="Straight Connector 38"/>
          <p:cNvCxnSpPr/>
          <p:nvPr/>
        </p:nvCxnSpPr>
        <p:spPr bwMode="auto">
          <a:xfrm>
            <a:off x="2517499" y="2286000"/>
            <a:ext cx="215233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bwMode="auto">
          <a:xfrm>
            <a:off x="4955898" y="2286000"/>
            <a:ext cx="1956668"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bwMode="auto">
          <a:xfrm>
            <a:off x="1066800" y="2876549"/>
            <a:ext cx="7362825" cy="1440299"/>
          </a:xfrm>
          <a:prstGeom prst="rect">
            <a:avLst/>
          </a:prstGeom>
          <a:noFill/>
          <a:ln w="38100">
            <a:solidFill>
              <a:srgbClr val="FFFF00"/>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en-US" sz="2000" dirty="0">
              <a:latin typeface="Tekton Pro" pitchFamily="34" charset="0"/>
            </a:endParaRPr>
          </a:p>
        </p:txBody>
      </p:sp>
    </p:spTree>
    <p:extLst>
      <p:ext uri="{BB962C8B-B14F-4D97-AF65-F5344CB8AC3E}">
        <p14:creationId xmlns:p14="http://schemas.microsoft.com/office/powerpoint/2010/main" val="3690156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0" presetClass="exit" presetSubtype="0" fill="hold" nodeType="withEffect">
                                  <p:stCondLst>
                                    <p:cond delay="0"/>
                                  </p:stCondLst>
                                  <p:childTnLst>
                                    <p:animEffect transition="out" filter="fade">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40"/>
                                        </p:tgtEl>
                                      </p:cBhvr>
                                    </p:animEffect>
                                    <p:set>
                                      <p:cBhvr>
                                        <p:cTn id="34" dur="1" fill="hold">
                                          <p:stCondLst>
                                            <p:cond delay="499"/>
                                          </p:stCondLst>
                                        </p:cTn>
                                        <p:tgtEl>
                                          <p:spTgt spid="4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6"/>
                                        </p:tgtEl>
                                      </p:cBhvr>
                                    </p:animEffect>
                                    <p:set>
                                      <p:cBhvr>
                                        <p:cTn id="37" dur="1" fill="hold">
                                          <p:stCondLst>
                                            <p:cond delay="499"/>
                                          </p:stCondLst>
                                        </p:cTn>
                                        <p:tgtEl>
                                          <p:spTgt spid="3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7"/>
                                        </p:tgtEl>
                                      </p:cBhvr>
                                    </p:animEffect>
                                    <p:set>
                                      <p:cBhvr>
                                        <p:cTn id="40" dur="1" fill="hold">
                                          <p:stCondLst>
                                            <p:cond delay="499"/>
                                          </p:stCondLst>
                                        </p:cTn>
                                        <p:tgtEl>
                                          <p:spTgt spid="3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0" presetClass="exit" presetSubtype="0" fill="hold" nodeType="withEffect">
                                  <p:stCondLst>
                                    <p:cond delay="0"/>
                                  </p:stCondLst>
                                  <p:childTnLst>
                                    <p:animEffect transition="out" filter="fade">
                                      <p:cBhvr>
                                        <p:cTn id="46" dur="500"/>
                                        <p:tgtEl>
                                          <p:spTgt spid="34"/>
                                        </p:tgtEl>
                                      </p:cBhvr>
                                    </p:animEffect>
                                    <p:set>
                                      <p:cBhvr>
                                        <p:cTn id="47" dur="1" fill="hold">
                                          <p:stCondLst>
                                            <p:cond delay="499"/>
                                          </p:stCondLst>
                                        </p:cTn>
                                        <p:tgtEl>
                                          <p:spTgt spid="34"/>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1"/>
                                        </p:tgtEl>
                                      </p:cBhvr>
                                    </p:animEffect>
                                    <p:set>
                                      <p:cBhvr>
                                        <p:cTn id="53" dur="1" fill="hold">
                                          <p:stCondLst>
                                            <p:cond delay="499"/>
                                          </p:stCondLst>
                                        </p:cTn>
                                        <p:tgtEl>
                                          <p:spTgt spid="4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0" presetClass="exit" presetSubtype="0" fill="hold" grpId="1" nodeType="withEffect">
                                  <p:stCondLst>
                                    <p:cond delay="0"/>
                                  </p:stCondLst>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p:bldP spid="41" grpId="1"/>
      <p:bldP spid="32" grpId="0"/>
      <p:bldP spid="33" grpId="0"/>
      <p:bldP spid="37" grpId="0"/>
      <p:bldP spid="37" grpId="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619238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Changing Binding Context using ‘with’</a:t>
            </a:r>
          </a:p>
          <a:p>
            <a:r>
              <a:rPr lang="en-US" dirty="0" smtClean="0"/>
              <a:t>Binding Hierarchy using ‘$root’ and ‘$parent’</a:t>
            </a:r>
          </a:p>
          <a:p>
            <a:r>
              <a:rPr lang="en-US" dirty="0" smtClean="0">
                <a:latin typeface="+mn-lt"/>
              </a:rPr>
              <a:t>Working with collections using ‘</a:t>
            </a:r>
            <a:r>
              <a:rPr lang="en-US" dirty="0" err="1" smtClean="0">
                <a:latin typeface="+mn-lt"/>
              </a:rPr>
              <a:t>foreach</a:t>
            </a:r>
            <a:r>
              <a:rPr lang="en-US" dirty="0" smtClean="0">
                <a:latin typeface="+mn-lt"/>
              </a:rPr>
              <a:t>’</a:t>
            </a:r>
          </a:p>
          <a:p>
            <a:r>
              <a:rPr lang="en-GB" dirty="0" smtClean="0">
                <a:solidFill>
                  <a:srgbClr val="EF8B19"/>
                </a:solidFill>
              </a:rPr>
              <a:t>Conditional Statements using ‘if’ and ‘</a:t>
            </a:r>
            <a:r>
              <a:rPr lang="en-GB" dirty="0" err="1" smtClean="0">
                <a:solidFill>
                  <a:srgbClr val="EF8B19"/>
                </a:solidFill>
              </a:rPr>
              <a:t>ifnot</a:t>
            </a:r>
            <a:r>
              <a:rPr lang="en-GB" dirty="0" smtClean="0">
                <a:solidFill>
                  <a:srgbClr val="EF8B19"/>
                </a:solidFill>
              </a:rPr>
              <a:t>’</a:t>
            </a:r>
          </a:p>
          <a:p>
            <a:endParaRPr lang="en-GB" dirty="0"/>
          </a:p>
        </p:txBody>
      </p:sp>
    </p:spTree>
    <p:extLst>
      <p:ext uri="{BB962C8B-B14F-4D97-AF65-F5344CB8AC3E}">
        <p14:creationId xmlns:p14="http://schemas.microsoft.com/office/powerpoint/2010/main" val="20911059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Binding with </a:t>
            </a:r>
            <a:r>
              <a:rPr lang="en-GB" sz="1400" dirty="0" smtClean="0"/>
              <a:t>if and </a:t>
            </a:r>
            <a:r>
              <a:rPr lang="en-GB" sz="1400" dirty="0" err="1" smtClean="0"/>
              <a:t>ifnot</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pic>
        <p:nvPicPr>
          <p:cNvPr id="6" name="Picture 5"/>
          <p:cNvPicPr>
            <a:picLocks noChangeAspect="1"/>
          </p:cNvPicPr>
          <p:nvPr/>
        </p:nvPicPr>
        <p:blipFill>
          <a:blip r:embed="rId3"/>
          <a:stretch>
            <a:fillRect/>
          </a:stretch>
        </p:blipFill>
        <p:spPr>
          <a:xfrm>
            <a:off x="757236" y="5093505"/>
            <a:ext cx="4805364" cy="1059645"/>
          </a:xfrm>
          <a:prstGeom prst="rect">
            <a:avLst/>
          </a:prstGeom>
        </p:spPr>
      </p:pic>
      <p:pic>
        <p:nvPicPr>
          <p:cNvPr id="7" name="Picture 6"/>
          <p:cNvPicPr>
            <a:picLocks noChangeAspect="1"/>
          </p:cNvPicPr>
          <p:nvPr/>
        </p:nvPicPr>
        <p:blipFill>
          <a:blip r:embed="rId4"/>
          <a:stretch>
            <a:fillRect/>
          </a:stretch>
        </p:blipFill>
        <p:spPr>
          <a:xfrm>
            <a:off x="685800" y="1828800"/>
            <a:ext cx="7496175" cy="1209675"/>
          </a:xfrm>
          <a:prstGeom prst="rect">
            <a:avLst/>
          </a:prstGeom>
        </p:spPr>
      </p:pic>
      <p:pic>
        <p:nvPicPr>
          <p:cNvPr id="8" name="Picture 7"/>
          <p:cNvPicPr>
            <a:picLocks noChangeAspect="1"/>
          </p:cNvPicPr>
          <p:nvPr/>
        </p:nvPicPr>
        <p:blipFill>
          <a:blip r:embed="rId5"/>
          <a:stretch>
            <a:fillRect/>
          </a:stretch>
        </p:blipFill>
        <p:spPr>
          <a:xfrm>
            <a:off x="757237" y="3505200"/>
            <a:ext cx="7353300" cy="1190625"/>
          </a:xfrm>
          <a:prstGeom prst="rect">
            <a:avLst/>
          </a:prstGeom>
        </p:spPr>
      </p:pic>
      <p:cxnSp>
        <p:nvCxnSpPr>
          <p:cNvPr id="22" name="Straight Arrow Connector 21"/>
          <p:cNvCxnSpPr>
            <a:stCxn id="24" idx="1"/>
          </p:cNvCxnSpPr>
          <p:nvPr/>
        </p:nvCxnSpPr>
        <p:spPr bwMode="auto">
          <a:xfrm flipH="1">
            <a:off x="5181600" y="1694766"/>
            <a:ext cx="1219200" cy="13403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400800" y="1371600"/>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Use ‘if’ to evaluate expression</a:t>
            </a:r>
            <a:endParaRPr lang="en-US" dirty="0" smtClean="0">
              <a:solidFill>
                <a:prstClr val="black"/>
              </a:solidFill>
              <a:latin typeface="Myriad Pro"/>
            </a:endParaRPr>
          </a:p>
        </p:txBody>
      </p:sp>
      <p:cxnSp>
        <p:nvCxnSpPr>
          <p:cNvPr id="25" name="Straight Connector 24"/>
          <p:cNvCxnSpPr/>
          <p:nvPr/>
        </p:nvCxnSpPr>
        <p:spPr bwMode="auto">
          <a:xfrm>
            <a:off x="2131211" y="2104572"/>
            <a:ext cx="2367569"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8" idx="1"/>
          </p:cNvCxnSpPr>
          <p:nvPr/>
        </p:nvCxnSpPr>
        <p:spPr bwMode="auto">
          <a:xfrm flipH="1">
            <a:off x="5181600" y="3400194"/>
            <a:ext cx="1219200" cy="13403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400800" y="3077028"/>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Use ‘</a:t>
            </a:r>
            <a:r>
              <a:rPr lang="en-US" dirty="0" err="1" smtClean="0">
                <a:solidFill>
                  <a:prstClr val="black"/>
                </a:solidFill>
                <a:latin typeface="Myriad Pro"/>
              </a:rPr>
              <a:t>ifnot</a:t>
            </a:r>
            <a:r>
              <a:rPr lang="en-US" dirty="0" smtClean="0">
                <a:solidFill>
                  <a:prstClr val="black"/>
                </a:solidFill>
                <a:latin typeface="Myriad Pro"/>
              </a:rPr>
              <a:t>’ to evaluate expression</a:t>
            </a:r>
            <a:endParaRPr lang="en-US" dirty="0" smtClean="0">
              <a:solidFill>
                <a:prstClr val="black"/>
              </a:solidFill>
              <a:latin typeface="Myriad Pro"/>
            </a:endParaRPr>
          </a:p>
        </p:txBody>
      </p:sp>
      <p:cxnSp>
        <p:nvCxnSpPr>
          <p:cNvPr id="29" name="Straight Connector 28"/>
          <p:cNvCxnSpPr/>
          <p:nvPr/>
        </p:nvCxnSpPr>
        <p:spPr bwMode="auto">
          <a:xfrm>
            <a:off x="2183611" y="3810000"/>
            <a:ext cx="1778789"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1" idx="1"/>
          </p:cNvCxnSpPr>
          <p:nvPr/>
        </p:nvCxnSpPr>
        <p:spPr bwMode="auto">
          <a:xfrm flipH="1">
            <a:off x="5183989" y="5076594"/>
            <a:ext cx="1219200" cy="13403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bwMode="auto">
          <a:xfrm>
            <a:off x="6403189" y="4753428"/>
            <a:ext cx="2743200"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No child HTML elements generated</a:t>
            </a:r>
            <a:endParaRPr lang="en-US" dirty="0" smtClean="0">
              <a:solidFill>
                <a:prstClr val="black"/>
              </a:solidFill>
              <a:latin typeface="Myriad Pro"/>
            </a:endParaRPr>
          </a:p>
        </p:txBody>
      </p:sp>
      <p:cxnSp>
        <p:nvCxnSpPr>
          <p:cNvPr id="35" name="Straight Connector 34"/>
          <p:cNvCxnSpPr/>
          <p:nvPr/>
        </p:nvCxnSpPr>
        <p:spPr bwMode="auto">
          <a:xfrm>
            <a:off x="1063505" y="5515428"/>
            <a:ext cx="419429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bwMode="auto">
          <a:xfrm>
            <a:off x="1066800" y="5896428"/>
            <a:ext cx="4194295"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2425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0" presetClass="exit" presetSubtype="0" fill="hold" nodeType="withEffect">
                                  <p:stCondLst>
                                    <p:cond delay="0"/>
                                  </p:stCondLst>
                                  <p:childTnLst>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9"/>
                                        </p:tgtEl>
                                      </p:cBhvr>
                                    </p:animEffect>
                                    <p:set>
                                      <p:cBhvr>
                                        <p:cTn id="52" dur="1" fill="hold">
                                          <p:stCondLst>
                                            <p:cond delay="499"/>
                                          </p:stCondLst>
                                        </p:cTn>
                                        <p:tgtEl>
                                          <p:spTgt spid="2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P spid="24" grpId="1"/>
      <p:bldP spid="28" grpId="0"/>
      <p:bldP spid="28" grpId="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6953942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Binding Context</a:t>
            </a:r>
          </a:p>
          <a:p>
            <a:pPr lvl="1"/>
            <a:r>
              <a:rPr lang="en-US" dirty="0" smtClean="0">
                <a:latin typeface="+mn-lt"/>
              </a:rPr>
              <a:t>Changing Context via the ‘with’ binder</a:t>
            </a:r>
          </a:p>
          <a:p>
            <a:pPr lvl="1"/>
            <a:endParaRPr lang="en-US" dirty="0" smtClean="0">
              <a:latin typeface="+mn-lt"/>
            </a:endParaRPr>
          </a:p>
          <a:p>
            <a:r>
              <a:rPr lang="en-GB" dirty="0" smtClean="0"/>
              <a:t>Working with Binding Hierarchies</a:t>
            </a:r>
          </a:p>
          <a:p>
            <a:pPr lvl="1"/>
            <a:r>
              <a:rPr lang="en-GB" dirty="0" smtClean="0">
                <a:latin typeface="+mn-lt"/>
              </a:rPr>
              <a:t>Learning to use $root</a:t>
            </a:r>
          </a:p>
          <a:p>
            <a:pPr lvl="1"/>
            <a:r>
              <a:rPr lang="en-GB" dirty="0" smtClean="0">
                <a:latin typeface="+mn-lt"/>
              </a:rPr>
              <a:t>Learning to use $parent</a:t>
            </a:r>
          </a:p>
          <a:p>
            <a:pPr lvl="1"/>
            <a:endParaRPr lang="en-GB" dirty="0" smtClean="0"/>
          </a:p>
          <a:p>
            <a:r>
              <a:rPr lang="en-GB" dirty="0" smtClean="0"/>
              <a:t>Working with Collections</a:t>
            </a:r>
          </a:p>
          <a:p>
            <a:pPr lvl="1"/>
            <a:r>
              <a:rPr lang="en-GB" dirty="0" smtClean="0">
                <a:latin typeface="+mn-lt"/>
              </a:rPr>
              <a:t>Iterating over collections via the ‘</a:t>
            </a:r>
            <a:r>
              <a:rPr lang="en-GB" dirty="0" err="1" smtClean="0">
                <a:latin typeface="+mn-lt"/>
              </a:rPr>
              <a:t>foreach</a:t>
            </a:r>
            <a:r>
              <a:rPr lang="en-GB" dirty="0" smtClean="0">
                <a:latin typeface="+mn-lt"/>
              </a:rPr>
              <a:t>’ binder</a:t>
            </a:r>
          </a:p>
          <a:p>
            <a:endParaRPr lang="en-GB" dirty="0" smtClean="0"/>
          </a:p>
          <a:p>
            <a:r>
              <a:rPr lang="en-GB" dirty="0" smtClean="0"/>
              <a:t>Conditionally showing elements</a:t>
            </a:r>
            <a:endParaRPr lang="en-GB" dirty="0"/>
          </a:p>
          <a:p>
            <a:pPr lvl="1"/>
            <a:r>
              <a:rPr lang="en-GB" dirty="0" smtClean="0">
                <a:latin typeface="+mn-lt"/>
              </a:rPr>
              <a:t>Showing or Hiding data via the ‘if’ &amp; ‘</a:t>
            </a:r>
            <a:r>
              <a:rPr lang="en-GB" dirty="0" err="1" smtClean="0">
                <a:latin typeface="+mn-lt"/>
              </a:rPr>
              <a:t>ifnot</a:t>
            </a:r>
            <a:r>
              <a:rPr lang="en-GB" dirty="0" smtClean="0">
                <a:latin typeface="+mn-lt"/>
              </a:rPr>
              <a:t>’ binder</a:t>
            </a:r>
            <a:endParaRPr lang="en-GB" dirty="0">
              <a:latin typeface="+mn-lt"/>
            </a:endParaRPr>
          </a:p>
          <a:p>
            <a:pPr lvl="1"/>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a:xfrm>
            <a:off x="457200" y="1371600"/>
            <a:ext cx="8458200" cy="4495800"/>
          </a:xfrm>
        </p:spPr>
        <p:txBody>
          <a:bodyPr/>
          <a:lstStyle/>
          <a:p>
            <a:r>
              <a:rPr lang="en-US" dirty="0" smtClean="0"/>
              <a:t>Learned about Binding Context</a:t>
            </a:r>
            <a:endParaRPr lang="en-US" dirty="0"/>
          </a:p>
          <a:p>
            <a:r>
              <a:rPr lang="en-US" dirty="0"/>
              <a:t>Learned about</a:t>
            </a:r>
            <a:r>
              <a:rPr lang="en-US" dirty="0" smtClean="0"/>
              <a:t> working with Binding Hierarchies</a:t>
            </a:r>
            <a:endParaRPr lang="en-US" dirty="0"/>
          </a:p>
          <a:p>
            <a:r>
              <a:rPr lang="en-US" dirty="0"/>
              <a:t>Learned </a:t>
            </a:r>
            <a:r>
              <a:rPr lang="en-US" dirty="0" smtClean="0"/>
              <a:t>about showing Collections of data via ‘</a:t>
            </a:r>
            <a:r>
              <a:rPr lang="en-US" dirty="0" err="1" smtClean="0"/>
              <a:t>foreach</a:t>
            </a:r>
            <a:r>
              <a:rPr lang="en-US" dirty="0" smtClean="0"/>
              <a:t>’ Binder</a:t>
            </a:r>
            <a:endParaRPr lang="en-US" dirty="0"/>
          </a:p>
          <a:p>
            <a:r>
              <a:rPr lang="en-US" dirty="0"/>
              <a:t>Learned </a:t>
            </a:r>
            <a:r>
              <a:rPr lang="en-US" dirty="0" smtClean="0"/>
              <a:t>about conditionally showing elements via ‘if’ &amp; ‘</a:t>
            </a:r>
            <a:r>
              <a:rPr lang="en-US" dirty="0" err="1" smtClean="0"/>
              <a:t>ifnot</a:t>
            </a:r>
            <a:r>
              <a:rPr lang="en-US" dirty="0" smtClean="0"/>
              <a:t>’ Binder</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Changing Binding Context using ‘with’</a:t>
            </a:r>
          </a:p>
          <a:p>
            <a:r>
              <a:rPr lang="en-US" dirty="0" smtClean="0"/>
              <a:t>Binding Hierarchy using ‘$root’ and ‘$parent’</a:t>
            </a:r>
          </a:p>
          <a:p>
            <a:r>
              <a:rPr lang="en-US" dirty="0" smtClean="0">
                <a:latin typeface="+mn-lt"/>
              </a:rPr>
              <a:t>Working with collections using ‘</a:t>
            </a:r>
            <a:r>
              <a:rPr lang="en-US" dirty="0" err="1" smtClean="0">
                <a:latin typeface="+mn-lt"/>
              </a:rPr>
              <a:t>foreach</a:t>
            </a:r>
            <a:r>
              <a:rPr lang="en-US" dirty="0" smtClean="0">
                <a:latin typeface="+mn-lt"/>
              </a:rPr>
              <a:t>’</a:t>
            </a:r>
          </a:p>
          <a:p>
            <a:r>
              <a:rPr lang="en-GB" dirty="0" smtClean="0"/>
              <a:t>Conditional Statements using ‘if’ and ‘</a:t>
            </a:r>
            <a:r>
              <a:rPr lang="en-GB" dirty="0" err="1" smtClean="0"/>
              <a:t>ifnot</a:t>
            </a:r>
            <a:r>
              <a:rPr lang="en-GB" dirty="0" smtClean="0"/>
              <a:t>’</a:t>
            </a:r>
          </a:p>
          <a:p>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645289" y="1828800"/>
            <a:ext cx="2971800" cy="438150"/>
          </a:xfrm>
          <a:prstGeom prst="rect">
            <a:avLst/>
          </a:prstGeom>
        </p:spPr>
      </p:pic>
      <p:pic>
        <p:nvPicPr>
          <p:cNvPr id="10" name="Picture 9"/>
          <p:cNvPicPr>
            <a:picLocks noChangeAspect="1"/>
          </p:cNvPicPr>
          <p:nvPr/>
        </p:nvPicPr>
        <p:blipFill>
          <a:blip r:embed="rId4"/>
          <a:stretch>
            <a:fillRect/>
          </a:stretch>
        </p:blipFill>
        <p:spPr>
          <a:xfrm>
            <a:off x="671332" y="2524125"/>
            <a:ext cx="6886575" cy="3876675"/>
          </a:xfrm>
          <a:prstGeom prst="rect">
            <a:avLst/>
          </a:prstGeom>
        </p:spPr>
      </p:pic>
      <p:sp>
        <p:nvSpPr>
          <p:cNvPr id="2" name="Title 1"/>
          <p:cNvSpPr>
            <a:spLocks noGrp="1"/>
          </p:cNvSpPr>
          <p:nvPr>
            <p:ph type="title"/>
          </p:nvPr>
        </p:nvSpPr>
        <p:spPr/>
        <p:txBody>
          <a:bodyPr/>
          <a:lstStyle/>
          <a:p>
            <a:r>
              <a:rPr lang="en-US" dirty="0" smtClean="0"/>
              <a:t>Changing Binding Context</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Deep Object Hierarchy</a:t>
            </a:r>
            <a:endParaRPr lang="en-GB" sz="1400" dirty="0"/>
          </a:p>
        </p:txBody>
      </p:sp>
      <p:cxnSp>
        <p:nvCxnSpPr>
          <p:cNvPr id="21" name="Straight Connector 20"/>
          <p:cNvCxnSpPr/>
          <p:nvPr/>
        </p:nvCxnSpPr>
        <p:spPr bwMode="auto">
          <a:xfrm>
            <a:off x="1161640" y="2186650"/>
            <a:ext cx="604314"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bwMode="auto">
          <a:xfrm>
            <a:off x="1903220" y="2186650"/>
            <a:ext cx="604314"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bwMode="auto">
          <a:xfrm>
            <a:off x="2748486" y="2186650"/>
            <a:ext cx="604314"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185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50518" y="1781175"/>
            <a:ext cx="6324600" cy="1371600"/>
          </a:xfrm>
          <a:prstGeom prst="rect">
            <a:avLst/>
          </a:prstGeom>
        </p:spPr>
      </p:pic>
      <p:sp>
        <p:nvSpPr>
          <p:cNvPr id="2" name="Title 1"/>
          <p:cNvSpPr>
            <a:spLocks noGrp="1"/>
          </p:cNvSpPr>
          <p:nvPr>
            <p:ph type="title"/>
          </p:nvPr>
        </p:nvSpPr>
        <p:spPr/>
        <p:txBody>
          <a:bodyPr/>
          <a:lstStyle/>
          <a:p>
            <a:r>
              <a:rPr lang="en-US" dirty="0"/>
              <a:t>Changing Binding Context</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Simple Binding Context</a:t>
            </a:r>
            <a:endParaRPr lang="en-GB" sz="1400" dirty="0"/>
          </a:p>
        </p:txBody>
      </p:sp>
      <p:grpSp>
        <p:nvGrpSpPr>
          <p:cNvPr id="7" name="Group 6"/>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XAML</a:t>
              </a:r>
              <a:endParaRPr lang="en-US" sz="1600" dirty="0">
                <a:solidFill>
                  <a:schemeClr val="bg1"/>
                </a:solidFill>
                <a:latin typeface="+mj-lt"/>
              </a:endParaRPr>
            </a:p>
          </p:txBody>
        </p:sp>
      </p:grpSp>
      <p:cxnSp>
        <p:nvCxnSpPr>
          <p:cNvPr id="21" name="Straight Arrow Connector 20"/>
          <p:cNvCxnSpPr/>
          <p:nvPr/>
        </p:nvCxnSpPr>
        <p:spPr bwMode="auto">
          <a:xfrm flipH="1" flipV="1">
            <a:off x="5326089" y="2887444"/>
            <a:ext cx="939983" cy="26455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316689" y="29350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Chaining to get to deep objects</a:t>
            </a:r>
            <a:endParaRPr lang="en-US" dirty="0">
              <a:solidFill>
                <a:prstClr val="black"/>
              </a:solidFill>
              <a:latin typeface="Myriad Pro"/>
            </a:endParaRPr>
          </a:p>
        </p:txBody>
      </p:sp>
      <p:pic>
        <p:nvPicPr>
          <p:cNvPr id="8" name="Picture 7"/>
          <p:cNvPicPr>
            <a:picLocks noChangeAspect="1"/>
          </p:cNvPicPr>
          <p:nvPr/>
        </p:nvPicPr>
        <p:blipFill>
          <a:blip r:embed="rId4"/>
          <a:stretch>
            <a:fillRect/>
          </a:stretch>
        </p:blipFill>
        <p:spPr>
          <a:xfrm>
            <a:off x="744564" y="4334470"/>
            <a:ext cx="5572125" cy="1257300"/>
          </a:xfrm>
          <a:prstGeom prst="rect">
            <a:avLst/>
          </a:prstGeom>
        </p:spPr>
      </p:pic>
      <p:sp>
        <p:nvSpPr>
          <p:cNvPr id="20" name="Text Placeholder 2"/>
          <p:cNvSpPr txBox="1">
            <a:spLocks/>
          </p:cNvSpPr>
          <p:nvPr/>
        </p:nvSpPr>
        <p:spPr bwMode="auto">
          <a:xfrm>
            <a:off x="45720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Changing Binding Context</a:t>
            </a:r>
            <a:endParaRPr lang="en-GB" sz="1400" kern="0" dirty="0"/>
          </a:p>
        </p:txBody>
      </p:sp>
      <p:cxnSp>
        <p:nvCxnSpPr>
          <p:cNvPr id="23" name="Straight Connector 22"/>
          <p:cNvCxnSpPr/>
          <p:nvPr/>
        </p:nvCxnSpPr>
        <p:spPr bwMode="auto">
          <a:xfrm>
            <a:off x="2545441" y="4648200"/>
            <a:ext cx="2864759"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H="1" flipV="1">
            <a:off x="5334000" y="4716244"/>
            <a:ext cx="939983" cy="26455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6324600" y="47638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Change the Grid’s Data Context </a:t>
            </a:r>
            <a:endParaRPr lang="en-US" dirty="0">
              <a:solidFill>
                <a:prstClr val="black"/>
              </a:solidFill>
              <a:latin typeface="Myriad Pro"/>
            </a:endParaRPr>
          </a:p>
        </p:txBody>
      </p:sp>
      <p:cxnSp>
        <p:nvCxnSpPr>
          <p:cNvPr id="26" name="Straight Connector 25"/>
          <p:cNvCxnSpPr/>
          <p:nvPr/>
        </p:nvCxnSpPr>
        <p:spPr bwMode="auto">
          <a:xfrm>
            <a:off x="4072092" y="5334000"/>
            <a:ext cx="121493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bwMode="auto">
          <a:xfrm flipH="1" flipV="1">
            <a:off x="5334000" y="5402044"/>
            <a:ext cx="939983" cy="26455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324600" y="549806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No Chaining of objects</a:t>
            </a:r>
            <a:endParaRPr lang="en-US" dirty="0">
              <a:solidFill>
                <a:prstClr val="black"/>
              </a:solidFill>
              <a:latin typeface="Myriad Pro"/>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0" presetClass="exit" presetSubtype="0" fill="hold" nodeType="withEffect">
                                  <p:stCondLst>
                                    <p:cond delay="0"/>
                                  </p:stCondLst>
                                  <p:childTnLst>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2" grpId="1"/>
      <p:bldP spid="20" grpId="0"/>
      <p:bldP spid="25" grpId="0"/>
      <p:bldP spid="25" grpId="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Binding Context</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Simple Binding Context</a:t>
            </a:r>
            <a:endParaRPr lang="en-GB" sz="1400" dirty="0"/>
          </a:p>
        </p:txBody>
      </p:sp>
      <p:grpSp>
        <p:nvGrpSpPr>
          <p:cNvPr id="4" name="Group 3"/>
          <p:cNvGrpSpPr/>
          <p:nvPr/>
        </p:nvGrpSpPr>
        <p:grpSpPr>
          <a:xfrm>
            <a:off x="7653438" y="-1"/>
            <a:ext cx="1888309" cy="1295400"/>
            <a:chOff x="7653438" y="-1"/>
            <a:chExt cx="1888309" cy="1295400"/>
          </a:xfrm>
        </p:grpSpPr>
        <p:sp>
          <p:nvSpPr>
            <p:cNvPr id="20" name="Right Triangle 19"/>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23" name="TextBox 22"/>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Using Knockout</a:t>
              </a:r>
              <a:endParaRPr lang="en-US" sz="1600" dirty="0">
                <a:solidFill>
                  <a:schemeClr val="bg1"/>
                </a:solidFill>
                <a:latin typeface="+mj-lt"/>
              </a:endParaRPr>
            </a:p>
          </p:txBody>
        </p:sp>
      </p:grpSp>
      <p:pic>
        <p:nvPicPr>
          <p:cNvPr id="7" name="Picture 6"/>
          <p:cNvPicPr>
            <a:picLocks noChangeAspect="1"/>
          </p:cNvPicPr>
          <p:nvPr/>
        </p:nvPicPr>
        <p:blipFill>
          <a:blip r:embed="rId3"/>
          <a:stretch>
            <a:fillRect/>
          </a:stretch>
        </p:blipFill>
        <p:spPr>
          <a:xfrm>
            <a:off x="685800" y="1752600"/>
            <a:ext cx="7258050" cy="1657350"/>
          </a:xfrm>
          <a:prstGeom prst="rect">
            <a:avLst/>
          </a:prstGeom>
        </p:spPr>
      </p:pic>
      <p:pic>
        <p:nvPicPr>
          <p:cNvPr id="9" name="Picture 8"/>
          <p:cNvPicPr>
            <a:picLocks noChangeAspect="1"/>
          </p:cNvPicPr>
          <p:nvPr/>
        </p:nvPicPr>
        <p:blipFill>
          <a:blip r:embed="rId4"/>
          <a:stretch>
            <a:fillRect/>
          </a:stretch>
        </p:blipFill>
        <p:spPr>
          <a:xfrm>
            <a:off x="676154" y="4343400"/>
            <a:ext cx="6353175" cy="2190750"/>
          </a:xfrm>
          <a:prstGeom prst="rect">
            <a:avLst/>
          </a:prstGeom>
        </p:spPr>
      </p:pic>
      <p:sp>
        <p:nvSpPr>
          <p:cNvPr id="24" name="Text Placeholder 2"/>
          <p:cNvSpPr txBox="1">
            <a:spLocks/>
          </p:cNvSpPr>
          <p:nvPr/>
        </p:nvSpPr>
        <p:spPr bwMode="auto">
          <a:xfrm>
            <a:off x="45720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Changing Binding Context</a:t>
            </a:r>
            <a:endParaRPr lang="en-GB" sz="1400" kern="0" dirty="0"/>
          </a:p>
        </p:txBody>
      </p:sp>
      <p:cxnSp>
        <p:nvCxnSpPr>
          <p:cNvPr id="12" name="Straight Connector 11"/>
          <p:cNvCxnSpPr/>
          <p:nvPr/>
        </p:nvCxnSpPr>
        <p:spPr bwMode="auto">
          <a:xfrm>
            <a:off x="4366550" y="2232950"/>
            <a:ext cx="6858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bwMode="auto">
          <a:xfrm>
            <a:off x="4085844" y="3170500"/>
            <a:ext cx="161708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bwMode="auto">
          <a:xfrm flipH="1" flipV="1">
            <a:off x="5410200" y="3381375"/>
            <a:ext cx="939983" cy="26455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bwMode="auto">
          <a:xfrm>
            <a:off x="6400800" y="34290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Chaining context’s together</a:t>
            </a:r>
            <a:endParaRPr lang="en-US" dirty="0">
              <a:solidFill>
                <a:prstClr val="black"/>
              </a:solidFill>
              <a:latin typeface="Myriad Pro"/>
            </a:endParaRPr>
          </a:p>
        </p:txBody>
      </p:sp>
      <p:cxnSp>
        <p:nvCxnSpPr>
          <p:cNvPr id="28" name="Straight Connector 27"/>
          <p:cNvCxnSpPr/>
          <p:nvPr/>
        </p:nvCxnSpPr>
        <p:spPr bwMode="auto">
          <a:xfrm>
            <a:off x="2286000" y="4671350"/>
            <a:ext cx="121493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3810000" y="4588401"/>
            <a:ext cx="1752600" cy="364599"/>
          </a:xfrm>
          <a:prstGeom prst="rect">
            <a:avLst/>
          </a:prstGeom>
          <a:noFill/>
          <a:ln w="31750">
            <a:solidFill>
              <a:srgbClr val="FFFF00"/>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en-US" sz="2000" dirty="0">
              <a:latin typeface="Tekton Pro" pitchFamily="34" charset="0"/>
            </a:endParaRPr>
          </a:p>
        </p:txBody>
      </p:sp>
      <p:cxnSp>
        <p:nvCxnSpPr>
          <p:cNvPr id="30" name="Straight Connector 29"/>
          <p:cNvCxnSpPr/>
          <p:nvPr/>
        </p:nvCxnSpPr>
        <p:spPr bwMode="auto">
          <a:xfrm>
            <a:off x="2671263" y="5825925"/>
            <a:ext cx="1214937"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bwMode="auto">
          <a:xfrm>
            <a:off x="3886200" y="5779533"/>
            <a:ext cx="1524000" cy="309669"/>
          </a:xfrm>
          <a:prstGeom prst="rect">
            <a:avLst/>
          </a:prstGeom>
          <a:noFill/>
          <a:ln w="31750">
            <a:solidFill>
              <a:srgbClr val="FFFF00"/>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en-US" sz="2000" dirty="0">
              <a:latin typeface="Tekton Pro" pitchFamily="34" charset="0"/>
            </a:endParaRPr>
          </a:p>
        </p:txBody>
      </p:sp>
      <p:cxnSp>
        <p:nvCxnSpPr>
          <p:cNvPr id="32" name="Straight Arrow Connector 31"/>
          <p:cNvCxnSpPr/>
          <p:nvPr/>
        </p:nvCxnSpPr>
        <p:spPr bwMode="auto">
          <a:xfrm flipH="1">
            <a:off x="3886200" y="4142602"/>
            <a:ext cx="2463984" cy="32986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bwMode="auto">
          <a:xfrm>
            <a:off x="6400800" y="39256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Change context using the ‘with’ Binder</a:t>
            </a:r>
            <a:endParaRPr lang="en-US" dirty="0">
              <a:solidFill>
                <a:prstClr val="black"/>
              </a:solidFill>
              <a:latin typeface="Myriad Pro"/>
            </a:endParaRPr>
          </a:p>
        </p:txBody>
      </p:sp>
      <p:cxnSp>
        <p:nvCxnSpPr>
          <p:cNvPr id="35" name="Straight Arrow Connector 34"/>
          <p:cNvCxnSpPr/>
          <p:nvPr/>
        </p:nvCxnSpPr>
        <p:spPr bwMode="auto">
          <a:xfrm flipH="1" flipV="1">
            <a:off x="5562600" y="4953000"/>
            <a:ext cx="1143001" cy="152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bwMode="auto">
          <a:xfrm>
            <a:off x="6705600" y="4772025"/>
            <a:ext cx="22177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Remove reference to Person</a:t>
            </a:r>
            <a:endParaRPr lang="en-US" dirty="0">
              <a:solidFill>
                <a:prstClr val="black"/>
              </a:solidFill>
              <a:latin typeface="Myriad Pro"/>
            </a:endParaRPr>
          </a:p>
        </p:txBody>
      </p:sp>
      <p:cxnSp>
        <p:nvCxnSpPr>
          <p:cNvPr id="39" name="Straight Arrow Connector 38"/>
          <p:cNvCxnSpPr/>
          <p:nvPr/>
        </p:nvCxnSpPr>
        <p:spPr bwMode="auto">
          <a:xfrm flipH="1">
            <a:off x="5410200" y="5554446"/>
            <a:ext cx="1295402" cy="84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bwMode="auto">
          <a:xfrm>
            <a:off x="6705600" y="5421868"/>
            <a:ext cx="22177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Next N Deep</a:t>
            </a:r>
            <a:endParaRPr lang="en-US" dirty="0">
              <a:solidFill>
                <a:prstClr val="black"/>
              </a:solidFill>
              <a:latin typeface="Myriad Pro"/>
            </a:endParaRPr>
          </a:p>
        </p:txBody>
      </p:sp>
      <p:cxnSp>
        <p:nvCxnSpPr>
          <p:cNvPr id="42" name="Straight Connector 41"/>
          <p:cNvCxnSpPr/>
          <p:nvPr/>
        </p:nvCxnSpPr>
        <p:spPr bwMode="auto">
          <a:xfrm>
            <a:off x="4343400" y="2286000"/>
            <a:ext cx="68580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691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0" presetClass="exit" presetSubtype="0" fill="hold" grpId="1" nodeType="with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5"/>
                                        </p:tgtEl>
                                      </p:cBhvr>
                                    </p:animEffect>
                                    <p:set>
                                      <p:cBhvr>
                                        <p:cTn id="33" dur="1" fill="hold">
                                          <p:stCondLst>
                                            <p:cond delay="499"/>
                                          </p:stCondLst>
                                        </p:cTn>
                                        <p:tgtEl>
                                          <p:spTgt spid="2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0" presetClass="exit" presetSubtype="0" fill="hold" grpId="1" nodeType="withEffect">
                                  <p:stCondLst>
                                    <p:cond delay="0"/>
                                  </p:stCondLst>
                                  <p:childTnLst>
                                    <p:animEffect transition="out" filter="fade">
                                      <p:cBhvr>
                                        <p:cTn id="54" dur="500"/>
                                        <p:tgtEl>
                                          <p:spTgt spid="33"/>
                                        </p:tgtEl>
                                      </p:cBhvr>
                                    </p:animEffect>
                                    <p:set>
                                      <p:cBhvr>
                                        <p:cTn id="55" dur="1" fill="hold">
                                          <p:stCondLst>
                                            <p:cond delay="499"/>
                                          </p:stCondLst>
                                        </p:cTn>
                                        <p:tgtEl>
                                          <p:spTgt spid="3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2"/>
                                        </p:tgtEl>
                                      </p:cBhvr>
                                    </p:animEffect>
                                    <p:set>
                                      <p:cBhvr>
                                        <p:cTn id="58" dur="1" fill="hold">
                                          <p:stCondLst>
                                            <p:cond delay="499"/>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0" presetClass="exit" presetSubtype="0" fill="hold" nodeType="withEffect">
                                  <p:stCondLst>
                                    <p:cond delay="0"/>
                                  </p:stCondLst>
                                  <p:childTnLst>
                                    <p:animEffect transition="out" filter="fade">
                                      <p:cBhvr>
                                        <p:cTn id="70" dur="500"/>
                                        <p:tgtEl>
                                          <p:spTgt spid="35"/>
                                        </p:tgtEl>
                                      </p:cBhvr>
                                    </p:animEffect>
                                    <p:set>
                                      <p:cBhvr>
                                        <p:cTn id="71" dur="1" fill="hold">
                                          <p:stCondLst>
                                            <p:cond delay="499"/>
                                          </p:stCondLst>
                                        </p:cTn>
                                        <p:tgtEl>
                                          <p:spTgt spid="35"/>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4"/>
                                        </p:tgtEl>
                                      </p:cBhvr>
                                    </p:animEffect>
                                    <p:set>
                                      <p:cBhvr>
                                        <p:cTn id="74" dur="1" fill="hold">
                                          <p:stCondLst>
                                            <p:cond delay="499"/>
                                          </p:stCondLst>
                                        </p:cTn>
                                        <p:tgtEl>
                                          <p:spTgt spid="14"/>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6"/>
                                        </p:tgtEl>
                                      </p:cBhvr>
                                    </p:animEffect>
                                    <p:set>
                                      <p:cBhvr>
                                        <p:cTn id="77" dur="1" fill="hold">
                                          <p:stCondLst>
                                            <p:cond delay="499"/>
                                          </p:stCondLst>
                                        </p:cTn>
                                        <p:tgtEl>
                                          <p:spTgt spid="36"/>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P spid="27" grpId="0"/>
      <p:bldP spid="27" grpId="1"/>
      <p:bldP spid="14" grpId="0" animBg="1"/>
      <p:bldP spid="14" grpId="1" animBg="1"/>
      <p:bldP spid="31" grpId="0" animBg="1"/>
      <p:bldP spid="33" grpId="0"/>
      <p:bldP spid="33" grpId="1"/>
      <p:bldP spid="36" grpId="0"/>
      <p:bldP spid="36" grpId="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14151331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Changing Binding Context using ‘with’</a:t>
            </a:r>
          </a:p>
          <a:p>
            <a:r>
              <a:rPr lang="en-US" dirty="0" smtClean="0">
                <a:solidFill>
                  <a:srgbClr val="EF8B19"/>
                </a:solidFill>
              </a:rPr>
              <a:t>Binding Hierarchy using ‘$root’ and ‘$parent’</a:t>
            </a:r>
          </a:p>
          <a:p>
            <a:r>
              <a:rPr lang="en-US" dirty="0" smtClean="0">
                <a:latin typeface="+mn-lt"/>
              </a:rPr>
              <a:t>Working with collections using ‘</a:t>
            </a:r>
            <a:r>
              <a:rPr lang="en-US" dirty="0" err="1" smtClean="0">
                <a:latin typeface="+mn-lt"/>
              </a:rPr>
              <a:t>foreach</a:t>
            </a:r>
            <a:r>
              <a:rPr lang="en-US" dirty="0" smtClean="0">
                <a:latin typeface="+mn-lt"/>
              </a:rPr>
              <a:t>’</a:t>
            </a:r>
          </a:p>
          <a:p>
            <a:r>
              <a:rPr lang="en-GB" dirty="0" smtClean="0"/>
              <a:t>Conditional Statements using ‘if’ and ‘</a:t>
            </a:r>
            <a:r>
              <a:rPr lang="en-GB" dirty="0" err="1" smtClean="0"/>
              <a:t>ifnot</a:t>
            </a:r>
            <a:r>
              <a:rPr lang="en-GB" dirty="0" smtClean="0"/>
              <a:t>’</a:t>
            </a:r>
          </a:p>
          <a:p>
            <a:endParaRPr lang="en-GB" dirty="0"/>
          </a:p>
        </p:txBody>
      </p:sp>
    </p:spTree>
    <p:extLst>
      <p:ext uri="{BB962C8B-B14F-4D97-AF65-F5344CB8AC3E}">
        <p14:creationId xmlns:p14="http://schemas.microsoft.com/office/powerpoint/2010/main" val="34707405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32233</TotalTime>
  <Words>3085</Words>
  <Application>Microsoft Office PowerPoint</Application>
  <PresentationFormat>On-screen Show (4:3)</PresentationFormat>
  <Paragraphs>278</Paragraphs>
  <Slides>20</Slides>
  <Notes>20</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Consolas</vt:lpstr>
      <vt:lpstr>Myriad Pro</vt:lpstr>
      <vt:lpstr>Myriad Pro Light</vt:lpstr>
      <vt:lpstr>Segoe UI</vt:lpstr>
      <vt:lpstr>Tekton Pro</vt:lpstr>
      <vt:lpstr>Verdana</vt:lpstr>
      <vt:lpstr>Wingdings</vt:lpstr>
      <vt:lpstr>PluralsightSlideTemplate</vt:lpstr>
      <vt:lpstr>Knockout for the XAML developer</vt:lpstr>
      <vt:lpstr>Agenda  </vt:lpstr>
      <vt:lpstr>END OF Overview Slides  </vt:lpstr>
      <vt:lpstr>Agenda  </vt:lpstr>
      <vt:lpstr>Changing Binding Context</vt:lpstr>
      <vt:lpstr>Changing Binding Context</vt:lpstr>
      <vt:lpstr>Changing Binding Context</vt:lpstr>
      <vt:lpstr>END OF Overview Slides  </vt:lpstr>
      <vt:lpstr>Agenda  </vt:lpstr>
      <vt:lpstr>Binding Hierarchy</vt:lpstr>
      <vt:lpstr>Binding Hierarchy</vt:lpstr>
      <vt:lpstr>END OF Overview Slides  </vt:lpstr>
      <vt:lpstr>Agenda  </vt:lpstr>
      <vt:lpstr>Working with Collections</vt:lpstr>
      <vt:lpstr>Working with collections</vt:lpstr>
      <vt:lpstr>END OF Overview Slides  </vt:lpstr>
      <vt:lpstr>Agenda  </vt:lpstr>
      <vt:lpstr>Conditional Statements</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252</cp:revision>
  <dcterms:created xsi:type="dcterms:W3CDTF">2013-02-20T23:32:03Z</dcterms:created>
  <dcterms:modified xsi:type="dcterms:W3CDTF">2013-06-09T18:42:47Z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