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1"/>
  </p:notesMasterIdLst>
  <p:handoutMasterIdLst>
    <p:handoutMasterId r:id="rId22"/>
  </p:handoutMasterIdLst>
  <p:sldIdLst>
    <p:sldId id="356" r:id="rId5"/>
    <p:sldId id="357" r:id="rId6"/>
    <p:sldId id="370" r:id="rId7"/>
    <p:sldId id="376" r:id="rId8"/>
    <p:sldId id="358" r:id="rId9"/>
    <p:sldId id="405" r:id="rId10"/>
    <p:sldId id="380" r:id="rId11"/>
    <p:sldId id="379" r:id="rId12"/>
    <p:sldId id="406" r:id="rId13"/>
    <p:sldId id="395" r:id="rId14"/>
    <p:sldId id="409" r:id="rId15"/>
    <p:sldId id="397" r:id="rId16"/>
    <p:sldId id="407" r:id="rId17"/>
    <p:sldId id="408" r:id="rId18"/>
    <p:sldId id="403" r:id="rId19"/>
    <p:sldId id="378" r:id="rId2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58"/>
            <p14:sldId id="405"/>
            <p14:sldId id="380"/>
            <p14:sldId id="379"/>
            <p14:sldId id="406"/>
            <p14:sldId id="395"/>
            <p14:sldId id="409"/>
            <p14:sldId id="397"/>
            <p14:sldId id="407"/>
            <p14:sldId id="408"/>
            <p14:sldId id="403"/>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7" autoAdjust="0"/>
    <p:restoredTop sz="51030" autoAdjust="0"/>
  </p:normalViewPr>
  <p:slideViewPr>
    <p:cSldViewPr>
      <p:cViewPr varScale="1">
        <p:scale>
          <a:sx n="48" d="100"/>
          <a:sy n="48" d="100"/>
        </p:scale>
        <p:origin x="2438" y="5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6/23/2013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5 of knockout for the </a:t>
            </a:r>
            <a:r>
              <a:rPr lang="en-US" dirty="0" err="1" smtClean="0"/>
              <a:t>xaml</a:t>
            </a:r>
            <a:r>
              <a:rPr lang="en-US" dirty="0" smtClean="0"/>
              <a:t> developer, I am your host Derik Whittaker.  </a:t>
            </a:r>
          </a:p>
          <a:p>
            <a:endParaRPr lang="en-US" dirty="0" smtClean="0"/>
          </a:p>
          <a:p>
            <a:r>
              <a:rPr lang="en-US" dirty="0" smtClean="0"/>
              <a:t>In</a:t>
            </a:r>
            <a:r>
              <a:rPr lang="en-US" baseline="0" dirty="0" smtClean="0"/>
              <a:t> this module we are going to learn how to use knockout to control the appearance of our user interface.  We will explore the many ways we can conditionally show or hide elements by using the visible binder.  We will also learn how we can use the </a:t>
            </a:r>
            <a:r>
              <a:rPr lang="en-US" baseline="0" dirty="0" err="1" smtClean="0"/>
              <a:t>css</a:t>
            </a:r>
            <a:r>
              <a:rPr lang="en-US" baseline="0" dirty="0" smtClean="0"/>
              <a:t> and style binders to be able to dynamically change the look and feel of our application at run time.</a:t>
            </a:r>
            <a:endParaRPr lang="en-US" dirty="0" smtClean="0"/>
          </a:p>
          <a:p>
            <a:endParaRPr lang="en-US" baseline="0" dirty="0" smtClean="0"/>
          </a:p>
          <a:p>
            <a:r>
              <a:rPr lang="en-US" baseline="0" dirty="0" smtClean="0"/>
              <a:t>In keeping w/ the other modules, before we learn how to do anything in knockout we will review how to accomplish the same task in a </a:t>
            </a:r>
            <a:r>
              <a:rPr lang="en-US" baseline="0" dirty="0" err="1" smtClean="0"/>
              <a:t>xaml</a:t>
            </a:r>
            <a:r>
              <a:rPr lang="en-US" baseline="0" dirty="0" smtClean="0"/>
              <a:t> environment.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mentioned,</a:t>
            </a:r>
            <a:r>
              <a:rPr lang="en-US" baseline="0" dirty="0" smtClean="0"/>
              <a:t> when working with </a:t>
            </a:r>
            <a:r>
              <a:rPr lang="en-US" baseline="0" dirty="0" err="1" smtClean="0"/>
              <a:t>xaml</a:t>
            </a:r>
            <a:r>
              <a:rPr lang="en-US" baseline="0" dirty="0" smtClean="0"/>
              <a:t> applications you typically will create a converter which implements the </a:t>
            </a:r>
            <a:r>
              <a:rPr lang="en-US" baseline="0" dirty="0" err="1" smtClean="0"/>
              <a:t>IValueCOnverter</a:t>
            </a:r>
            <a:r>
              <a:rPr lang="en-US" baseline="0" dirty="0" smtClean="0"/>
              <a:t> interface like the one shown here.</a:t>
            </a:r>
          </a:p>
          <a:p>
            <a:endParaRPr lang="en-US" baseline="0" dirty="0" smtClean="0"/>
          </a:p>
          <a:p>
            <a:r>
              <a:rPr lang="en-US" baseline="0" dirty="0" smtClean="0"/>
              <a:t>[show animation]</a:t>
            </a:r>
          </a:p>
          <a:p>
            <a:r>
              <a:rPr lang="en-US" baseline="0" dirty="0" smtClean="0"/>
              <a:t>The converter you see here will accept a value which can be provided via a bound property.  The provided value will be evaluated and the correct style will be returned based on the evaluation.</a:t>
            </a:r>
          </a:p>
          <a:p>
            <a:endParaRPr lang="en-US" baseline="0"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3699927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xaml</a:t>
            </a:r>
            <a:r>
              <a:rPr lang="en-US" dirty="0" smtClean="0"/>
              <a:t> you see here implements</a:t>
            </a:r>
            <a:r>
              <a:rPr lang="en-US" baseline="0" dirty="0" smtClean="0"/>
              <a:t> our style converter we saw in the prior slide.</a:t>
            </a:r>
          </a:p>
          <a:p>
            <a:endParaRPr lang="en-US" baseline="0" dirty="0" smtClean="0"/>
          </a:p>
          <a:p>
            <a:r>
              <a:rPr lang="en-US" baseline="0" dirty="0" smtClean="0"/>
              <a:t>[show animation]</a:t>
            </a:r>
          </a:p>
          <a:p>
            <a:r>
              <a:rPr lang="en-US" baseline="0" dirty="0" smtClean="0"/>
              <a:t>The first thing you would do is bind a Boolean property to the style attribute on UI element. </a:t>
            </a:r>
          </a:p>
          <a:p>
            <a:endParaRPr lang="en-US" baseline="0" dirty="0" smtClean="0"/>
          </a:p>
          <a:p>
            <a:r>
              <a:rPr lang="en-US" baseline="0" dirty="0" smtClean="0"/>
              <a:t>[show animation]</a:t>
            </a:r>
          </a:p>
          <a:p>
            <a:r>
              <a:rPr lang="en-US" baseline="0" dirty="0" smtClean="0"/>
              <a:t>Next you would use the specify that our style converter should be used when evaluating our binding. </a:t>
            </a:r>
          </a:p>
          <a:p>
            <a:endParaRPr lang="en-US" baseline="0" dirty="0" smtClean="0"/>
          </a:p>
          <a:p>
            <a:r>
              <a:rPr lang="en-US" baseline="0" dirty="0" smtClean="0"/>
              <a:t>After the binding Is complete our UI element will have the correct style applied to it based on the converter.</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269967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pitchFamily="34" charset="0"/>
              </a:rPr>
              <a:t>When needing to swap out </a:t>
            </a:r>
            <a:r>
              <a:rPr kumimoji="0" lang="en-US" sz="1200" b="0" i="0" u="none" strike="noStrike" kern="1200" cap="none" spc="0" normalizeH="0" baseline="0" noProof="0" dirty="0" err="1" smtClean="0">
                <a:ln>
                  <a:noFill/>
                </a:ln>
                <a:solidFill>
                  <a:srgbClr val="000000"/>
                </a:solidFill>
                <a:effectLst/>
                <a:uLnTx/>
                <a:uFillTx/>
                <a:latin typeface="Arial" pitchFamily="34" charset="0"/>
              </a:rPr>
              <a:t>css</a:t>
            </a:r>
            <a:r>
              <a:rPr kumimoji="0" lang="en-US" sz="1200" b="0" i="0" u="none" strike="noStrike" kern="1200" cap="none" spc="0" normalizeH="0" baseline="0" noProof="0" dirty="0" smtClean="0">
                <a:ln>
                  <a:noFill/>
                </a:ln>
                <a:solidFill>
                  <a:srgbClr val="000000"/>
                </a:solidFill>
                <a:effectLst/>
                <a:uLnTx/>
                <a:uFillTx/>
                <a:latin typeface="Arial" pitchFamily="34" charset="0"/>
              </a:rPr>
              <a:t> classes in knockout you would want to create html like you see here on the screen.</a:t>
            </a:r>
          </a:p>
          <a:p>
            <a:endParaRPr lang="en-US" baseline="0" dirty="0" smtClean="0"/>
          </a:p>
          <a:p>
            <a:r>
              <a:rPr lang="en-US" baseline="0" dirty="0" smtClean="0"/>
              <a:t>[show animation]</a:t>
            </a:r>
          </a:p>
          <a:p>
            <a:r>
              <a:rPr lang="en-US" baseline="0" dirty="0" smtClean="0"/>
              <a:t>In order to swap out </a:t>
            </a:r>
            <a:r>
              <a:rPr lang="en-US" baseline="0" dirty="0" err="1" smtClean="0"/>
              <a:t>css</a:t>
            </a:r>
            <a:r>
              <a:rPr lang="en-US" baseline="0" dirty="0" smtClean="0"/>
              <a:t> classes you would want to use the </a:t>
            </a:r>
            <a:r>
              <a:rPr lang="en-US" baseline="0" dirty="0" err="1" smtClean="0"/>
              <a:t>css</a:t>
            </a:r>
            <a:r>
              <a:rPr lang="en-US" baseline="0" dirty="0" smtClean="0"/>
              <a:t> binder</a:t>
            </a:r>
          </a:p>
          <a:p>
            <a:endParaRPr lang="en-US" baseline="0" dirty="0" smtClean="0"/>
          </a:p>
          <a:p>
            <a:r>
              <a:rPr lang="en-US" baseline="0" dirty="0" smtClean="0"/>
              <a:t>[show animation]</a:t>
            </a:r>
          </a:p>
          <a:p>
            <a:r>
              <a:rPr lang="en-US" baseline="0" dirty="0" smtClean="0"/>
              <a:t>Next you will provide the name of the class to be added or removed followed by some sort of statement to evaluate.  Once you have this setup your </a:t>
            </a:r>
            <a:r>
              <a:rPr lang="en-US" baseline="0" dirty="0" err="1" smtClean="0"/>
              <a:t>css</a:t>
            </a:r>
            <a:r>
              <a:rPr lang="en-US" baseline="0" dirty="0" smtClean="0"/>
              <a:t> class will be added or removed from the UI element based on the result of the evaluated expression.</a:t>
            </a:r>
          </a:p>
          <a:p>
            <a:endParaRPr lang="en-US" baseline="0" dirty="0" smtClean="0"/>
          </a:p>
          <a:p>
            <a:r>
              <a:rPr lang="en-US" baseline="0" dirty="0" smtClean="0"/>
              <a:t>[show animation]</a:t>
            </a:r>
          </a:p>
          <a:p>
            <a:r>
              <a:rPr lang="en-US" baseline="0" dirty="0" smtClean="0"/>
              <a:t>Above I showed how to swap out one </a:t>
            </a:r>
            <a:r>
              <a:rPr lang="en-US" baseline="0" dirty="0" err="1" smtClean="0"/>
              <a:t>css</a:t>
            </a:r>
            <a:r>
              <a:rPr lang="en-US" baseline="0" dirty="0" smtClean="0"/>
              <a:t> class, but knockout will allow you to preform this action on as many classes as needed.</a:t>
            </a:r>
          </a:p>
          <a:p>
            <a:endParaRPr lang="en-US" baseline="0" dirty="0" smtClean="0"/>
          </a:p>
          <a:p>
            <a:r>
              <a:rPr lang="en-US" baseline="0" dirty="0" smtClean="0"/>
              <a:t>[show animation]</a:t>
            </a:r>
          </a:p>
          <a:p>
            <a:r>
              <a:rPr lang="en-US" baseline="0" dirty="0" smtClean="0"/>
              <a:t>All you would need to do is comma separate your class declarations and you can chain as many together as you need.</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3730439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way to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3533478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mentioned that when working with knockout there were 2 ways to apply styling to our UI.  The first being by using the </a:t>
            </a:r>
            <a:r>
              <a:rPr lang="en-US" baseline="0" dirty="0" err="1" smtClean="0"/>
              <a:t>css</a:t>
            </a:r>
            <a:r>
              <a:rPr lang="en-US" baseline="0" dirty="0" smtClean="0"/>
              <a:t> binder and the other is by using the style binder.  The style binder will allow you to set specify styles on an element. </a:t>
            </a:r>
          </a:p>
          <a:p>
            <a:endParaRPr lang="en-US" baseline="0" dirty="0" smtClean="0"/>
          </a:p>
          <a:p>
            <a:r>
              <a:rPr lang="en-US" baseline="0" dirty="0" smtClean="0"/>
              <a:t>[show animation]</a:t>
            </a:r>
          </a:p>
          <a:p>
            <a:r>
              <a:rPr lang="en-US" baseline="0" dirty="0" smtClean="0"/>
              <a:t>To use the style binder you would use the standard data-bind syntax in </a:t>
            </a:r>
            <a:r>
              <a:rPr lang="en-US" baseline="0" dirty="0" err="1" smtClean="0"/>
              <a:t>conjuction</a:t>
            </a:r>
            <a:r>
              <a:rPr lang="en-US" baseline="0" dirty="0" smtClean="0"/>
              <a:t> w/ the ‘style’ binder.</a:t>
            </a:r>
          </a:p>
          <a:p>
            <a:endParaRPr lang="en-US" baseline="0" dirty="0" smtClean="0"/>
          </a:p>
          <a:p>
            <a:r>
              <a:rPr lang="en-US" baseline="0" dirty="0" smtClean="0"/>
              <a:t>[show animation]</a:t>
            </a:r>
          </a:p>
          <a:p>
            <a:r>
              <a:rPr lang="en-US" baseline="0" dirty="0" smtClean="0"/>
              <a:t>You would then provide the name of the style you wish to apply along with the expression to set the value.</a:t>
            </a:r>
          </a:p>
          <a:p>
            <a:endParaRPr lang="en-US" baseline="0" dirty="0" smtClean="0"/>
          </a:p>
          <a:p>
            <a:r>
              <a:rPr lang="en-US" baseline="0" dirty="0" smtClean="0"/>
              <a:t>[show animation]</a:t>
            </a:r>
          </a:p>
          <a:p>
            <a:r>
              <a:rPr lang="en-US" baseline="0" dirty="0" smtClean="0"/>
              <a:t>When using the style binder you can also use the results of an evaluated method to set the style.</a:t>
            </a:r>
          </a:p>
          <a:p>
            <a:endParaRPr lang="en-US" baseline="0" dirty="0" smtClean="0"/>
          </a:p>
          <a:p>
            <a:r>
              <a:rPr lang="en-US" baseline="0" dirty="0" smtClean="0"/>
              <a:t>[show animation]</a:t>
            </a:r>
          </a:p>
          <a:p>
            <a:r>
              <a:rPr lang="en-US" baseline="0" dirty="0" smtClean="0"/>
              <a:t>You can see that I am attempting to set the </a:t>
            </a:r>
            <a:r>
              <a:rPr lang="en-US" baseline="0" dirty="0" err="1" smtClean="0"/>
              <a:t>fontWeight</a:t>
            </a:r>
            <a:r>
              <a:rPr lang="en-US" baseline="0" dirty="0" smtClean="0"/>
              <a:t> style by binding to the </a:t>
            </a:r>
            <a:r>
              <a:rPr lang="en-US" baseline="0" dirty="0" err="1" smtClean="0"/>
              <a:t>StatusWeight</a:t>
            </a:r>
            <a:r>
              <a:rPr lang="en-US" baseline="0" dirty="0" smtClean="0"/>
              <a:t> method</a:t>
            </a:r>
          </a:p>
          <a:p>
            <a:endParaRPr lang="en-US" baseline="0" dirty="0" smtClean="0"/>
          </a:p>
          <a:p>
            <a:r>
              <a:rPr lang="en-US" baseline="0" dirty="0" smtClean="0"/>
              <a:t>[show animation]</a:t>
            </a:r>
          </a:p>
          <a:p>
            <a:r>
              <a:rPr lang="en-US" baseline="0" dirty="0" smtClean="0"/>
              <a:t>Here is the </a:t>
            </a:r>
            <a:r>
              <a:rPr lang="en-US" baseline="0" dirty="0" err="1" smtClean="0"/>
              <a:t>StatusWeight</a:t>
            </a:r>
            <a:r>
              <a:rPr lang="en-US" baseline="0" dirty="0" smtClean="0"/>
              <a:t> method and as you can see this method will return a specified font sized based on the value in the Status property.  This font size will then be applied to the Font-weight style and the UI will be updated.</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a:p>
        </p:txBody>
      </p:sp>
    </p:spTree>
    <p:extLst>
      <p:ext uri="{BB962C8B-B14F-4D97-AF65-F5344CB8AC3E}">
        <p14:creationId xmlns:p14="http://schemas.microsoft.com/office/powerpoint/2010/main" val="4259565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2193333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was dedicated to learning how to </a:t>
            </a:r>
            <a:r>
              <a:rPr lang="en-US" baseline="0" dirty="0" smtClean="0"/>
              <a:t>use knockout to control the appearance of our user interface.</a:t>
            </a:r>
          </a:p>
          <a:p>
            <a:endParaRPr lang="en-US" baseline="0" dirty="0" smtClean="0"/>
          </a:p>
          <a:p>
            <a:r>
              <a:rPr lang="en-US" baseline="0" dirty="0" smtClean="0"/>
              <a:t>We started off by taking a look at how to use the visible binder in knockout and comparing this to the concept of visibility converters in </a:t>
            </a:r>
            <a:r>
              <a:rPr lang="en-US" baseline="0" dirty="0" err="1" smtClean="0"/>
              <a:t>xaml</a:t>
            </a:r>
            <a:r>
              <a:rPr lang="en-US" baseline="0" dirty="0" smtClean="0"/>
              <a:t>.  We learned that the visible binder was similar to the ‘if’ binder in that it can be used to show or hide UI elements.  But we also learned that unlike the ‘if’ binder the visible binder does not remove the UI elements from the underlying DOM but rather it just changes their display state.</a:t>
            </a:r>
            <a:endParaRPr lang="en-US" dirty="0" smtClean="0"/>
          </a:p>
          <a:p>
            <a:endParaRPr lang="en-US" baseline="0" dirty="0" smtClean="0"/>
          </a:p>
          <a:p>
            <a:r>
              <a:rPr lang="en-US" baseline="0" dirty="0" smtClean="0"/>
              <a:t>Next we wrapped up this module by learning how to dynamically change the appearance of our UI by using the ‘</a:t>
            </a:r>
            <a:r>
              <a:rPr lang="en-US" baseline="0" dirty="0" err="1" smtClean="0"/>
              <a:t>css</a:t>
            </a:r>
            <a:r>
              <a:rPr lang="en-US" baseline="0" dirty="0" smtClean="0"/>
              <a:t>’ and the ‘style’ binders.  We learned that the </a:t>
            </a:r>
            <a:r>
              <a:rPr lang="en-US" baseline="0" dirty="0" err="1" smtClean="0"/>
              <a:t>css</a:t>
            </a:r>
            <a:r>
              <a:rPr lang="en-US" baseline="0" dirty="0" smtClean="0"/>
              <a:t> binder can be used to dynamically add or remove </a:t>
            </a:r>
            <a:r>
              <a:rPr lang="en-US" baseline="0" dirty="0" err="1" smtClean="0"/>
              <a:t>css</a:t>
            </a:r>
            <a:r>
              <a:rPr lang="en-US" baseline="0" dirty="0" smtClean="0"/>
              <a:t> classes from an element.  We then learned that the style binder can be used to dynamically adjust inline styles for a given element.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a:t>
            </a:fld>
            <a:endParaRPr lang="en-US"/>
          </a:p>
        </p:txBody>
      </p:sp>
    </p:spTree>
    <p:extLst>
      <p:ext uri="{BB962C8B-B14F-4D97-AF65-F5344CB8AC3E}">
        <p14:creationId xmlns:p14="http://schemas.microsoft.com/office/powerpoint/2010/main" val="4217989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a:t>
            </a:r>
            <a:r>
              <a:rPr lang="en-US" baseline="0" dirty="0" smtClean="0"/>
              <a:t> we are going to learn about in this module is how to conditionally show or hide </a:t>
            </a:r>
            <a:r>
              <a:rPr lang="en-US" baseline="0" dirty="0" err="1" smtClean="0"/>
              <a:t>ui</a:t>
            </a:r>
            <a:r>
              <a:rPr lang="en-US" baseline="0" dirty="0" smtClean="0"/>
              <a:t> elements by using the visible binder.  The visible binder in knockout works in a similar manor as the if binder with one big difference.  The ‘if’ binder will actually remove all elements form the underlying DOM where the </a:t>
            </a:r>
            <a:r>
              <a:rPr lang="en-US" baseline="0" dirty="0" err="1" smtClean="0"/>
              <a:t>visibile</a:t>
            </a:r>
            <a:r>
              <a:rPr lang="en-US" baseline="0" dirty="0" smtClean="0"/>
              <a:t> binder will simply toggle the display style.</a:t>
            </a:r>
          </a:p>
          <a:p>
            <a:endParaRPr lang="en-US" baseline="0" dirty="0" smtClean="0"/>
          </a:p>
          <a:p>
            <a:r>
              <a:rPr lang="en-US" baseline="0" dirty="0" smtClean="0"/>
              <a:t>[show animation]</a:t>
            </a:r>
          </a:p>
          <a:p>
            <a:r>
              <a:rPr lang="en-US" baseline="0" dirty="0" smtClean="0"/>
              <a:t>Next we will take a look at how we can use 2 knockout binders to dynamically change the appearance of your user interface.  </a:t>
            </a:r>
          </a:p>
          <a:p>
            <a:endParaRPr lang="en-US" baseline="0" dirty="0" smtClean="0"/>
          </a:p>
          <a:p>
            <a:r>
              <a:rPr lang="en-US" baseline="0" dirty="0" smtClean="0"/>
              <a:t>These 2 binders are the </a:t>
            </a:r>
            <a:r>
              <a:rPr lang="en-US" baseline="0" dirty="0" err="1" smtClean="0"/>
              <a:t>css</a:t>
            </a:r>
            <a:r>
              <a:rPr lang="en-US" baseline="0" dirty="0" smtClean="0"/>
              <a:t> binder and the style binder.  We will learn how we can use the </a:t>
            </a:r>
            <a:r>
              <a:rPr lang="en-US" baseline="0" dirty="0" err="1" smtClean="0"/>
              <a:t>css</a:t>
            </a:r>
            <a:r>
              <a:rPr lang="en-US" baseline="0" dirty="0" smtClean="0"/>
              <a:t> binder to dynamically add or remove </a:t>
            </a:r>
            <a:r>
              <a:rPr lang="en-US" baseline="0" dirty="0" err="1" smtClean="0"/>
              <a:t>css</a:t>
            </a:r>
            <a:r>
              <a:rPr lang="en-US" baseline="0" dirty="0" smtClean="0"/>
              <a:t> classes to an element based on our bound values.  </a:t>
            </a:r>
          </a:p>
          <a:p>
            <a:endParaRPr lang="en-US" baseline="0" dirty="0" smtClean="0"/>
          </a:p>
          <a:p>
            <a:r>
              <a:rPr lang="en-US" baseline="0" dirty="0" smtClean="0"/>
              <a:t>After learning about the </a:t>
            </a:r>
            <a:r>
              <a:rPr lang="en-US" baseline="0" dirty="0" err="1" smtClean="0"/>
              <a:t>css</a:t>
            </a:r>
            <a:r>
              <a:rPr lang="en-US" baseline="0" dirty="0" smtClean="0"/>
              <a:t> binder we will learn about the style binder.  The style binder is different from the </a:t>
            </a:r>
            <a:r>
              <a:rPr lang="en-US" baseline="0" dirty="0" err="1" smtClean="0"/>
              <a:t>css</a:t>
            </a:r>
            <a:r>
              <a:rPr lang="en-US" baseline="0" dirty="0" smtClean="0"/>
              <a:t> binder as it does not work with an entire </a:t>
            </a:r>
            <a:r>
              <a:rPr lang="en-US" baseline="0" dirty="0" err="1" smtClean="0"/>
              <a:t>css</a:t>
            </a:r>
            <a:r>
              <a:rPr lang="en-US" baseline="0" dirty="0" smtClean="0"/>
              <a:t> class but rather individual inline styles such as font-size or width.</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line of business</a:t>
            </a:r>
            <a:r>
              <a:rPr lang="en-US" baseline="0" dirty="0" smtClean="0"/>
              <a:t> applications it is very common to need to be able to show or hide user interface elements based on different data values.  When working with a </a:t>
            </a:r>
            <a:r>
              <a:rPr lang="en-US" baseline="0" dirty="0" err="1" smtClean="0"/>
              <a:t>xaml</a:t>
            </a:r>
            <a:r>
              <a:rPr lang="en-US" baseline="0" dirty="0" smtClean="0"/>
              <a:t> application this can be accomplished with a converter which binds to a value in your view model and will either show or hide the UI element based on the bound value.  This approach works well but you must create a custom converter which simply increases developer over head.  Fortunately for us knockout has a solution for this in the form of the visible binder.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mentioned,</a:t>
            </a:r>
            <a:r>
              <a:rPr lang="en-US" baseline="0" dirty="0" smtClean="0"/>
              <a:t> when working with </a:t>
            </a:r>
            <a:r>
              <a:rPr lang="en-US" baseline="0" dirty="0" err="1" smtClean="0"/>
              <a:t>xaml</a:t>
            </a:r>
            <a:r>
              <a:rPr lang="en-US" baseline="0" dirty="0" smtClean="0"/>
              <a:t> applications you typically will create a converter which implements the </a:t>
            </a:r>
            <a:r>
              <a:rPr lang="en-US" baseline="0" dirty="0" err="1" smtClean="0"/>
              <a:t>IValueCOnverter</a:t>
            </a:r>
            <a:r>
              <a:rPr lang="en-US" baseline="0" dirty="0" smtClean="0"/>
              <a:t> interface like the one shown here.</a:t>
            </a:r>
          </a:p>
          <a:p>
            <a:endParaRPr lang="en-US" baseline="0" dirty="0" smtClean="0"/>
          </a:p>
          <a:p>
            <a:r>
              <a:rPr lang="en-US" baseline="0" dirty="0" smtClean="0"/>
              <a:t>[show animation]</a:t>
            </a:r>
          </a:p>
          <a:p>
            <a:r>
              <a:rPr lang="en-US" baseline="0" dirty="0" smtClean="0"/>
              <a:t>The converter you see here will accept a value which can be provided via a bound property.  The provided value will be evaluated and the correct visibility status will be returned based on the evaluation.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xaml</a:t>
            </a:r>
            <a:r>
              <a:rPr lang="en-US" dirty="0" smtClean="0"/>
              <a:t> you see here implements</a:t>
            </a:r>
            <a:r>
              <a:rPr lang="en-US" baseline="0" dirty="0" smtClean="0"/>
              <a:t> our boolean2visibility converter we saw in the prior slide.</a:t>
            </a:r>
          </a:p>
          <a:p>
            <a:endParaRPr lang="en-US" baseline="0" dirty="0" smtClean="0"/>
          </a:p>
          <a:p>
            <a:r>
              <a:rPr lang="en-US" baseline="0" dirty="0" smtClean="0"/>
              <a:t>[show animation]</a:t>
            </a:r>
          </a:p>
          <a:p>
            <a:r>
              <a:rPr lang="en-US" baseline="0" dirty="0" smtClean="0"/>
              <a:t>The first thing you would do is bind a Boolean property to the visibility attribute on UI element. </a:t>
            </a:r>
          </a:p>
          <a:p>
            <a:endParaRPr lang="en-US" baseline="0" dirty="0" smtClean="0"/>
          </a:p>
          <a:p>
            <a:r>
              <a:rPr lang="en-US" baseline="0" dirty="0" smtClean="0"/>
              <a:t>[show animation]</a:t>
            </a:r>
          </a:p>
          <a:p>
            <a:r>
              <a:rPr lang="en-US" baseline="0" dirty="0" smtClean="0"/>
              <a:t>Next you would use the specify that our boolean2visibility converter should be used when evaluating our binding. </a:t>
            </a:r>
          </a:p>
          <a:p>
            <a:endParaRPr lang="en-US" baseline="0" dirty="0" smtClean="0"/>
          </a:p>
          <a:p>
            <a:r>
              <a:rPr lang="en-US" baseline="0" dirty="0" smtClean="0"/>
              <a:t>After the binding Is complete our UI element will either be shown or hidden based on our bound value.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287574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accomplish the same result in knockout you would create html like you see here on screen</a:t>
            </a:r>
          </a:p>
          <a:p>
            <a:endParaRPr lang="en-US" baseline="0" dirty="0" smtClean="0"/>
          </a:p>
          <a:p>
            <a:r>
              <a:rPr lang="en-US" baseline="0" dirty="0" smtClean="0"/>
              <a:t>Knockout has a visible binding which will toggle the associated html DOM element to either be visible or hidden</a:t>
            </a:r>
          </a:p>
          <a:p>
            <a:endParaRPr lang="en-US" baseline="0" dirty="0" smtClean="0"/>
          </a:p>
          <a:p>
            <a:r>
              <a:rPr lang="en-US" baseline="0" dirty="0" smtClean="0"/>
              <a:t>[show animation]</a:t>
            </a:r>
          </a:p>
          <a:p>
            <a:r>
              <a:rPr lang="en-US" baseline="0" dirty="0" smtClean="0"/>
              <a:t>When using visible binding, you need to provide a statement to be evaluated.  In our example we are going to evaluate a text property to see if it matches a predetermined value.  There is one special thing should understand about the way this evaluates and that is this does not follow strict true/false lines.  This follows the </a:t>
            </a:r>
            <a:r>
              <a:rPr lang="en-US" baseline="0" dirty="0" err="1" smtClean="0"/>
              <a:t>javascript</a:t>
            </a:r>
            <a:r>
              <a:rPr lang="en-US" baseline="0" dirty="0" smtClean="0"/>
              <a:t> </a:t>
            </a:r>
            <a:r>
              <a:rPr lang="en-US" baseline="0" dirty="0" err="1" smtClean="0"/>
              <a:t>truthly</a:t>
            </a:r>
            <a:r>
              <a:rPr lang="en-US" baseline="0" dirty="0" smtClean="0"/>
              <a:t> </a:t>
            </a:r>
            <a:r>
              <a:rPr lang="en-US" baseline="0" dirty="0" err="1" smtClean="0"/>
              <a:t>falsly</a:t>
            </a:r>
            <a:r>
              <a:rPr lang="en-US" baseline="0" dirty="0" smtClean="0"/>
              <a:t> concept which basically means that if it appears true by either having a true Boolean, a true string or a non 0 value it will evaluate as true. However, if it appears false, by either being false, 0, null or undefined value it will resolve to false.</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199185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2617840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When building applications it is pretty much a given that you are going to </a:t>
            </a:r>
            <a:r>
              <a:rPr lang="en-US" dirty="0" smtClean="0"/>
              <a:t>want</a:t>
            </a:r>
            <a:r>
              <a:rPr lang="en-US" baseline="0" dirty="0" smtClean="0"/>
              <a:t> </a:t>
            </a:r>
            <a:r>
              <a:rPr lang="en-US" baseline="0" dirty="0" smtClean="0"/>
              <a:t>to be able to change the appearance of your UI based on business rules.  When working with a </a:t>
            </a:r>
            <a:r>
              <a:rPr lang="en-US" baseline="0" dirty="0" err="1" smtClean="0"/>
              <a:t>xaml</a:t>
            </a:r>
            <a:r>
              <a:rPr lang="en-US" baseline="0" dirty="0" smtClean="0"/>
              <a:t> application you can accomplish this by using style converters or binding to specific style elements.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building an HTML and application w/ knockout you can accomplish this same goal in 2 different ways.  The first is by using the </a:t>
            </a:r>
            <a:r>
              <a:rPr lang="en-US" baseline="0" dirty="0" err="1" smtClean="0"/>
              <a:t>css</a:t>
            </a:r>
            <a:r>
              <a:rPr lang="en-US" baseline="0" dirty="0" smtClean="0"/>
              <a:t> binder to swap entire </a:t>
            </a:r>
            <a:r>
              <a:rPr lang="en-US" baseline="0" dirty="0" err="1" smtClean="0"/>
              <a:t>css</a:t>
            </a:r>
            <a:r>
              <a:rPr lang="en-US" baseline="0" dirty="0" smtClean="0"/>
              <a:t> </a:t>
            </a:r>
            <a:r>
              <a:rPr lang="en-US" baseline="0" dirty="0" err="1" smtClean="0"/>
              <a:t>clases</a:t>
            </a:r>
            <a:r>
              <a:rPr lang="en-US" baseline="0" dirty="0" smtClean="0"/>
              <a:t> or you can use the style binder to change a single inline style.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129182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Styles</a:t>
            </a:r>
            <a:endParaRPr lang="en-GB" dirty="0"/>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
        <p:nvSpPr>
          <p:cNvPr id="29" name="Text Placeholder 2"/>
          <p:cNvSpPr txBox="1">
            <a:spLocks/>
          </p:cNvSpPr>
          <p:nvPr/>
        </p:nvSpPr>
        <p:spPr bwMode="auto">
          <a:xfrm>
            <a:off x="457200" y="15240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Style Converter</a:t>
            </a:r>
            <a:endParaRPr lang="en-GB" sz="1400" kern="0" dirty="0"/>
          </a:p>
        </p:txBody>
      </p:sp>
      <p:pic>
        <p:nvPicPr>
          <p:cNvPr id="3" name="Picture 2"/>
          <p:cNvPicPr>
            <a:picLocks noChangeAspect="1"/>
          </p:cNvPicPr>
          <p:nvPr/>
        </p:nvPicPr>
        <p:blipFill>
          <a:blip r:embed="rId3"/>
          <a:stretch>
            <a:fillRect/>
          </a:stretch>
        </p:blipFill>
        <p:spPr>
          <a:xfrm>
            <a:off x="800100" y="1981200"/>
            <a:ext cx="6972300" cy="3943350"/>
          </a:xfrm>
          <a:prstGeom prst="rect">
            <a:avLst/>
          </a:prstGeom>
        </p:spPr>
      </p:pic>
      <p:cxnSp>
        <p:nvCxnSpPr>
          <p:cNvPr id="9" name="Straight Arrow Connector 8"/>
          <p:cNvCxnSpPr/>
          <p:nvPr/>
        </p:nvCxnSpPr>
        <p:spPr bwMode="auto">
          <a:xfrm flipH="1">
            <a:off x="5257800" y="1588532"/>
            <a:ext cx="1143000" cy="3164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bwMode="auto">
          <a:xfrm>
            <a:off x="6400800" y="1371600"/>
            <a:ext cx="2743200" cy="369332"/>
          </a:xfrm>
          <a:prstGeom prst="rect">
            <a:avLst/>
          </a:prstGeom>
          <a:noFill/>
          <a:ln w="9525">
            <a:noFill/>
            <a:miter lim="800000"/>
            <a:headEnd/>
            <a:tailEnd/>
          </a:ln>
        </p:spPr>
        <p:txBody>
          <a:bodyPr wrap="square" rtlCol="0">
            <a:spAutoFit/>
          </a:bodyPr>
          <a:lstStyle/>
          <a:p>
            <a:r>
              <a:rPr lang="en-US" dirty="0" smtClean="0">
                <a:latin typeface="+mj-lt"/>
              </a:rPr>
              <a:t>Typical Style Converter</a:t>
            </a:r>
          </a:p>
        </p:txBody>
      </p:sp>
      <p:cxnSp>
        <p:nvCxnSpPr>
          <p:cNvPr id="12" name="Straight Connector 11"/>
          <p:cNvCxnSpPr/>
          <p:nvPr/>
        </p:nvCxnSpPr>
        <p:spPr bwMode="auto">
          <a:xfrm>
            <a:off x="4572000" y="2286000"/>
            <a:ext cx="14478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878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Styles</a:t>
            </a:r>
            <a:endParaRPr lang="en-GB" dirty="0"/>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
        <p:nvSpPr>
          <p:cNvPr id="29" name="Text Placeholder 2"/>
          <p:cNvSpPr txBox="1">
            <a:spLocks/>
          </p:cNvSpPr>
          <p:nvPr/>
        </p:nvSpPr>
        <p:spPr bwMode="auto">
          <a:xfrm>
            <a:off x="457200" y="15240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Binding to the Style Converter</a:t>
            </a:r>
            <a:endParaRPr lang="en-GB" sz="1400" kern="0" dirty="0"/>
          </a:p>
        </p:txBody>
      </p:sp>
      <p:pic>
        <p:nvPicPr>
          <p:cNvPr id="8" name="Picture 7"/>
          <p:cNvPicPr>
            <a:picLocks noChangeAspect="1"/>
          </p:cNvPicPr>
          <p:nvPr/>
        </p:nvPicPr>
        <p:blipFill>
          <a:blip r:embed="rId3"/>
          <a:stretch>
            <a:fillRect/>
          </a:stretch>
        </p:blipFill>
        <p:spPr>
          <a:xfrm>
            <a:off x="685800" y="2133600"/>
            <a:ext cx="8458200" cy="847725"/>
          </a:xfrm>
          <a:prstGeom prst="rect">
            <a:avLst/>
          </a:prstGeom>
        </p:spPr>
      </p:pic>
      <p:cxnSp>
        <p:nvCxnSpPr>
          <p:cNvPr id="10" name="Straight Arrow Connector 9"/>
          <p:cNvCxnSpPr/>
          <p:nvPr/>
        </p:nvCxnSpPr>
        <p:spPr bwMode="auto">
          <a:xfrm flipV="1">
            <a:off x="6781800" y="2819400"/>
            <a:ext cx="0" cy="6741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5857881" y="3579831"/>
            <a:ext cx="2743200" cy="369332"/>
          </a:xfrm>
          <a:prstGeom prst="rect">
            <a:avLst/>
          </a:prstGeom>
          <a:noFill/>
          <a:ln w="9525">
            <a:noFill/>
            <a:miter lim="800000"/>
            <a:headEnd/>
            <a:tailEnd/>
          </a:ln>
        </p:spPr>
        <p:txBody>
          <a:bodyPr wrap="square" rtlCol="0">
            <a:spAutoFit/>
          </a:bodyPr>
          <a:lstStyle/>
          <a:p>
            <a:r>
              <a:rPr lang="en-US" dirty="0" smtClean="0">
                <a:latin typeface="+mj-lt"/>
              </a:rPr>
              <a:t>Using the Converter</a:t>
            </a:r>
          </a:p>
        </p:txBody>
      </p:sp>
      <p:cxnSp>
        <p:nvCxnSpPr>
          <p:cNvPr id="12" name="Straight Connector 11"/>
          <p:cNvCxnSpPr/>
          <p:nvPr/>
        </p:nvCxnSpPr>
        <p:spPr bwMode="auto">
          <a:xfrm>
            <a:off x="4246581" y="2667000"/>
            <a:ext cx="4668819"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bwMode="auto">
          <a:xfrm flipV="1">
            <a:off x="2730934" y="2821401"/>
            <a:ext cx="0" cy="84786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1371600" y="3669268"/>
            <a:ext cx="2743200" cy="369332"/>
          </a:xfrm>
          <a:prstGeom prst="rect">
            <a:avLst/>
          </a:prstGeom>
          <a:noFill/>
          <a:ln w="9525">
            <a:noFill/>
            <a:miter lim="800000"/>
            <a:headEnd/>
            <a:tailEnd/>
          </a:ln>
        </p:spPr>
        <p:txBody>
          <a:bodyPr wrap="square" rtlCol="0">
            <a:spAutoFit/>
          </a:bodyPr>
          <a:lstStyle/>
          <a:p>
            <a:pPr algn="ctr"/>
            <a:r>
              <a:rPr lang="en-US" dirty="0" smtClean="0">
                <a:latin typeface="+mj-lt"/>
              </a:rPr>
              <a:t>Bind to your property</a:t>
            </a:r>
          </a:p>
        </p:txBody>
      </p:sp>
      <p:cxnSp>
        <p:nvCxnSpPr>
          <p:cNvPr id="19" name="Straight Connector 18"/>
          <p:cNvCxnSpPr/>
          <p:nvPr/>
        </p:nvCxnSpPr>
        <p:spPr bwMode="auto">
          <a:xfrm>
            <a:off x="1404208" y="2667000"/>
            <a:ext cx="2635427"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257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P spid="16" grpId="0"/>
      <p:bldP spid="1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38200" y="1829023"/>
            <a:ext cx="7372350" cy="514350"/>
          </a:xfrm>
          <a:prstGeom prst="rect">
            <a:avLst/>
          </a:prstGeom>
        </p:spPr>
      </p:pic>
      <p:sp>
        <p:nvSpPr>
          <p:cNvPr id="2" name="Title 1"/>
          <p:cNvSpPr>
            <a:spLocks noGrp="1"/>
          </p:cNvSpPr>
          <p:nvPr>
            <p:ph type="title"/>
          </p:nvPr>
        </p:nvSpPr>
        <p:spPr/>
        <p:txBody>
          <a:bodyPr/>
          <a:lstStyle/>
          <a:p>
            <a:r>
              <a:rPr lang="en-US" dirty="0"/>
              <a:t>Applying Styles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Using the CSS binder</a:t>
            </a:r>
            <a:endParaRPr lang="en-GB" sz="1400" dirty="0"/>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cxnSp>
        <p:nvCxnSpPr>
          <p:cNvPr id="34" name="Straight Connector 33"/>
          <p:cNvCxnSpPr/>
          <p:nvPr/>
        </p:nvCxnSpPr>
        <p:spPr bwMode="auto">
          <a:xfrm>
            <a:off x="2403035" y="2209800"/>
            <a:ext cx="41636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bwMode="auto">
          <a:xfrm>
            <a:off x="3091032" y="2209800"/>
            <a:ext cx="82981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4"/>
          <a:stretch>
            <a:fillRect/>
          </a:stretch>
        </p:blipFill>
        <p:spPr>
          <a:xfrm>
            <a:off x="866775" y="2414364"/>
            <a:ext cx="1952625" cy="1304925"/>
          </a:xfrm>
          <a:prstGeom prst="rect">
            <a:avLst/>
          </a:prstGeom>
        </p:spPr>
      </p:pic>
      <p:pic>
        <p:nvPicPr>
          <p:cNvPr id="12" name="Picture 11"/>
          <p:cNvPicPr>
            <a:picLocks noChangeAspect="1"/>
          </p:cNvPicPr>
          <p:nvPr/>
        </p:nvPicPr>
        <p:blipFill>
          <a:blip r:embed="rId5"/>
          <a:stretch>
            <a:fillRect/>
          </a:stretch>
        </p:blipFill>
        <p:spPr>
          <a:xfrm>
            <a:off x="752139" y="4507468"/>
            <a:ext cx="8382000" cy="628650"/>
          </a:xfrm>
          <a:prstGeom prst="rect">
            <a:avLst/>
          </a:prstGeom>
        </p:spPr>
      </p:pic>
      <p:cxnSp>
        <p:nvCxnSpPr>
          <p:cNvPr id="35" name="Straight Connector 34"/>
          <p:cNvCxnSpPr/>
          <p:nvPr/>
        </p:nvCxnSpPr>
        <p:spPr bwMode="auto">
          <a:xfrm>
            <a:off x="1295400" y="2971800"/>
            <a:ext cx="82981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bwMode="auto">
          <a:xfrm flipH="1" flipV="1">
            <a:off x="3810000" y="2341141"/>
            <a:ext cx="382482" cy="71634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bwMode="auto">
          <a:xfrm>
            <a:off x="4192482" y="2976307"/>
            <a:ext cx="2446311" cy="369332"/>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Reference the style</a:t>
            </a:r>
            <a:endParaRPr lang="en-US" dirty="0">
              <a:solidFill>
                <a:prstClr val="black"/>
              </a:solidFill>
              <a:latin typeface="Myriad Pro"/>
            </a:endParaRPr>
          </a:p>
        </p:txBody>
      </p:sp>
      <p:cxnSp>
        <p:nvCxnSpPr>
          <p:cNvPr id="39" name="Straight Arrow Connector 38"/>
          <p:cNvCxnSpPr/>
          <p:nvPr/>
        </p:nvCxnSpPr>
        <p:spPr bwMode="auto">
          <a:xfrm flipH="1" flipV="1">
            <a:off x="3057976" y="2930563"/>
            <a:ext cx="1134506" cy="18004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bwMode="auto">
          <a:xfrm>
            <a:off x="5555351" y="5067090"/>
            <a:ext cx="387116"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bwMode="auto">
          <a:xfrm flipH="1" flipV="1">
            <a:off x="5766995" y="5151567"/>
            <a:ext cx="24205" cy="65847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bwMode="auto">
          <a:xfrm>
            <a:off x="4564089" y="5879068"/>
            <a:ext cx="2446311" cy="369332"/>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Separate by , (comma)</a:t>
            </a:r>
            <a:endParaRPr lang="en-US" dirty="0">
              <a:solidFill>
                <a:prstClr val="black"/>
              </a:solidFill>
              <a:latin typeface="Myriad Pro"/>
            </a:endParaRPr>
          </a:p>
        </p:txBody>
      </p:sp>
      <p:sp>
        <p:nvSpPr>
          <p:cNvPr id="60" name="Text Placeholder 2"/>
          <p:cNvSpPr txBox="1">
            <a:spLocks/>
          </p:cNvSpPr>
          <p:nvPr/>
        </p:nvSpPr>
        <p:spPr bwMode="auto">
          <a:xfrm>
            <a:off x="457200" y="39624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Using multiple CSS binders</a:t>
            </a:r>
            <a:endParaRPr lang="en-GB" sz="1400" kern="0" dirty="0"/>
          </a:p>
        </p:txBody>
      </p:sp>
    </p:spTree>
    <p:extLst>
      <p:ext uri="{BB962C8B-B14F-4D97-AF65-F5344CB8AC3E}">
        <p14:creationId xmlns:p14="http://schemas.microsoft.com/office/powerpoint/2010/main" val="1034719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0" presetClass="exit" presetSubtype="0" fill="hold" nodeType="withEffect">
                                  <p:stCondLst>
                                    <p:cond delay="0"/>
                                  </p:stCondLst>
                                  <p:childTnLst>
                                    <p:animEffect transition="out" filter="fade">
                                      <p:cBhvr>
                                        <p:cTn id="28" dur="500"/>
                                        <p:tgtEl>
                                          <p:spTgt spid="34"/>
                                        </p:tgtEl>
                                      </p:cBhvr>
                                    </p:animEffect>
                                    <p:set>
                                      <p:cBhvr>
                                        <p:cTn id="29" dur="1" fill="hold">
                                          <p:stCondLst>
                                            <p:cond delay="499"/>
                                          </p:stCondLst>
                                        </p:cTn>
                                        <p:tgtEl>
                                          <p:spTgt spid="3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0" presetClass="exit" presetSubtype="0" fill="hold" nodeType="withEffect">
                                  <p:stCondLst>
                                    <p:cond delay="0"/>
                                  </p:stCondLst>
                                  <p:childTnLst>
                                    <p:animEffect transition="out" filter="fade">
                                      <p:cBhvr>
                                        <p:cTn id="37" dur="500"/>
                                        <p:tgtEl>
                                          <p:spTgt spid="43"/>
                                        </p:tgtEl>
                                      </p:cBhvr>
                                    </p:animEffect>
                                    <p:set>
                                      <p:cBhvr>
                                        <p:cTn id="38" dur="1" fill="hold">
                                          <p:stCondLst>
                                            <p:cond delay="499"/>
                                          </p:stCondLst>
                                        </p:cTn>
                                        <p:tgtEl>
                                          <p:spTgt spid="43"/>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6"/>
                                        </p:tgtEl>
                                      </p:cBhvr>
                                    </p:animEffect>
                                    <p:set>
                                      <p:cBhvr>
                                        <p:cTn id="41" dur="1" fill="hold">
                                          <p:stCondLst>
                                            <p:cond delay="499"/>
                                          </p:stCondLst>
                                        </p:cTn>
                                        <p:tgtEl>
                                          <p:spTgt spid="3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9"/>
                                        </p:tgtEl>
                                      </p:cBhvr>
                                    </p:animEffect>
                                    <p:set>
                                      <p:cBhvr>
                                        <p:cTn id="44" dur="1" fill="hold">
                                          <p:stCondLst>
                                            <p:cond delay="499"/>
                                          </p:stCondLst>
                                        </p:cTn>
                                        <p:tgtEl>
                                          <p:spTgt spid="3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7"/>
                                        </p:tgtEl>
                                      </p:cBhvr>
                                    </p:animEffect>
                                    <p:set>
                                      <p:cBhvr>
                                        <p:cTn id="47" dur="1" fill="hold">
                                          <p:stCondLst>
                                            <p:cond delay="499"/>
                                          </p:stCondLst>
                                        </p:cTn>
                                        <p:tgtEl>
                                          <p:spTgt spid="3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5"/>
                                        </p:tgtEl>
                                      </p:cBhvr>
                                    </p:animEffect>
                                    <p:set>
                                      <p:cBhvr>
                                        <p:cTn id="53" dur="1" fill="hold">
                                          <p:stCondLst>
                                            <p:cond delay="499"/>
                                          </p:stCondLst>
                                        </p:cTn>
                                        <p:tgtEl>
                                          <p:spTgt spid="3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7" grpId="0"/>
      <p:bldP spid="37" grpId="1"/>
      <p:bldP spid="59"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Styles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Using the CSS binder with expressions</a:t>
            </a:r>
            <a:endParaRPr lang="en-GB" sz="1400" dirty="0"/>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pic>
        <p:nvPicPr>
          <p:cNvPr id="5" name="Picture 4"/>
          <p:cNvPicPr>
            <a:picLocks noChangeAspect="1"/>
          </p:cNvPicPr>
          <p:nvPr/>
        </p:nvPicPr>
        <p:blipFill>
          <a:blip r:embed="rId3"/>
          <a:stretch>
            <a:fillRect/>
          </a:stretch>
        </p:blipFill>
        <p:spPr>
          <a:xfrm>
            <a:off x="685800" y="1815353"/>
            <a:ext cx="3419475" cy="428625"/>
          </a:xfrm>
          <a:prstGeom prst="rect">
            <a:avLst/>
          </a:prstGeom>
        </p:spPr>
      </p:pic>
      <p:pic>
        <p:nvPicPr>
          <p:cNvPr id="6" name="Picture 5"/>
          <p:cNvPicPr>
            <a:picLocks noChangeAspect="1"/>
          </p:cNvPicPr>
          <p:nvPr/>
        </p:nvPicPr>
        <p:blipFill>
          <a:blip r:embed="rId4"/>
          <a:stretch>
            <a:fillRect/>
          </a:stretch>
        </p:blipFill>
        <p:spPr>
          <a:xfrm>
            <a:off x="695325" y="2306731"/>
            <a:ext cx="3876675" cy="3990975"/>
          </a:xfrm>
          <a:prstGeom prst="rect">
            <a:avLst/>
          </a:prstGeom>
        </p:spPr>
      </p:pic>
      <p:cxnSp>
        <p:nvCxnSpPr>
          <p:cNvPr id="22" name="Straight Connector 21"/>
          <p:cNvCxnSpPr/>
          <p:nvPr/>
        </p:nvCxnSpPr>
        <p:spPr bwMode="auto">
          <a:xfrm>
            <a:off x="2858970" y="2156750"/>
            <a:ext cx="100408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Right Brace 7"/>
          <p:cNvSpPr/>
          <p:nvPr/>
        </p:nvSpPr>
        <p:spPr bwMode="auto">
          <a:xfrm>
            <a:off x="4566213" y="2438400"/>
            <a:ext cx="1143000" cy="3048000"/>
          </a:xfrm>
          <a:prstGeom prst="rightBrace">
            <a:avLst/>
          </a:prstGeom>
          <a:ln w="9525" cap="flat" cmpd="sng" algn="ctr">
            <a:solidFill>
              <a:schemeClr val="tx1"/>
            </a:solidFill>
            <a:prstDash val="solid"/>
            <a:round/>
            <a:headEnd type="none" w="med" len="med"/>
            <a:tailEnd type="none" w="med" len="med"/>
          </a:ln>
          <a:effectLst/>
        </p:spPr>
        <p:style>
          <a:lnRef idx="0">
            <a:scrgbClr r="0" g="0" b="0"/>
          </a:lnRef>
          <a:fillRef idx="1001">
            <a:schemeClr val="lt1"/>
          </a:fillRef>
          <a:effectRef idx="0">
            <a:scrgbClr r="0" g="0" b="0"/>
          </a:effectRef>
          <a:fontRef idx="major"/>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24" name="TextBox 23"/>
          <p:cNvSpPr txBox="1"/>
          <p:nvPr/>
        </p:nvSpPr>
        <p:spPr bwMode="auto">
          <a:xfrm>
            <a:off x="5709213" y="3777734"/>
            <a:ext cx="2446311" cy="646331"/>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Method to determine which styles to apply</a:t>
            </a:r>
            <a:endParaRPr lang="en-US" dirty="0">
              <a:solidFill>
                <a:prstClr val="black"/>
              </a:solidFill>
              <a:latin typeface="Myriad Pro"/>
            </a:endParaRPr>
          </a:p>
        </p:txBody>
      </p:sp>
      <p:cxnSp>
        <p:nvCxnSpPr>
          <p:cNvPr id="25" name="Straight Connector 24"/>
          <p:cNvCxnSpPr/>
          <p:nvPr/>
        </p:nvCxnSpPr>
        <p:spPr bwMode="auto">
          <a:xfrm>
            <a:off x="2633662" y="3276600"/>
            <a:ext cx="100408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bwMode="auto">
          <a:xfrm>
            <a:off x="2534316" y="4191000"/>
            <a:ext cx="133643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bwMode="auto">
          <a:xfrm>
            <a:off x="2590800" y="5105400"/>
            <a:ext cx="110448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bwMode="auto">
          <a:xfrm>
            <a:off x="5478489" y="2743293"/>
            <a:ext cx="2446311" cy="369332"/>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Name of </a:t>
            </a:r>
            <a:r>
              <a:rPr lang="en-US" dirty="0" err="1" smtClean="0">
                <a:solidFill>
                  <a:prstClr val="black"/>
                </a:solidFill>
                <a:latin typeface="Myriad Pro"/>
              </a:rPr>
              <a:t>css</a:t>
            </a:r>
            <a:r>
              <a:rPr lang="en-US" dirty="0" smtClean="0">
                <a:solidFill>
                  <a:prstClr val="black"/>
                </a:solidFill>
                <a:latin typeface="Myriad Pro"/>
              </a:rPr>
              <a:t> styles</a:t>
            </a:r>
            <a:endParaRPr lang="en-US" dirty="0">
              <a:solidFill>
                <a:prstClr val="black"/>
              </a:solidFill>
              <a:latin typeface="Myriad Pro"/>
            </a:endParaRPr>
          </a:p>
        </p:txBody>
      </p:sp>
      <p:cxnSp>
        <p:nvCxnSpPr>
          <p:cNvPr id="29" name="Straight Arrow Connector 28"/>
          <p:cNvCxnSpPr/>
          <p:nvPr/>
        </p:nvCxnSpPr>
        <p:spPr bwMode="auto">
          <a:xfrm flipH="1">
            <a:off x="3870747" y="2971800"/>
            <a:ext cx="1838466" cy="17929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bwMode="auto">
          <a:xfrm>
            <a:off x="5402289" y="1752600"/>
            <a:ext cx="2446311" cy="369332"/>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Bind to method</a:t>
            </a:r>
            <a:endParaRPr lang="en-US" dirty="0">
              <a:solidFill>
                <a:prstClr val="black"/>
              </a:solidFill>
              <a:latin typeface="Myriad Pro"/>
            </a:endParaRPr>
          </a:p>
        </p:txBody>
      </p:sp>
      <p:cxnSp>
        <p:nvCxnSpPr>
          <p:cNvPr id="32" name="Straight Arrow Connector 31"/>
          <p:cNvCxnSpPr>
            <a:endCxn id="5" idx="3"/>
          </p:cNvCxnSpPr>
          <p:nvPr/>
        </p:nvCxnSpPr>
        <p:spPr bwMode="auto">
          <a:xfrm flipH="1">
            <a:off x="4105275" y="1981200"/>
            <a:ext cx="1373214" cy="484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4823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0" presetClass="exit" presetSubtype="0" fill="hold"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2"/>
                                        </p:tgtEl>
                                      </p:cBhvr>
                                    </p:animEffect>
                                    <p:set>
                                      <p:cBhvr>
                                        <p:cTn id="40" dur="1" fill="hold">
                                          <p:stCondLst>
                                            <p:cond delay="499"/>
                                          </p:stCondLst>
                                        </p:cTn>
                                        <p:tgtEl>
                                          <p:spTgt spid="32"/>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4"/>
                                        </p:tgtEl>
                                      </p:cBhvr>
                                    </p:animEffect>
                                    <p:set>
                                      <p:cBhvr>
                                        <p:cTn id="4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8" grpId="1" animBg="1"/>
      <p:bldP spid="24" grpId="0"/>
      <p:bldP spid="24" grpId="1"/>
      <p:bldP spid="28" grpId="0"/>
      <p:bldP spid="31" grpId="0"/>
      <p:bldP spid="3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Styles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Using the Style binder</a:t>
            </a:r>
            <a:endParaRPr lang="en-GB" sz="1400" dirty="0"/>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pic>
        <p:nvPicPr>
          <p:cNvPr id="7" name="Picture 6"/>
          <p:cNvPicPr>
            <a:picLocks noChangeAspect="1"/>
          </p:cNvPicPr>
          <p:nvPr/>
        </p:nvPicPr>
        <p:blipFill>
          <a:blip r:embed="rId3"/>
          <a:stretch>
            <a:fillRect/>
          </a:stretch>
        </p:blipFill>
        <p:spPr>
          <a:xfrm>
            <a:off x="728662" y="1881187"/>
            <a:ext cx="7686675" cy="352425"/>
          </a:xfrm>
          <a:prstGeom prst="rect">
            <a:avLst/>
          </a:prstGeom>
        </p:spPr>
      </p:pic>
      <p:cxnSp>
        <p:nvCxnSpPr>
          <p:cNvPr id="8" name="Straight Arrow Connector 7"/>
          <p:cNvCxnSpPr/>
          <p:nvPr/>
        </p:nvCxnSpPr>
        <p:spPr bwMode="auto">
          <a:xfrm flipH="1">
            <a:off x="5808229" y="1588532"/>
            <a:ext cx="592571" cy="1640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6400800" y="1371600"/>
            <a:ext cx="2743200" cy="369332"/>
          </a:xfrm>
          <a:prstGeom prst="rect">
            <a:avLst/>
          </a:prstGeom>
          <a:noFill/>
          <a:ln w="9525">
            <a:noFill/>
            <a:miter lim="800000"/>
            <a:headEnd/>
            <a:tailEnd/>
          </a:ln>
        </p:spPr>
        <p:txBody>
          <a:bodyPr wrap="square" rtlCol="0">
            <a:spAutoFit/>
          </a:bodyPr>
          <a:lstStyle/>
          <a:p>
            <a:r>
              <a:rPr lang="en-US" dirty="0" smtClean="0">
                <a:latin typeface="+mj-lt"/>
              </a:rPr>
              <a:t>Setting the Display style</a:t>
            </a:r>
          </a:p>
        </p:txBody>
      </p:sp>
      <p:cxnSp>
        <p:nvCxnSpPr>
          <p:cNvPr id="10" name="Straight Connector 9"/>
          <p:cNvCxnSpPr/>
          <p:nvPr/>
        </p:nvCxnSpPr>
        <p:spPr bwMode="auto">
          <a:xfrm>
            <a:off x="2316700" y="2233612"/>
            <a:ext cx="61400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bwMode="auto">
          <a:xfrm>
            <a:off x="3200400" y="2232024"/>
            <a:ext cx="49530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 Placeholder 2"/>
          <p:cNvSpPr txBox="1">
            <a:spLocks/>
          </p:cNvSpPr>
          <p:nvPr/>
        </p:nvSpPr>
        <p:spPr bwMode="auto">
          <a:xfrm>
            <a:off x="457200" y="28956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Using Methods to set the style</a:t>
            </a:r>
            <a:endParaRPr lang="en-GB" sz="1400" kern="0" dirty="0"/>
          </a:p>
        </p:txBody>
      </p:sp>
      <p:pic>
        <p:nvPicPr>
          <p:cNvPr id="13" name="Picture 12"/>
          <p:cNvPicPr>
            <a:picLocks noChangeAspect="1"/>
          </p:cNvPicPr>
          <p:nvPr/>
        </p:nvPicPr>
        <p:blipFill>
          <a:blip r:embed="rId4"/>
          <a:stretch>
            <a:fillRect/>
          </a:stretch>
        </p:blipFill>
        <p:spPr>
          <a:xfrm>
            <a:off x="728662" y="3276600"/>
            <a:ext cx="7620000" cy="647700"/>
          </a:xfrm>
          <a:prstGeom prst="rect">
            <a:avLst/>
          </a:prstGeom>
        </p:spPr>
      </p:pic>
      <p:pic>
        <p:nvPicPr>
          <p:cNvPr id="14" name="Picture 13"/>
          <p:cNvPicPr>
            <a:picLocks noChangeAspect="1"/>
          </p:cNvPicPr>
          <p:nvPr/>
        </p:nvPicPr>
        <p:blipFill>
          <a:blip r:embed="rId5"/>
          <a:stretch>
            <a:fillRect/>
          </a:stretch>
        </p:blipFill>
        <p:spPr>
          <a:xfrm>
            <a:off x="698182" y="4038600"/>
            <a:ext cx="3771900" cy="1743075"/>
          </a:xfrm>
          <a:prstGeom prst="rect">
            <a:avLst/>
          </a:prstGeom>
        </p:spPr>
      </p:pic>
      <p:cxnSp>
        <p:nvCxnSpPr>
          <p:cNvPr id="18" name="Straight Connector 17"/>
          <p:cNvCxnSpPr/>
          <p:nvPr/>
        </p:nvCxnSpPr>
        <p:spPr bwMode="auto">
          <a:xfrm>
            <a:off x="3124200" y="3850004"/>
            <a:ext cx="25527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534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0" presetClass="exit" presetSubtype="0" fill="hold"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0" presetClass="exit" presetSubtype="0" fill="hold" nodeType="withEffect">
                                  <p:stCondLst>
                                    <p:cond delay="0"/>
                                  </p:stCondLst>
                                  <p:childTnLst>
                                    <p:animEffect transition="out" filter="fade">
                                      <p:cBhvr>
                                        <p:cTn id="48" dur="500"/>
                                        <p:tgtEl>
                                          <p:spTgt spid="18"/>
                                        </p:tgtEl>
                                      </p:cBhvr>
                                    </p:animEffect>
                                    <p:set>
                                      <p:cBhvr>
                                        <p:cTn id="4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9" grpId="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69539420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a:xfrm>
            <a:off x="457200" y="1371600"/>
            <a:ext cx="8458200" cy="4495800"/>
          </a:xfrm>
        </p:spPr>
        <p:txBody>
          <a:bodyPr/>
          <a:lstStyle/>
          <a:p>
            <a:r>
              <a:rPr lang="en-US" dirty="0" smtClean="0"/>
              <a:t>Learned about conditionally showing elements via ‘visible’ Binder</a:t>
            </a:r>
          </a:p>
          <a:p>
            <a:r>
              <a:rPr lang="en-US" dirty="0" smtClean="0"/>
              <a:t>Learned about styling applications via the ‘</a:t>
            </a:r>
            <a:r>
              <a:rPr lang="en-US" dirty="0" err="1" smtClean="0"/>
              <a:t>css</a:t>
            </a:r>
            <a:r>
              <a:rPr lang="en-US" dirty="0" smtClean="0"/>
              <a:t>’ and ‘style’ Binder</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Conditionally showing or hiding elements</a:t>
            </a:r>
          </a:p>
          <a:p>
            <a:pPr lvl="1"/>
            <a:r>
              <a:rPr lang="en-US" dirty="0" smtClean="0">
                <a:latin typeface="+mn-lt"/>
              </a:rPr>
              <a:t>Using the Visible Binder</a:t>
            </a:r>
          </a:p>
          <a:p>
            <a:pPr lvl="1"/>
            <a:endParaRPr lang="en-US" dirty="0" smtClean="0">
              <a:latin typeface="+mn-lt"/>
            </a:endParaRPr>
          </a:p>
          <a:p>
            <a:r>
              <a:rPr lang="en-GB" dirty="0" smtClean="0"/>
              <a:t>Changing the appearance of your elements</a:t>
            </a:r>
          </a:p>
          <a:p>
            <a:pPr lvl="1"/>
            <a:r>
              <a:rPr lang="en-GB" dirty="0" smtClean="0">
                <a:latin typeface="+mn-lt"/>
              </a:rPr>
              <a:t>Learning to use </a:t>
            </a:r>
            <a:r>
              <a:rPr lang="en-GB" dirty="0" err="1" smtClean="0">
                <a:latin typeface="+mn-lt"/>
              </a:rPr>
              <a:t>css</a:t>
            </a:r>
            <a:r>
              <a:rPr lang="en-GB" dirty="0" smtClean="0">
                <a:latin typeface="+mn-lt"/>
              </a:rPr>
              <a:t> binder</a:t>
            </a:r>
          </a:p>
          <a:p>
            <a:pPr lvl="1"/>
            <a:r>
              <a:rPr lang="en-GB" dirty="0" smtClean="0">
                <a:latin typeface="+mn-lt"/>
              </a:rPr>
              <a:t>Learning to use style binder</a:t>
            </a:r>
          </a:p>
          <a:p>
            <a:pPr lvl="1"/>
            <a:endParaRPr lang="en-GB" dirty="0">
              <a:latin typeface="+mn-lt"/>
            </a:endParaRPr>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Togging Visibility using ‘visible’ </a:t>
            </a:r>
          </a:p>
          <a:p>
            <a:r>
              <a:rPr lang="en-US" dirty="0" smtClean="0"/>
              <a:t>Applying Styles</a:t>
            </a:r>
          </a:p>
          <a:p>
            <a:pPr lvl="1"/>
            <a:r>
              <a:rPr lang="en-US" dirty="0" smtClean="0"/>
              <a:t>Using ‘</a:t>
            </a:r>
            <a:r>
              <a:rPr lang="en-US" dirty="0" err="1" smtClean="0"/>
              <a:t>css</a:t>
            </a:r>
            <a:r>
              <a:rPr lang="en-US" dirty="0" smtClean="0"/>
              <a:t>’</a:t>
            </a:r>
          </a:p>
          <a:p>
            <a:pPr lvl="1"/>
            <a:r>
              <a:rPr lang="en-US" dirty="0" smtClean="0"/>
              <a:t>Using ‘style’</a:t>
            </a:r>
          </a:p>
          <a:p>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Toggling Visibility</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Boolean to Visibility Converter</a:t>
            </a:r>
            <a:endParaRPr lang="en-GB" sz="1400" dirty="0"/>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pic>
        <p:nvPicPr>
          <p:cNvPr id="18" name="Picture 17"/>
          <p:cNvPicPr>
            <a:picLocks noChangeAspect="1"/>
          </p:cNvPicPr>
          <p:nvPr/>
        </p:nvPicPr>
        <p:blipFill>
          <a:blip r:embed="rId3"/>
          <a:stretch>
            <a:fillRect/>
          </a:stretch>
        </p:blipFill>
        <p:spPr>
          <a:xfrm>
            <a:off x="838200" y="1998639"/>
            <a:ext cx="6838950" cy="4210050"/>
          </a:xfrm>
          <a:prstGeom prst="rect">
            <a:avLst/>
          </a:prstGeom>
        </p:spPr>
      </p:pic>
      <p:cxnSp>
        <p:nvCxnSpPr>
          <p:cNvPr id="19" name="Straight Arrow Connector 18"/>
          <p:cNvCxnSpPr/>
          <p:nvPr/>
        </p:nvCxnSpPr>
        <p:spPr bwMode="auto">
          <a:xfrm flipH="1">
            <a:off x="5181600" y="1588532"/>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bwMode="auto">
          <a:xfrm>
            <a:off x="6400800" y="1371600"/>
            <a:ext cx="2743200" cy="646331"/>
          </a:xfrm>
          <a:prstGeom prst="rect">
            <a:avLst/>
          </a:prstGeom>
          <a:noFill/>
          <a:ln w="9525">
            <a:noFill/>
            <a:miter lim="800000"/>
            <a:headEnd/>
            <a:tailEnd/>
          </a:ln>
        </p:spPr>
        <p:txBody>
          <a:bodyPr wrap="square" rtlCol="0">
            <a:spAutoFit/>
          </a:bodyPr>
          <a:lstStyle/>
          <a:p>
            <a:r>
              <a:rPr lang="en-US" dirty="0" smtClean="0">
                <a:latin typeface="+mj-lt"/>
              </a:rPr>
              <a:t>Typical Boolean to visibility converter</a:t>
            </a:r>
          </a:p>
        </p:txBody>
      </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09600" y="1828800"/>
            <a:ext cx="7458075" cy="981075"/>
          </a:xfrm>
          <a:prstGeom prst="rect">
            <a:avLst/>
          </a:prstGeom>
        </p:spPr>
      </p:pic>
      <p:sp>
        <p:nvSpPr>
          <p:cNvPr id="2" name="Title 1"/>
          <p:cNvSpPr>
            <a:spLocks noGrp="1"/>
          </p:cNvSpPr>
          <p:nvPr>
            <p:ph type="title"/>
          </p:nvPr>
        </p:nvSpPr>
        <p:spPr/>
        <p:txBody>
          <a:bodyPr/>
          <a:lstStyle/>
          <a:p>
            <a:r>
              <a:rPr lang="en-US" dirty="0"/>
              <a:t>Toggling Visibility</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Setting Visibility</a:t>
            </a:r>
            <a:endParaRPr lang="en-GB" sz="1400" dirty="0"/>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cxnSp>
        <p:nvCxnSpPr>
          <p:cNvPr id="19" name="Straight Arrow Connector 18"/>
          <p:cNvCxnSpPr/>
          <p:nvPr/>
        </p:nvCxnSpPr>
        <p:spPr bwMode="auto">
          <a:xfrm flipV="1">
            <a:off x="3873934" y="2592330"/>
            <a:ext cx="0" cy="84786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bwMode="auto">
          <a:xfrm>
            <a:off x="2514600" y="3440197"/>
            <a:ext cx="2743200" cy="369332"/>
          </a:xfrm>
          <a:prstGeom prst="rect">
            <a:avLst/>
          </a:prstGeom>
          <a:noFill/>
          <a:ln w="9525">
            <a:noFill/>
            <a:miter lim="800000"/>
            <a:headEnd/>
            <a:tailEnd/>
          </a:ln>
        </p:spPr>
        <p:txBody>
          <a:bodyPr wrap="square" rtlCol="0">
            <a:spAutoFit/>
          </a:bodyPr>
          <a:lstStyle/>
          <a:p>
            <a:pPr algn="ctr"/>
            <a:r>
              <a:rPr lang="en-US" dirty="0" smtClean="0">
                <a:latin typeface="+mj-lt"/>
              </a:rPr>
              <a:t>Bind to your property</a:t>
            </a:r>
          </a:p>
        </p:txBody>
      </p:sp>
      <p:cxnSp>
        <p:nvCxnSpPr>
          <p:cNvPr id="12" name="Straight Connector 11"/>
          <p:cNvCxnSpPr/>
          <p:nvPr/>
        </p:nvCxnSpPr>
        <p:spPr bwMode="auto">
          <a:xfrm>
            <a:off x="2895600" y="2419208"/>
            <a:ext cx="195666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bwMode="auto">
          <a:xfrm>
            <a:off x="5091874" y="2419208"/>
            <a:ext cx="2604326"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bwMode="auto">
          <a:xfrm flipV="1">
            <a:off x="6302809" y="2552416"/>
            <a:ext cx="0" cy="84786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5324475" y="3400283"/>
            <a:ext cx="2743200" cy="369332"/>
          </a:xfrm>
          <a:prstGeom prst="rect">
            <a:avLst/>
          </a:prstGeom>
          <a:noFill/>
          <a:ln w="9525">
            <a:noFill/>
            <a:miter lim="800000"/>
            <a:headEnd/>
            <a:tailEnd/>
          </a:ln>
        </p:spPr>
        <p:txBody>
          <a:bodyPr wrap="square" rtlCol="0">
            <a:spAutoFit/>
          </a:bodyPr>
          <a:lstStyle/>
          <a:p>
            <a:r>
              <a:rPr lang="en-US" dirty="0" smtClean="0">
                <a:latin typeface="+mj-lt"/>
              </a:rPr>
              <a:t>Use the Converter</a:t>
            </a:r>
          </a:p>
        </p:txBody>
      </p:sp>
    </p:spTree>
    <p:extLst>
      <p:ext uri="{BB962C8B-B14F-4D97-AF65-F5344CB8AC3E}">
        <p14:creationId xmlns:p14="http://schemas.microsoft.com/office/powerpoint/2010/main" val="4163010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9"/>
                                        </p:tgtEl>
                                      </p:cBhvr>
                                    </p:animEffect>
                                    <p:set>
                                      <p:cBhvr>
                                        <p:cTn id="3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P spid="29" grpId="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Toggling Visibility</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Using the ‘visible’ binder</a:t>
            </a:r>
            <a:endParaRPr lang="en-GB" sz="1400" dirty="0"/>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pic>
        <p:nvPicPr>
          <p:cNvPr id="6" name="Picture 5"/>
          <p:cNvPicPr>
            <a:picLocks noChangeAspect="1"/>
          </p:cNvPicPr>
          <p:nvPr/>
        </p:nvPicPr>
        <p:blipFill>
          <a:blip r:embed="rId3"/>
          <a:stretch>
            <a:fillRect/>
          </a:stretch>
        </p:blipFill>
        <p:spPr>
          <a:xfrm>
            <a:off x="838200" y="2512105"/>
            <a:ext cx="5876925" cy="904875"/>
          </a:xfrm>
          <a:prstGeom prst="rect">
            <a:avLst/>
          </a:prstGeom>
        </p:spPr>
      </p:pic>
      <p:pic>
        <p:nvPicPr>
          <p:cNvPr id="8" name="Picture 7"/>
          <p:cNvPicPr>
            <a:picLocks noChangeAspect="1"/>
          </p:cNvPicPr>
          <p:nvPr/>
        </p:nvPicPr>
        <p:blipFill>
          <a:blip r:embed="rId4"/>
          <a:stretch>
            <a:fillRect/>
          </a:stretch>
        </p:blipFill>
        <p:spPr>
          <a:xfrm>
            <a:off x="762000" y="1828800"/>
            <a:ext cx="6324600" cy="514350"/>
          </a:xfrm>
          <a:prstGeom prst="rect">
            <a:avLst/>
          </a:prstGeom>
        </p:spPr>
      </p:pic>
      <p:pic>
        <p:nvPicPr>
          <p:cNvPr id="29" name="Picture 28"/>
          <p:cNvPicPr>
            <a:picLocks noChangeAspect="1"/>
          </p:cNvPicPr>
          <p:nvPr/>
        </p:nvPicPr>
        <p:blipFill>
          <a:blip r:embed="rId5"/>
          <a:stretch>
            <a:fillRect/>
          </a:stretch>
        </p:blipFill>
        <p:spPr>
          <a:xfrm>
            <a:off x="851354" y="3581400"/>
            <a:ext cx="5867400" cy="819150"/>
          </a:xfrm>
          <a:prstGeom prst="rect">
            <a:avLst/>
          </a:prstGeom>
        </p:spPr>
      </p:pic>
      <p:cxnSp>
        <p:nvCxnSpPr>
          <p:cNvPr id="10" name="Straight Connector 9"/>
          <p:cNvCxnSpPr/>
          <p:nvPr/>
        </p:nvCxnSpPr>
        <p:spPr bwMode="auto">
          <a:xfrm>
            <a:off x="2293620" y="3124200"/>
            <a:ext cx="75438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bwMode="auto">
          <a:xfrm>
            <a:off x="2133600" y="4191000"/>
            <a:ext cx="75438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bwMode="auto">
          <a:xfrm flipH="1">
            <a:off x="3886200" y="3152001"/>
            <a:ext cx="2362200" cy="1371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248400" y="2935069"/>
            <a:ext cx="2743200" cy="369332"/>
          </a:xfrm>
          <a:prstGeom prst="rect">
            <a:avLst/>
          </a:prstGeom>
          <a:noFill/>
          <a:ln w="9525">
            <a:noFill/>
            <a:miter lim="800000"/>
            <a:headEnd/>
            <a:tailEnd/>
          </a:ln>
        </p:spPr>
        <p:txBody>
          <a:bodyPr wrap="square" rtlCol="0">
            <a:spAutoFit/>
          </a:bodyPr>
          <a:lstStyle/>
          <a:p>
            <a:r>
              <a:rPr lang="en-US" dirty="0" smtClean="0">
                <a:latin typeface="+mj-lt"/>
              </a:rPr>
              <a:t>Visible Binder</a:t>
            </a:r>
          </a:p>
        </p:txBody>
      </p:sp>
      <p:cxnSp>
        <p:nvCxnSpPr>
          <p:cNvPr id="15" name="Straight Arrow Connector 14"/>
          <p:cNvCxnSpPr/>
          <p:nvPr/>
        </p:nvCxnSpPr>
        <p:spPr bwMode="auto">
          <a:xfrm flipH="1">
            <a:off x="3924300" y="3198123"/>
            <a:ext cx="2316162" cy="38327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13691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14151331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tx2"/>
                </a:solidFill>
                <a:latin typeface="+mn-lt"/>
              </a:rPr>
              <a:t>Togging Visibility </a:t>
            </a:r>
            <a:r>
              <a:rPr lang="en-US" dirty="0" err="1" smtClean="0">
                <a:solidFill>
                  <a:schemeClr val="tx2"/>
                </a:solidFill>
                <a:latin typeface="+mn-lt"/>
              </a:rPr>
              <a:t>using‘visible</a:t>
            </a:r>
            <a:r>
              <a:rPr lang="en-US" dirty="0" smtClean="0">
                <a:solidFill>
                  <a:schemeClr val="tx2"/>
                </a:solidFill>
                <a:latin typeface="+mn-lt"/>
              </a:rPr>
              <a:t>’ </a:t>
            </a:r>
          </a:p>
          <a:p>
            <a:r>
              <a:rPr lang="en-US" dirty="0" smtClean="0">
                <a:solidFill>
                  <a:srgbClr val="EF8B19"/>
                </a:solidFill>
              </a:rPr>
              <a:t>Applying Styles</a:t>
            </a:r>
          </a:p>
          <a:p>
            <a:pPr lvl="1"/>
            <a:r>
              <a:rPr lang="en-US" dirty="0" smtClean="0">
                <a:solidFill>
                  <a:srgbClr val="EF8B19"/>
                </a:solidFill>
              </a:rPr>
              <a:t>Using ‘</a:t>
            </a:r>
            <a:r>
              <a:rPr lang="en-US" dirty="0" err="1" smtClean="0">
                <a:solidFill>
                  <a:srgbClr val="EF8B19"/>
                </a:solidFill>
              </a:rPr>
              <a:t>css</a:t>
            </a:r>
            <a:r>
              <a:rPr lang="en-US" dirty="0" smtClean="0">
                <a:solidFill>
                  <a:srgbClr val="EF8B19"/>
                </a:solidFill>
              </a:rPr>
              <a:t>’</a:t>
            </a:r>
          </a:p>
          <a:p>
            <a:pPr lvl="1"/>
            <a:r>
              <a:rPr lang="en-US" dirty="0" smtClean="0">
                <a:solidFill>
                  <a:srgbClr val="EF8B19"/>
                </a:solidFill>
              </a:rPr>
              <a:t>Using ‘style</a:t>
            </a:r>
            <a:r>
              <a:rPr lang="en-US" dirty="0" smtClean="0"/>
              <a:t>’</a:t>
            </a:r>
          </a:p>
          <a:p>
            <a:endParaRPr lang="en-GB" dirty="0"/>
          </a:p>
        </p:txBody>
      </p:sp>
    </p:spTree>
    <p:extLst>
      <p:ext uri="{BB962C8B-B14F-4D97-AF65-F5344CB8AC3E}">
        <p14:creationId xmlns:p14="http://schemas.microsoft.com/office/powerpoint/2010/main" val="253825290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2.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36518</TotalTime>
  <Words>1730</Words>
  <Application>Microsoft Office PowerPoint</Application>
  <PresentationFormat>On-screen Show (4:3)</PresentationFormat>
  <Paragraphs>171</Paragraphs>
  <Slides>16</Slides>
  <Notes>16</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Consolas</vt:lpstr>
      <vt:lpstr>Myriad Pro</vt:lpstr>
      <vt:lpstr>Myriad Pro Light</vt:lpstr>
      <vt:lpstr>Segoe UI</vt:lpstr>
      <vt:lpstr>Tekton Pro</vt:lpstr>
      <vt:lpstr>Verdana</vt:lpstr>
      <vt:lpstr>Wingdings</vt:lpstr>
      <vt:lpstr>PluralsightSlideTemplate</vt:lpstr>
      <vt:lpstr>Knockout for the XAML developer</vt:lpstr>
      <vt:lpstr>Agenda  </vt:lpstr>
      <vt:lpstr>END OF Overview Slides  </vt:lpstr>
      <vt:lpstr>Agenda  </vt:lpstr>
      <vt:lpstr>Toggling Visibility</vt:lpstr>
      <vt:lpstr>Toggling Visibility</vt:lpstr>
      <vt:lpstr>Toggling Visibility</vt:lpstr>
      <vt:lpstr>END OF Overview Slides  </vt:lpstr>
      <vt:lpstr>Agenda  </vt:lpstr>
      <vt:lpstr>Applying Styles</vt:lpstr>
      <vt:lpstr>Applying Styles</vt:lpstr>
      <vt:lpstr>Applying Styles</vt:lpstr>
      <vt:lpstr>Applying Styles</vt:lpstr>
      <vt:lpstr>Applying Styles</vt:lpstr>
      <vt:lpstr>END OF Overview Slides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300</cp:revision>
  <dcterms:created xsi:type="dcterms:W3CDTF">2013-02-20T23:32:03Z</dcterms:created>
  <dcterms:modified xsi:type="dcterms:W3CDTF">2013-06-23T13:34:40Z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