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6" r:id="rId2"/>
    <p:sldId id="307" r:id="rId3"/>
    <p:sldId id="312" r:id="rId4"/>
    <p:sldId id="316" r:id="rId5"/>
    <p:sldId id="320" r:id="rId6"/>
    <p:sldId id="340" r:id="rId7"/>
    <p:sldId id="319" r:id="rId8"/>
    <p:sldId id="317" r:id="rId9"/>
    <p:sldId id="338" r:id="rId10"/>
    <p:sldId id="339" r:id="rId11"/>
    <p:sldId id="321" r:id="rId12"/>
    <p:sldId id="322" r:id="rId13"/>
    <p:sldId id="323" r:id="rId14"/>
    <p:sldId id="326" r:id="rId15"/>
    <p:sldId id="327" r:id="rId16"/>
    <p:sldId id="328" r:id="rId17"/>
    <p:sldId id="331" r:id="rId18"/>
    <p:sldId id="332" r:id="rId19"/>
    <p:sldId id="333" r:id="rId20"/>
    <p:sldId id="336" r:id="rId21"/>
    <p:sldId id="337" r:id="rId22"/>
    <p:sldId id="334" r:id="rId23"/>
    <p:sldId id="335" r:id="rId24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97" autoAdjust="0"/>
    <p:restoredTop sz="73227" autoAdjust="0"/>
  </p:normalViewPr>
  <p:slideViewPr>
    <p:cSldViewPr>
      <p:cViewPr varScale="1">
        <p:scale>
          <a:sx n="69" d="100"/>
          <a:sy n="69" d="100"/>
        </p:scale>
        <p:origin x="1517" y="62"/>
      </p:cViewPr>
      <p:guideLst>
        <p:guide orient="horz" pos="316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3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6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39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44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1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91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89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http://www.asp.net/web-api/overview/extensibility/using-the-web-api-dependency-resolver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3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people who has used web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Who has used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mvc</a:t>
            </a:r>
            <a:endParaRPr lang="en-US" baseline="0" dirty="0" smtClean="0"/>
          </a:p>
          <a:p>
            <a:r>
              <a:rPr lang="en-US" baseline="0" dirty="0" smtClean="0"/>
              <a:t>Who has used </a:t>
            </a:r>
            <a:r>
              <a:rPr lang="en-US" baseline="0" dirty="0" err="1" smtClean="0"/>
              <a:t>wcf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Not fair to be mean to </a:t>
            </a:r>
            <a:r>
              <a:rPr lang="en-US" baseline="0" dirty="0" err="1" smtClean="0"/>
              <a:t>wcf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5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the YES</a:t>
            </a:r>
            <a:r>
              <a:rPr lang="en-US" baseline="0" dirty="0"/>
              <a:t> </a:t>
            </a:r>
            <a:r>
              <a:rPr lang="en-US" baseline="0" dirty="0" smtClean="0"/>
              <a:t>explore they WHY about this a bit more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2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9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363">
              <a:defRPr/>
            </a:pPr>
            <a:r>
              <a:rPr lang="en-US" dirty="0" smtClean="0"/>
              <a:t>Web </a:t>
            </a:r>
            <a:r>
              <a:rPr lang="en-US" dirty="0" err="1" smtClean="0"/>
              <a:t>Api</a:t>
            </a:r>
            <a:r>
              <a:rPr lang="en-US" dirty="0" smtClean="0"/>
              <a:t> Controllers are derived from </a:t>
            </a:r>
            <a:r>
              <a:rPr lang="en-US" dirty="0" err="1" smtClean="0"/>
              <a:t>Web.Http</a:t>
            </a:r>
            <a:r>
              <a:rPr lang="en-US" dirty="0" smtClean="0"/>
              <a:t> namespace. This is important because </a:t>
            </a:r>
            <a:r>
              <a:rPr lang="en-US" dirty="0" err="1" smtClean="0"/>
              <a:t>WebApi</a:t>
            </a:r>
            <a:r>
              <a:rPr lang="en-US" dirty="0" smtClean="0"/>
              <a:t> does not depend on anything in the asp.net stack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98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363">
              <a:defRPr/>
            </a:pPr>
            <a:r>
              <a:rPr lang="en-US" dirty="0" smtClean="0"/>
              <a:t>Web </a:t>
            </a:r>
            <a:r>
              <a:rPr lang="en-US" dirty="0" err="1" smtClean="0"/>
              <a:t>Api</a:t>
            </a:r>
            <a:r>
              <a:rPr lang="en-US" dirty="0" smtClean="0"/>
              <a:t> Controllers are derived from </a:t>
            </a:r>
            <a:r>
              <a:rPr lang="en-US" dirty="0" err="1" smtClean="0"/>
              <a:t>Web.Http</a:t>
            </a:r>
            <a:r>
              <a:rPr lang="en-US" dirty="0" smtClean="0"/>
              <a:t> namespace. This is important because </a:t>
            </a:r>
            <a:r>
              <a:rPr lang="en-US" dirty="0" err="1" smtClean="0"/>
              <a:t>WebApi</a:t>
            </a:r>
            <a:r>
              <a:rPr lang="en-US" dirty="0" smtClean="0"/>
              <a:t> does not depend on anything in the asp.net stack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6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363">
              <a:defRPr/>
            </a:pPr>
            <a:r>
              <a:rPr lang="en-US" dirty="0" smtClean="0"/>
              <a:t>Web </a:t>
            </a:r>
            <a:r>
              <a:rPr lang="en-US" dirty="0" err="1" smtClean="0"/>
              <a:t>Api</a:t>
            </a:r>
            <a:r>
              <a:rPr lang="en-US" dirty="0" smtClean="0"/>
              <a:t> Controllers are derived from </a:t>
            </a:r>
            <a:r>
              <a:rPr lang="en-US" dirty="0" err="1" smtClean="0"/>
              <a:t>Web.Http</a:t>
            </a:r>
            <a:r>
              <a:rPr lang="en-US" dirty="0" smtClean="0"/>
              <a:t> namespace. This is important because </a:t>
            </a:r>
            <a:r>
              <a:rPr lang="en-US" dirty="0" err="1" smtClean="0"/>
              <a:t>WebApi</a:t>
            </a:r>
            <a:r>
              <a:rPr lang="en-US" dirty="0" smtClean="0"/>
              <a:t> does not depend on anything in the asp.net stack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51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2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5/28/2013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5/28/2013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5/28/2013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5/28/2013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5/28/2013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5/28/2013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5/28/2013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C7500"/>
                </a:solidFill>
              </a:rPr>
              <a:t>0 to 60 on </a:t>
            </a:r>
            <a:r>
              <a:rPr lang="en-US" dirty="0" err="1" smtClean="0">
                <a:solidFill>
                  <a:srgbClr val="FC7500"/>
                </a:solidFill>
              </a:rPr>
              <a:t>WebAPI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00400" y="4646839"/>
            <a:ext cx="5181600" cy="183016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</a:rPr>
              <a:t>Derik Whittaker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</a:rPr>
              <a:t>http://www.devlicio.us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@</a:t>
            </a:r>
            <a:r>
              <a:rPr lang="en-US" sz="3600" b="1" dirty="0" err="1" smtClean="0">
                <a:solidFill>
                  <a:schemeClr val="bg1"/>
                </a:solidFill>
              </a:rPr>
              <a:t>DerikWhittaker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C# MVP / ASP Insider / </a:t>
            </a:r>
            <a:r>
              <a:rPr lang="en-US" sz="3600" b="1" dirty="0" err="1" smtClean="0">
                <a:solidFill>
                  <a:schemeClr val="bg1"/>
                </a:solidFill>
              </a:rPr>
              <a:t>Pluralsight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r"/>
            <a:r>
              <a:rPr lang="en-US" sz="3600" b="1" dirty="0">
                <a:solidFill>
                  <a:schemeClr val="bg1"/>
                </a:solidFill>
              </a:rPr>
              <a:t>d</a:t>
            </a:r>
            <a:r>
              <a:rPr lang="en-US" sz="3600" b="1" dirty="0" smtClean="0">
                <a:solidFill>
                  <a:schemeClr val="bg1"/>
                </a:solidFill>
              </a:rPr>
              <a:t>erik@graudo.com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Core Difference – WCF </a:t>
            </a:r>
            <a:r>
              <a:rPr lang="en-US" sz="2200" dirty="0" err="1" smtClean="0">
                <a:solidFill>
                  <a:schemeClr val="bg1"/>
                </a:solidFill>
              </a:rPr>
              <a:t>vs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WebApi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371600"/>
            <a:ext cx="7848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Difference 3</a:t>
            </a:r>
            <a:endParaRPr lang="en-US" sz="3600" dirty="0"/>
          </a:p>
          <a:p>
            <a:pPr lvl="1"/>
            <a:r>
              <a:rPr lang="en-US" sz="2800" dirty="0" smtClean="0"/>
              <a:t>WCF  </a:t>
            </a:r>
            <a:r>
              <a:rPr lang="en-US" sz="2800" dirty="0"/>
              <a:t>- Supports </a:t>
            </a:r>
            <a:r>
              <a:rPr lang="en-US" sz="2800" dirty="0" smtClean="0"/>
              <a:t>Reliable Messaging, Message Security, Request-Replay</a:t>
            </a:r>
          </a:p>
          <a:p>
            <a:pPr lvl="1"/>
            <a:r>
              <a:rPr lang="en-US" sz="2800" dirty="0"/>
              <a:t>Web API – Does not support high level protocols such as Reliable Messaging or Request-Replay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75279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Model Binding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464803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Hosting Option 1 – IIS Hosting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80279"/>
            <a:ext cx="8001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Why </a:t>
            </a:r>
            <a:r>
              <a:rPr lang="en-US" sz="3600" dirty="0" smtClean="0"/>
              <a:t>IIS Host</a:t>
            </a:r>
            <a:r>
              <a:rPr lang="en-US" sz="3600" dirty="0"/>
              <a:t>?</a:t>
            </a:r>
          </a:p>
          <a:p>
            <a:r>
              <a:rPr lang="en-US" dirty="0"/>
              <a:t>	</a:t>
            </a:r>
            <a:r>
              <a:rPr lang="en-US" sz="2800" dirty="0" smtClean="0"/>
              <a:t>It’s the default</a:t>
            </a:r>
          </a:p>
          <a:p>
            <a:r>
              <a:rPr lang="en-US" sz="2800" dirty="0" smtClean="0"/>
              <a:t>	You get the built in scalability of IIS</a:t>
            </a:r>
          </a:p>
          <a:p>
            <a:endParaRPr lang="en-US" dirty="0"/>
          </a:p>
          <a:p>
            <a:r>
              <a:rPr lang="en-US" sz="3600" dirty="0" smtClean="0"/>
              <a:t>Special Instructions </a:t>
            </a:r>
            <a:endParaRPr lang="en-US" sz="3600" dirty="0"/>
          </a:p>
          <a:p>
            <a:r>
              <a:rPr lang="en-US" dirty="0"/>
              <a:t>	</a:t>
            </a:r>
            <a:r>
              <a:rPr lang="en-US" sz="2800" dirty="0" smtClean="0"/>
              <a:t>None – It pretty much just works</a:t>
            </a:r>
          </a:p>
          <a:p>
            <a:endParaRPr lang="en-US" dirty="0"/>
          </a:p>
          <a:p>
            <a:r>
              <a:rPr lang="en-US" sz="3600" dirty="0" smtClean="0"/>
              <a:t>Demo Time</a:t>
            </a:r>
            <a:endParaRPr lang="en-US" sz="36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32771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Hosting Option 2 – Self Hosting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80279"/>
            <a:ext cx="8001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Why Self Host?</a:t>
            </a:r>
          </a:p>
          <a:p>
            <a:r>
              <a:rPr lang="en-US" dirty="0"/>
              <a:t>	</a:t>
            </a:r>
            <a:r>
              <a:rPr lang="en-US" sz="2800" dirty="0" smtClean="0"/>
              <a:t>Want to host inside a windows service</a:t>
            </a:r>
          </a:p>
          <a:p>
            <a:r>
              <a:rPr lang="en-US" sz="2800" dirty="0" smtClean="0"/>
              <a:t>	What to host inside some standard exe</a:t>
            </a:r>
          </a:p>
          <a:p>
            <a:endParaRPr lang="en-US" dirty="0" smtClean="0"/>
          </a:p>
          <a:p>
            <a:r>
              <a:rPr lang="en-US" sz="3600" dirty="0" smtClean="0"/>
              <a:t>Special Instructions </a:t>
            </a:r>
          </a:p>
          <a:p>
            <a:r>
              <a:rPr lang="en-US" dirty="0"/>
              <a:t>	</a:t>
            </a:r>
            <a:r>
              <a:rPr lang="en-US" sz="2800" dirty="0" smtClean="0"/>
              <a:t>Must setup/maintain the </a:t>
            </a:r>
            <a:r>
              <a:rPr lang="en-US" sz="2800" dirty="0" err="1" smtClean="0"/>
              <a:t>HttpConfiguration</a:t>
            </a:r>
            <a:r>
              <a:rPr lang="en-US" sz="2800" dirty="0"/>
              <a:t> </a:t>
            </a:r>
            <a:r>
              <a:rPr lang="en-US" sz="2800" dirty="0" smtClean="0"/>
              <a:t>			(aka routes)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Must create your </a:t>
            </a:r>
            <a:r>
              <a:rPr lang="en-US" sz="2800" dirty="0" err="1" smtClean="0"/>
              <a:t>HttpServer</a:t>
            </a:r>
            <a:endParaRPr lang="en-US" sz="2800" dirty="0" smtClean="0"/>
          </a:p>
          <a:p>
            <a:endParaRPr lang="en-US" dirty="0"/>
          </a:p>
          <a:p>
            <a:r>
              <a:rPr lang="en-US" sz="3600" dirty="0"/>
              <a:t>Demo Time</a:t>
            </a:r>
          </a:p>
          <a:p>
            <a:endParaRPr lang="en-US" sz="2800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06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</a:rPr>
              <a:t>Actions</a:t>
            </a:r>
            <a:endParaRPr lang="en-US" sz="2800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5806475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Actions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Public </a:t>
            </a:r>
            <a:r>
              <a:rPr lang="en-US" sz="3600" dirty="0" err="1" smtClean="0"/>
              <a:t>Invokeable</a:t>
            </a:r>
            <a:r>
              <a:rPr lang="en-US" sz="3600" dirty="0" smtClean="0"/>
              <a:t> Methods</a:t>
            </a:r>
          </a:p>
          <a:p>
            <a:pPr lvl="1"/>
            <a:r>
              <a:rPr lang="en-US" sz="2800" dirty="0" smtClean="0"/>
              <a:t>Get, Post, Put, Delete,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 lvl="1"/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Convention </a:t>
            </a:r>
            <a:r>
              <a:rPr lang="en-US" sz="3600" dirty="0"/>
              <a:t>or Attribute </a:t>
            </a:r>
            <a:r>
              <a:rPr lang="en-US" sz="3600" dirty="0" smtClean="0"/>
              <a:t>Based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Can return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Can have filters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Can be Named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</a:t>
            </a:r>
            <a:r>
              <a:rPr lang="en-US" sz="3600" dirty="0" smtClean="0"/>
              <a:t>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8280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</a:rPr>
              <a:t>Routing</a:t>
            </a:r>
            <a:endParaRPr lang="en-US" sz="2800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Model Binding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510229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Routes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Instructions to find a Controller Action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Have 3 components</a:t>
            </a:r>
          </a:p>
          <a:p>
            <a:pPr lvl="2"/>
            <a:r>
              <a:rPr lang="en-US" sz="2800" dirty="0" smtClean="0"/>
              <a:t>Matching URI to route</a:t>
            </a:r>
          </a:p>
          <a:p>
            <a:pPr lvl="2"/>
            <a:r>
              <a:rPr lang="en-US" sz="2800" dirty="0" smtClean="0"/>
              <a:t>Selecting Controller</a:t>
            </a:r>
          </a:p>
          <a:p>
            <a:pPr lvl="2"/>
            <a:r>
              <a:rPr lang="en-US" sz="2800" dirty="0" smtClean="0"/>
              <a:t>Selecting Action</a:t>
            </a:r>
          </a:p>
          <a:p>
            <a:pPr lvl="1"/>
            <a:r>
              <a:rPr lang="en-US" sz="2800" dirty="0" smtClean="0"/>
              <a:t>	</a:t>
            </a:r>
            <a:r>
              <a:rPr lang="en-US" sz="2800" dirty="0" err="1" smtClean="0"/>
              <a:t>api</a:t>
            </a:r>
            <a:r>
              <a:rPr lang="en-US" sz="2800" dirty="0" smtClean="0"/>
              <a:t>/{controller}/{action}/{parameter}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Are selected in top-down order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</a:t>
            </a:r>
            <a:r>
              <a:rPr lang="en-US" sz="3600" dirty="0" smtClean="0"/>
              <a:t>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04280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</a:rPr>
              <a:t>Filters</a:t>
            </a:r>
            <a:endParaRPr lang="en-US" sz="2800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Model Binding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598737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Filters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Act as a way to use </a:t>
            </a:r>
            <a:r>
              <a:rPr lang="en-US" sz="3600" dirty="0" smtClean="0"/>
              <a:t>AOP</a:t>
            </a:r>
            <a:br>
              <a:rPr lang="en-US" sz="3600" dirty="0" smtClean="0"/>
            </a:b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Can be applied to:</a:t>
            </a:r>
          </a:p>
          <a:p>
            <a:pPr lvl="1"/>
            <a:r>
              <a:rPr lang="en-US" sz="2800" dirty="0" smtClean="0"/>
              <a:t>	Globally</a:t>
            </a:r>
          </a:p>
          <a:p>
            <a:pPr lvl="1"/>
            <a:r>
              <a:rPr lang="en-US" sz="2800" dirty="0" smtClean="0"/>
              <a:t>	Controller</a:t>
            </a:r>
          </a:p>
          <a:p>
            <a:pPr lvl="1"/>
            <a:r>
              <a:rPr lang="en-US" sz="2800" dirty="0" smtClean="0"/>
              <a:t>	Action</a:t>
            </a:r>
            <a:endParaRPr lang="en-US" sz="2800" dirty="0"/>
          </a:p>
          <a:p>
            <a:endParaRPr lang="en-US" sz="3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</a:t>
            </a:r>
            <a:r>
              <a:rPr lang="en-US" sz="3600" dirty="0" smtClean="0"/>
              <a:t>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3553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What is the </a:t>
            </a:r>
            <a:r>
              <a:rPr lang="en-US" sz="3600" dirty="0" err="1" smtClean="0"/>
              <a:t>WebAPI</a:t>
            </a:r>
            <a:r>
              <a:rPr lang="en-US" sz="36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Asp.Net</a:t>
            </a:r>
            <a:r>
              <a:rPr lang="en-US" sz="2800" dirty="0" smtClean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WCF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Model Binding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Dependency Injection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Model </a:t>
            </a:r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</a:rPr>
              <a:t>Binding</a:t>
            </a:r>
            <a:endParaRPr lang="en-US" sz="2800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Dependency Injection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79793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 Binding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Transforms to a underlying Type</a:t>
            </a:r>
          </a:p>
          <a:p>
            <a:pPr lvl="1"/>
            <a:r>
              <a:rPr lang="en-US" sz="2800" dirty="0" smtClean="0"/>
              <a:t>	Useful for form submission</a:t>
            </a:r>
          </a:p>
          <a:p>
            <a:pPr lvl="1"/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Allows for validation on the Model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Allows for Under-Posting/Over-Posting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092387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Model </a:t>
            </a:r>
            <a:r>
              <a:rPr lang="en-US" sz="2800" dirty="0" smtClean="0"/>
              <a:t>Binding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</a:rPr>
              <a:t>Dependency Injection</a:t>
            </a:r>
            <a:endParaRPr lang="en-US" sz="28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595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Dependency Injection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Extensible points for Dependency Resolution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Can use any </a:t>
            </a:r>
            <a:r>
              <a:rPr lang="en-US" sz="3600" dirty="0" err="1" smtClean="0"/>
              <a:t>IoC</a:t>
            </a:r>
            <a:r>
              <a:rPr lang="en-US" sz="3600" dirty="0" smtClean="0"/>
              <a:t> container</a:t>
            </a:r>
          </a:p>
          <a:p>
            <a:pPr lvl="1"/>
            <a:r>
              <a:rPr lang="en-US" sz="2800" dirty="0" smtClean="0"/>
              <a:t>	We will use </a:t>
            </a:r>
            <a:r>
              <a:rPr lang="en-US" sz="2800" dirty="0" err="1" smtClean="0"/>
              <a:t>ninject</a:t>
            </a: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36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66590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</a:t>
            </a:r>
            <a:r>
              <a:rPr lang="en-US" sz="2400" dirty="0" smtClean="0">
                <a:solidFill>
                  <a:schemeClr val="bg1"/>
                </a:solidFill>
              </a:rPr>
              <a:t>is the Web API?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It is HTTP Services done right!</a:t>
            </a:r>
          </a:p>
          <a:p>
            <a:endParaRPr lang="en-US" sz="3600" dirty="0" smtClean="0"/>
          </a:p>
          <a:p>
            <a:r>
              <a:rPr lang="en-US" sz="3600" dirty="0" smtClean="0"/>
              <a:t>Or better yet it is WCF done right!</a:t>
            </a:r>
          </a:p>
          <a:p>
            <a:endParaRPr lang="en-US" sz="2400" dirty="0"/>
          </a:p>
          <a:p>
            <a:r>
              <a:rPr lang="en-US" sz="3600" dirty="0"/>
              <a:t>F</a:t>
            </a:r>
            <a:r>
              <a:rPr lang="en-US" sz="3600" dirty="0" smtClean="0"/>
              <a:t>ramework that makes building HTTP services easy and pain free</a:t>
            </a:r>
          </a:p>
          <a:p>
            <a:endParaRPr lang="en-US" sz="2400" dirty="0"/>
          </a:p>
          <a:p>
            <a:r>
              <a:rPr lang="en-US" sz="3600" dirty="0" smtClean="0"/>
              <a:t>It just works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48993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 fontScale="925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Is Web </a:t>
            </a:r>
            <a:r>
              <a:rPr lang="en-US" sz="2400" dirty="0" err="1" smtClean="0">
                <a:solidFill>
                  <a:schemeClr val="bg1"/>
                </a:solidFill>
              </a:rPr>
              <a:t>Api</a:t>
            </a:r>
            <a:r>
              <a:rPr lang="en-US" sz="2400" dirty="0" smtClean="0">
                <a:solidFill>
                  <a:schemeClr val="bg1"/>
                </a:solidFill>
              </a:rPr>
              <a:t> a replacement for MVC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80279"/>
            <a:ext cx="8001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 a word…. NO!</a:t>
            </a:r>
          </a:p>
          <a:p>
            <a:endParaRPr lang="en-US" dirty="0" smtClean="0"/>
          </a:p>
          <a:p>
            <a:r>
              <a:rPr lang="en-US" sz="3600" dirty="0" smtClean="0"/>
              <a:t>Have different goals and usages.</a:t>
            </a:r>
            <a:endParaRPr lang="en-US" dirty="0"/>
          </a:p>
          <a:p>
            <a:pPr lvl="1"/>
            <a:r>
              <a:rPr lang="en-US" sz="2800" dirty="0" smtClean="0"/>
              <a:t>MVC is a framework for building dynamic websites in a pattern based way</a:t>
            </a:r>
          </a:p>
          <a:p>
            <a:pPr lvl="1"/>
            <a:r>
              <a:rPr lang="en-US" sz="2800" dirty="0" smtClean="0"/>
              <a:t>Web </a:t>
            </a:r>
            <a:r>
              <a:rPr lang="en-US" sz="2800" dirty="0" err="1" smtClean="0"/>
              <a:t>Api</a:t>
            </a:r>
            <a:r>
              <a:rPr lang="en-US" sz="2800" dirty="0" smtClean="0"/>
              <a:t> is for hosting data rich service endpoints</a:t>
            </a:r>
          </a:p>
          <a:p>
            <a:endParaRPr lang="en-US" dirty="0"/>
          </a:p>
          <a:p>
            <a:r>
              <a:rPr lang="en-US" sz="3600" dirty="0" smtClean="0"/>
              <a:t>Can they co-exist in the same project?</a:t>
            </a:r>
          </a:p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92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 fontScale="925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Is Web </a:t>
            </a:r>
            <a:r>
              <a:rPr lang="en-US" sz="2400" dirty="0" err="1" smtClean="0">
                <a:solidFill>
                  <a:schemeClr val="bg1"/>
                </a:solidFill>
              </a:rPr>
              <a:t>Api</a:t>
            </a:r>
            <a:r>
              <a:rPr lang="en-US" sz="2400" dirty="0" smtClean="0">
                <a:solidFill>
                  <a:schemeClr val="bg1"/>
                </a:solidFill>
              </a:rPr>
              <a:t> a replacement for WCF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80279"/>
            <a:ext cx="8153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 a word….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Maybe</a:t>
            </a:r>
            <a:r>
              <a:rPr lang="en-US" sz="3600" dirty="0" smtClean="0"/>
              <a:t>!</a:t>
            </a:r>
          </a:p>
          <a:p>
            <a:endParaRPr lang="en-US" dirty="0" smtClean="0"/>
          </a:p>
          <a:p>
            <a:r>
              <a:rPr lang="en-US" sz="3600" dirty="0" smtClean="0"/>
              <a:t>Do you need to expose SOAP endpoints?</a:t>
            </a:r>
          </a:p>
          <a:p>
            <a:r>
              <a:rPr lang="en-US" dirty="0"/>
              <a:t>	</a:t>
            </a:r>
            <a:r>
              <a:rPr lang="en-US" sz="2800" dirty="0" smtClean="0"/>
              <a:t>Yes – Use WCF</a:t>
            </a:r>
          </a:p>
          <a:p>
            <a:r>
              <a:rPr lang="en-US" sz="2800" dirty="0" smtClean="0"/>
              <a:t>	No – Use Web API</a:t>
            </a:r>
          </a:p>
          <a:p>
            <a:endParaRPr lang="en-US" dirty="0" smtClean="0"/>
          </a:p>
          <a:p>
            <a:r>
              <a:rPr lang="en-US" sz="3600" dirty="0" smtClean="0"/>
              <a:t>Do you need multiple transport protocols?</a:t>
            </a:r>
          </a:p>
          <a:p>
            <a:r>
              <a:rPr lang="en-US" dirty="0"/>
              <a:t>	</a:t>
            </a:r>
            <a:r>
              <a:rPr lang="en-US" sz="2800" dirty="0" smtClean="0"/>
              <a:t>Yes – Use WCF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No – Use Web API</a:t>
            </a:r>
          </a:p>
          <a:p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1322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 fontScale="925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Is Web </a:t>
            </a:r>
            <a:r>
              <a:rPr lang="en-US" sz="2400" dirty="0" err="1" smtClean="0">
                <a:solidFill>
                  <a:schemeClr val="bg1"/>
                </a:solidFill>
              </a:rPr>
              <a:t>Api</a:t>
            </a:r>
            <a:r>
              <a:rPr lang="en-US" sz="2400" dirty="0" smtClean="0">
                <a:solidFill>
                  <a:schemeClr val="bg1"/>
                </a:solidFill>
              </a:rPr>
              <a:t> a replacement for WCF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80279"/>
            <a:ext cx="8001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Do you enjoy xml based configuration?</a:t>
            </a:r>
          </a:p>
          <a:p>
            <a:r>
              <a:rPr lang="en-US" dirty="0"/>
              <a:t>	</a:t>
            </a:r>
            <a:r>
              <a:rPr lang="en-US" sz="2800" dirty="0" smtClean="0"/>
              <a:t>Yes – Use WCF </a:t>
            </a:r>
            <a:r>
              <a:rPr lang="en-US" sz="2400" dirty="0" smtClean="0">
                <a:solidFill>
                  <a:srgbClr val="FF0000"/>
                </a:solidFill>
              </a:rPr>
              <a:t>{may want to see a shrink as well}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No – Use Web API</a:t>
            </a:r>
          </a:p>
          <a:p>
            <a:endParaRPr lang="en-US" dirty="0" smtClean="0"/>
          </a:p>
          <a:p>
            <a:r>
              <a:rPr lang="en-US" sz="3600" dirty="0" smtClean="0"/>
              <a:t>Do you need RPC Style Requests?</a:t>
            </a:r>
          </a:p>
          <a:p>
            <a:r>
              <a:rPr lang="en-US" dirty="0"/>
              <a:t>	</a:t>
            </a:r>
            <a:r>
              <a:rPr lang="en-US" sz="2800" dirty="0" smtClean="0"/>
              <a:t>Yes – Use WCF</a:t>
            </a:r>
          </a:p>
          <a:p>
            <a:r>
              <a:rPr lang="en-US" sz="2800" dirty="0" smtClean="0"/>
              <a:t>	No – Use Web API</a:t>
            </a:r>
          </a:p>
          <a:p>
            <a:endParaRPr lang="en-US" dirty="0"/>
          </a:p>
          <a:p>
            <a:r>
              <a:rPr lang="en-US" sz="3600" dirty="0" smtClean="0"/>
              <a:t>Can they co-exist in the same project?   </a:t>
            </a:r>
          </a:p>
          <a:p>
            <a:pPr algn="ctr"/>
            <a:r>
              <a:rPr lang="en-US" sz="4800" dirty="0">
                <a:solidFill>
                  <a:srgbClr val="FF0000"/>
                </a:solidFill>
              </a:rPr>
              <a:t>YES</a:t>
            </a:r>
            <a:endParaRPr lang="en-US" sz="4800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4453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Asp.Net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</a:t>
            </a:r>
            <a:r>
              <a:rPr lang="en-US" sz="2800" dirty="0" smtClean="0"/>
              <a:t>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Model Binding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Dependency Injection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8064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81000" y="1771471"/>
            <a:ext cx="792479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actions go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0999" y="4078574"/>
            <a:ext cx="793556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ToDoController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actions go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Core Difference – MVC </a:t>
            </a:r>
            <a:r>
              <a:rPr lang="en-US" sz="2200" dirty="0" err="1" smtClean="0">
                <a:solidFill>
                  <a:schemeClr val="bg1"/>
                </a:solidFill>
              </a:rPr>
              <a:t>vs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WebApi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70234" y="1752600"/>
            <a:ext cx="793556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System.Web.Mvc.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actions go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81000" y="4078574"/>
            <a:ext cx="792479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ToDoController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System.Web.Http.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ApiC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actions go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371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Asp.Net</a:t>
            </a:r>
            <a:r>
              <a:rPr lang="en-US" dirty="0" smtClean="0"/>
              <a:t> MVC Controller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38600" y="2133600"/>
            <a:ext cx="1447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0999" y="3593068"/>
            <a:ext cx="328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Asp.Net</a:t>
            </a:r>
            <a:r>
              <a:rPr lang="en-US" dirty="0" smtClean="0"/>
              <a:t> Web </a:t>
            </a:r>
            <a:r>
              <a:rPr lang="en-US" dirty="0" err="1" smtClean="0"/>
              <a:t>Api</a:t>
            </a:r>
            <a:r>
              <a:rPr lang="en-US" dirty="0" smtClean="0"/>
              <a:t> Controller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114800" y="4419600"/>
            <a:ext cx="182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38600" y="2133600"/>
            <a:ext cx="34138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69579" y="4419600"/>
            <a:ext cx="37552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762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2" grpId="0" animBg="1"/>
      <p:bldP spid="12" grpId="1" animBg="1"/>
      <p:bldP spid="15" grpId="0" animBg="1"/>
      <p:bldP spid="4" grpId="0" build="p"/>
      <p:bldP spid="10" grpId="0" animBg="1"/>
      <p:bldP spid="14" grpId="0" animBg="1"/>
      <p:bldP spid="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Core Difference – WCF </a:t>
            </a:r>
            <a:r>
              <a:rPr lang="en-US" sz="2200" dirty="0" err="1" smtClean="0">
                <a:solidFill>
                  <a:schemeClr val="bg1"/>
                </a:solidFill>
              </a:rPr>
              <a:t>vs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WebApi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371600"/>
            <a:ext cx="784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Difference 1</a:t>
            </a:r>
          </a:p>
          <a:p>
            <a:pPr lvl="1"/>
            <a:r>
              <a:rPr lang="en-US" sz="2800" dirty="0"/>
              <a:t>WCF – High Configuration</a:t>
            </a:r>
          </a:p>
          <a:p>
            <a:pPr lvl="1"/>
            <a:r>
              <a:rPr lang="en-US" sz="2800" dirty="0" smtClean="0"/>
              <a:t>Web API – Low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3600" dirty="0" smtClean="0"/>
              <a:t>Difference 2</a:t>
            </a:r>
          </a:p>
          <a:p>
            <a:pPr lvl="1"/>
            <a:r>
              <a:rPr lang="en-US" sz="2800" dirty="0" smtClean="0"/>
              <a:t>WCF  - Supports HTTP, TCP/IP, UDP, Custom</a:t>
            </a:r>
          </a:p>
          <a:p>
            <a:pPr lvl="1"/>
            <a:r>
              <a:rPr lang="en-US" sz="2800" dirty="0"/>
              <a:t>Web API – Supports HTTP transport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867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652</Words>
  <Application>Microsoft Office PowerPoint</Application>
  <PresentationFormat>On-screen Show (4:3)</PresentationFormat>
  <Paragraphs>280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Urban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2012-11-08T23:40:00Z</dcterms:created>
  <dcterms:modified xsi:type="dcterms:W3CDTF">2013-05-29T21:06:34Z</dcterms:modified>
</cp:coreProperties>
</file>