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handoutMasterIdLst>
    <p:handoutMasterId r:id="rId20"/>
  </p:handoutMasterIdLst>
  <p:sldIdLst>
    <p:sldId id="256" r:id="rId2"/>
    <p:sldId id="259" r:id="rId3"/>
    <p:sldId id="268" r:id="rId4"/>
    <p:sldId id="260" r:id="rId5"/>
    <p:sldId id="262" r:id="rId6"/>
    <p:sldId id="263" r:id="rId7"/>
    <p:sldId id="261" r:id="rId8"/>
    <p:sldId id="269" r:id="rId9"/>
    <p:sldId id="270" r:id="rId10"/>
    <p:sldId id="271" r:id="rId11"/>
    <p:sldId id="272" r:id="rId12"/>
    <p:sldId id="264" r:id="rId13"/>
    <p:sldId id="274" r:id="rId14"/>
    <p:sldId id="275" r:id="rId15"/>
    <p:sldId id="276" r:id="rId16"/>
    <p:sldId id="266" r:id="rId17"/>
    <p:sldId id="267" r:id="rId18"/>
    <p:sldId id="265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  <a:srgbClr val="FBA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B4A73-F37B-4AC6-8A58-EF7913172C79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E7B5A-14E6-47F1-9C4E-8AE4D0D0B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tail_Slide_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73480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1261872" y="2645841"/>
            <a:ext cx="9692640" cy="1325562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Content….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7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155371"/>
            <a:ext cx="9418320" cy="4336869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5888" y="2651760"/>
            <a:ext cx="9692640" cy="1325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0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53" r:id="rId3"/>
    <p:sldLayoutId id="2147483843" r:id="rId4"/>
    <p:sldLayoutId id="2147483852" r:id="rId5"/>
    <p:sldLayoutId id="2147483849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445325"/>
            <a:ext cx="8703931" cy="396042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yriad Pro Black" panose="020B0903030403020204" pitchFamily="34" charset="0"/>
              </a:rPr>
              <a:t/>
            </a:r>
            <a:br>
              <a:rPr lang="en-US" dirty="0" smtClean="0">
                <a:latin typeface="Myriad Pro Black" panose="020B0903030403020204" pitchFamily="34" charset="0"/>
              </a:rPr>
            </a:br>
            <a:r>
              <a:rPr lang="en-US" dirty="0" smtClean="0">
                <a:solidFill>
                  <a:srgbClr val="F07F09"/>
                </a:solidFill>
                <a:latin typeface="Myriad Pro Black" panose="020B0903030403020204" pitchFamily="34" charset="0"/>
              </a:rPr>
              <a:t>Grunt </a:t>
            </a:r>
            <a:r>
              <a:rPr lang="en-US" dirty="0" smtClean="0">
                <a:latin typeface="Myriad Pro" panose="020B0503030403020204" pitchFamily="34" charset="0"/>
              </a:rPr>
              <a:t>Funny Name</a:t>
            </a:r>
            <a:br>
              <a:rPr lang="en-US" dirty="0" smtClean="0">
                <a:latin typeface="Myriad Pro" panose="020B0503030403020204" pitchFamily="34" charset="0"/>
              </a:rPr>
            </a:br>
            <a:r>
              <a:rPr lang="en-US" dirty="0" smtClean="0">
                <a:latin typeface="Myriad Pro" panose="020B0503030403020204" pitchFamily="34" charset="0"/>
              </a:rPr>
              <a:t>Awesome Tool</a:t>
            </a:r>
            <a:br>
              <a:rPr lang="en-US" dirty="0" smtClean="0">
                <a:latin typeface="Myriad Pro" panose="020B0503030403020204" pitchFamily="34" charset="0"/>
              </a:rPr>
            </a:br>
            <a:endParaRPr lang="en-US" dirty="0">
              <a:solidFill>
                <a:srgbClr val="F07F09"/>
              </a:solidFill>
              <a:latin typeface="Myriad Pro Black" panose="020B09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building-blocks.com/wp-content/uploads/2013/10/grun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81" y="998723"/>
            <a:ext cx="3407022" cy="34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872" y="2849880"/>
            <a:ext cx="9692640" cy="223266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Myriad Pro" panose="020B0503030403020204" pitchFamily="34" charset="0"/>
              </a:rPr>
              <a:t>Developers like </a:t>
            </a:r>
            <a:r>
              <a:rPr lang="en-US" sz="7200" dirty="0" smtClean="0">
                <a:latin typeface="Myriad Pro" panose="020B0503030403020204" pitchFamily="34" charset="0"/>
              </a:rPr>
              <a:t>simple</a:t>
            </a:r>
            <a:r>
              <a:rPr lang="en-US" sz="7200" dirty="0" smtClean="0">
                <a:latin typeface="Myriad Pro" panose="020B0503030403020204" pitchFamily="34" charset="0"/>
              </a:rPr>
              <a:t/>
            </a:r>
            <a:br>
              <a:rPr lang="en-US" sz="7200" dirty="0" smtClean="0">
                <a:latin typeface="Myriad Pro" panose="020B0503030403020204" pitchFamily="34" charset="0"/>
              </a:rPr>
            </a:br>
            <a:r>
              <a:rPr lang="en-US" sz="7200" b="1" dirty="0" smtClean="0">
                <a:solidFill>
                  <a:srgbClr val="F07F09"/>
                </a:solidFill>
                <a:latin typeface="Myriad Pro" panose="020B0503030403020204" pitchFamily="34" charset="0"/>
              </a:rPr>
              <a:t>Grunt </a:t>
            </a:r>
            <a:r>
              <a:rPr lang="en-US" sz="7200" dirty="0" smtClean="0">
                <a:latin typeface="Myriad Pro" panose="020B0503030403020204" pitchFamily="34" charset="0"/>
              </a:rPr>
              <a:t>is simple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872" y="2849880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>
                <a:latin typeface="Myriad Pro" panose="020B0503030403020204" pitchFamily="34" charset="0"/>
              </a:rPr>
              <a:t>Uses </a:t>
            </a:r>
            <a:r>
              <a:rPr lang="en-US" sz="7200" b="1" dirty="0" smtClean="0">
                <a:solidFill>
                  <a:srgbClr val="F07F09"/>
                </a:solidFill>
                <a:latin typeface="Myriad Pro" panose="020B0503030403020204" pitchFamily="34" charset="0"/>
              </a:rPr>
              <a:t>syntax </a:t>
            </a:r>
            <a:r>
              <a:rPr lang="en-US" sz="7200" dirty="0" smtClean="0">
                <a:latin typeface="Myriad Pro" panose="020B0503030403020204" pitchFamily="34" charset="0"/>
              </a:rPr>
              <a:t>web developers are familiar with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07F09"/>
                </a:solidFill>
              </a:rPr>
              <a:t>Grunt</a:t>
            </a:r>
            <a:r>
              <a:rPr lang="en-US" sz="7200" dirty="0" smtClean="0">
                <a:latin typeface="Myriad Pro" panose="020B0503030403020204" pitchFamily="34" charset="0"/>
              </a:rPr>
              <a:t> Concepts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Gruntfile.js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5933" y="2031358"/>
            <a:ext cx="81370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'use strict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function(grunt){</a:t>
            </a:r>
          </a:p>
          <a:p>
            <a:r>
              <a:rPr lang="en-US" dirty="0"/>
              <a:t>    </a:t>
            </a:r>
            <a:r>
              <a:rPr lang="en-US" dirty="0" err="1"/>
              <a:t>grunt.initConfig</a:t>
            </a:r>
            <a:r>
              <a:rPr lang="en-US" dirty="0"/>
              <a:t>({</a:t>
            </a:r>
          </a:p>
          <a:p>
            <a:r>
              <a:rPr lang="en-US" dirty="0"/>
              <a:t>        </a:t>
            </a:r>
            <a:r>
              <a:rPr lang="en-US" dirty="0" err="1"/>
              <a:t>pkg</a:t>
            </a:r>
            <a:r>
              <a:rPr lang="en-US" dirty="0"/>
              <a:t>: </a:t>
            </a:r>
            <a:r>
              <a:rPr lang="en-US" dirty="0" err="1"/>
              <a:t>grunt.file.readJSON</a:t>
            </a:r>
            <a:r>
              <a:rPr lang="en-US" dirty="0"/>
              <a:t>('</a:t>
            </a:r>
            <a:r>
              <a:rPr lang="en-US" dirty="0" err="1"/>
              <a:t>package.json</a:t>
            </a:r>
            <a:r>
              <a:rPr lang="en-US" dirty="0"/>
              <a:t>'),</a:t>
            </a:r>
          </a:p>
          <a:p>
            <a:r>
              <a:rPr lang="en-US" dirty="0"/>
              <a:t>        clean: {</a:t>
            </a:r>
          </a:p>
          <a:p>
            <a:r>
              <a:rPr lang="en-US" dirty="0"/>
              <a:t>                options: {</a:t>
            </a:r>
          </a:p>
          <a:p>
            <a:r>
              <a:rPr lang="en-US" dirty="0"/>
              <a:t>                    force: true</a:t>
            </a:r>
          </a:p>
          <a:p>
            <a:r>
              <a:rPr lang="en-US" dirty="0"/>
              <a:t>                },</a:t>
            </a:r>
          </a:p>
          <a:p>
            <a:r>
              <a:rPr lang="en-US" dirty="0"/>
              <a:t>                files:  ['./bin/*'],</a:t>
            </a:r>
          </a:p>
          <a:p>
            <a:r>
              <a:rPr lang="en-US" dirty="0"/>
              <a:t>                folder: ['./output'],</a:t>
            </a:r>
          </a:p>
          <a:p>
            <a:r>
              <a:rPr lang="en-US" dirty="0"/>
              <a:t>            </a:t>
            </a:r>
            <a:r>
              <a:rPr lang="en-US" dirty="0" smtClean="0"/>
              <a:t>},            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});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grunt.loadNpmTasks</a:t>
            </a:r>
            <a:r>
              <a:rPr lang="en-US" dirty="0"/>
              <a:t>('grunt-</a:t>
            </a:r>
            <a:r>
              <a:rPr lang="en-US" dirty="0" err="1"/>
              <a:t>contrib</a:t>
            </a:r>
            <a:r>
              <a:rPr lang="en-US" dirty="0"/>
              <a:t>-clean</a:t>
            </a:r>
            <a:r>
              <a:rPr lang="en-US" dirty="0" smtClean="0"/>
              <a:t>');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grunt.registerTask</a:t>
            </a:r>
            <a:r>
              <a:rPr lang="en-US" dirty="0"/>
              <a:t>('default', </a:t>
            </a:r>
            <a:r>
              <a:rPr lang="en-US" dirty="0" smtClean="0"/>
              <a:t>['']);</a:t>
            </a:r>
            <a:endParaRPr lang="en-US" dirty="0"/>
          </a:p>
          <a:p>
            <a:r>
              <a:rPr lang="en-US" dirty="0"/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328839" y="3005471"/>
            <a:ext cx="1403496" cy="7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328839" y="2757379"/>
            <a:ext cx="1403496" cy="7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82002" y="4178597"/>
            <a:ext cx="1403496" cy="7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318499" y="5840820"/>
            <a:ext cx="1403496" cy="7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328839" y="6088912"/>
            <a:ext cx="1403496" cy="7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7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mph" presetSubtype="2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>
                <a:latin typeface="Myriad Pro" panose="020B0503030403020204" pitchFamily="34" charset="0"/>
              </a:rPr>
              <a:t>Packages.json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1872" y="2700670"/>
            <a:ext cx="66347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"name": "</a:t>
            </a:r>
            <a:r>
              <a:rPr lang="en-US" dirty="0" err="1"/>
              <a:t>GuildDemo</a:t>
            </a:r>
            <a:r>
              <a:rPr lang="en-US" dirty="0"/>
              <a:t>",</a:t>
            </a:r>
          </a:p>
          <a:p>
            <a:r>
              <a:rPr lang="en-US" dirty="0"/>
              <a:t>  "version": "0.0.0",</a:t>
            </a:r>
          </a:p>
          <a:p>
            <a:r>
              <a:rPr lang="en-US" dirty="0"/>
              <a:t>  "description": </a:t>
            </a:r>
            <a:r>
              <a:rPr lang="en-US" dirty="0" smtClean="0"/>
              <a:t>"",</a:t>
            </a:r>
          </a:p>
          <a:p>
            <a:r>
              <a:rPr lang="en-US" dirty="0" smtClean="0"/>
              <a:t> "</a:t>
            </a:r>
            <a:r>
              <a:rPr lang="en-US" dirty="0"/>
              <a:t>dependencies": {</a:t>
            </a:r>
          </a:p>
          <a:p>
            <a:r>
              <a:rPr lang="en-US" dirty="0"/>
              <a:t>    "grunt" : "~0.4.4"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</a:t>
            </a:r>
            <a:r>
              <a:rPr lang="en-US" dirty="0" err="1"/>
              <a:t>devDependencies</a:t>
            </a:r>
            <a:r>
              <a:rPr lang="en-US" dirty="0"/>
              <a:t>": {</a:t>
            </a:r>
          </a:p>
          <a:p>
            <a:r>
              <a:rPr lang="en-US" dirty="0"/>
              <a:t>    "grunt": "~0.4.4",</a:t>
            </a:r>
          </a:p>
          <a:p>
            <a:r>
              <a:rPr lang="en-US" dirty="0"/>
              <a:t>    "grunt-</a:t>
            </a:r>
            <a:r>
              <a:rPr lang="en-US" dirty="0" err="1"/>
              <a:t>contrib</a:t>
            </a:r>
            <a:r>
              <a:rPr lang="en-US" dirty="0"/>
              <a:t>-clean": "~0.5.0</a:t>
            </a:r>
            <a:r>
              <a:rPr lang="en-US" dirty="0" smtClean="0"/>
              <a:t>", </a:t>
            </a:r>
          </a:p>
          <a:p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222512" y="4876801"/>
            <a:ext cx="1403496" cy="7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222512" y="4153789"/>
            <a:ext cx="1403496" cy="7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3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Executing Tasks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9079" y="2863702"/>
            <a:ext cx="9477154" cy="8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5832" y="2802530"/>
            <a:ext cx="795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r:\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1050" y="2802530"/>
            <a:ext cx="1886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grunt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7722" y="2802530"/>
            <a:ext cx="319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clean:files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07F0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Installing </a:t>
            </a:r>
            <a:r>
              <a:rPr lang="en-US" sz="7200" dirty="0" smtClean="0">
                <a:solidFill>
                  <a:srgbClr val="F07F09"/>
                </a:solidFill>
              </a:rPr>
              <a:t>Grunt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462" y="866898"/>
            <a:ext cx="10177154" cy="716737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/>
              <a:t>Install Node.js – http://nodejs.org</a:t>
            </a:r>
            <a:endParaRPr lang="en-US" sz="3600" dirty="0">
              <a:solidFill>
                <a:srgbClr val="F07F09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50026" y="1140031"/>
            <a:ext cx="6240483" cy="5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908466" y="1545409"/>
            <a:ext cx="10177154" cy="71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Install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Grunt</a:t>
            </a:r>
            <a:r>
              <a:rPr lang="en-US" sz="3600" dirty="0" smtClean="0"/>
              <a:t> </a:t>
            </a:r>
            <a:r>
              <a:rPr lang="en-US" sz="3600" dirty="0" err="1" smtClean="0"/>
              <a:t>Cli</a:t>
            </a:r>
            <a:r>
              <a:rPr lang="en-US" sz="3600" dirty="0" smtClean="0"/>
              <a:t> – </a:t>
            </a:r>
            <a:r>
              <a:rPr lang="en-US" sz="3600" i="1" dirty="0" err="1" smtClean="0"/>
              <a:t>npm</a:t>
            </a:r>
            <a:r>
              <a:rPr lang="en-US" sz="3600" i="1" dirty="0" smtClean="0"/>
              <a:t> –install –g grunt-cli</a:t>
            </a:r>
            <a:endParaRPr lang="en-US" sz="3600" i="1" dirty="0">
              <a:solidFill>
                <a:srgbClr val="F07F09"/>
              </a:solidFill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33158" y="1818542"/>
            <a:ext cx="9136690" cy="5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908464" y="2386926"/>
            <a:ext cx="10177154" cy="71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/>
              <a:t>Start Rocking w/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Grunt</a:t>
            </a:r>
            <a:endParaRPr lang="en-US" sz="3600" dirty="0">
              <a:solidFill>
                <a:srgbClr val="F07F0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2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7" grpId="0"/>
      <p:bldP spid="17" grpId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Demo</a:t>
            </a:r>
            <a:r>
              <a:rPr lang="en-US" sz="7200" i="1" dirty="0" smtClean="0">
                <a:latin typeface="Myriad Pro" panose="020B0503030403020204" pitchFamily="34" charset="0"/>
              </a:rPr>
              <a:t> </a:t>
            </a:r>
            <a:r>
              <a:rPr lang="en-US" sz="7200" dirty="0" smtClean="0">
                <a:solidFill>
                  <a:srgbClr val="F07F09"/>
                </a:solidFill>
              </a:rPr>
              <a:t>Time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0887" y="3792656"/>
            <a:ext cx="36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(a.k.a. enough slides already)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latin typeface="Myriad Pro" panose="020B0503030403020204" pitchFamily="34" charset="0"/>
              </a:rPr>
              <a:t>Who Am I?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2113808"/>
            <a:ext cx="8595360" cy="450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F07F09"/>
                </a:solidFill>
                <a:latin typeface="Myriad Pro" panose="020B0503030403020204" pitchFamily="34" charset="0"/>
              </a:rPr>
              <a:t>@</a:t>
            </a:r>
            <a:r>
              <a:rPr lang="en-US" sz="3600" dirty="0" err="1" smtClean="0">
                <a:latin typeface="Myriad Pro" panose="020B0503030403020204" pitchFamily="34" charset="0"/>
              </a:rPr>
              <a:t>DerikWhittaker</a:t>
            </a:r>
            <a:endParaRPr lang="en-US" sz="3600" dirty="0" smtClean="0">
              <a:latin typeface="Myriad Pro" panose="020B0503030403020204" pitchFamily="34" charset="0"/>
            </a:endParaRPr>
          </a:p>
          <a:p>
            <a:r>
              <a:rPr lang="en-US" sz="3600" dirty="0" smtClean="0">
                <a:latin typeface="Myriad Pro" panose="020B0503030403020204" pitchFamily="34" charset="0"/>
              </a:rPr>
              <a:t>Derik</a:t>
            </a:r>
            <a:r>
              <a:rPr lang="en-US" sz="3600" dirty="0" smtClean="0">
                <a:solidFill>
                  <a:srgbClr val="F07F09"/>
                </a:solidFill>
                <a:latin typeface="Myriad Pro" panose="020B0503030403020204" pitchFamily="34" charset="0"/>
              </a:rPr>
              <a:t>@</a:t>
            </a:r>
            <a:r>
              <a:rPr lang="en-US" sz="3600" dirty="0" smtClean="0">
                <a:latin typeface="Myriad Pro" panose="020B0503030403020204" pitchFamily="34" charset="0"/>
              </a:rPr>
              <a:t>graudo.com</a:t>
            </a:r>
          </a:p>
          <a:p>
            <a:r>
              <a:rPr lang="en-US" sz="3600" dirty="0" smtClean="0">
                <a:latin typeface="Myriad Pro" panose="020B0503030403020204" pitchFamily="34" charset="0"/>
              </a:rPr>
              <a:t>http://codebetter.com/derikwhittaker</a:t>
            </a:r>
          </a:p>
          <a:p>
            <a:endParaRPr lang="en-US" sz="1900" dirty="0" smtClean="0">
              <a:latin typeface="Myriad Pro" panose="020B0503030403020204" pitchFamily="34" charset="0"/>
            </a:endParaRPr>
          </a:p>
          <a:p>
            <a:r>
              <a:rPr lang="en-US" sz="3600" dirty="0" smtClean="0">
                <a:latin typeface="Myriad Pro" panose="020B0503030403020204" pitchFamily="34" charset="0"/>
              </a:rPr>
              <a:t>Microsoft C# MVP</a:t>
            </a:r>
          </a:p>
          <a:p>
            <a:r>
              <a:rPr lang="en-US" sz="3600" dirty="0" err="1" smtClean="0">
                <a:latin typeface="Myriad Pro" panose="020B0503030403020204" pitchFamily="34" charset="0"/>
              </a:rPr>
              <a:t>Asp.Net</a:t>
            </a:r>
            <a:r>
              <a:rPr lang="en-US" sz="3600" dirty="0" smtClean="0">
                <a:latin typeface="Myriad Pro" panose="020B0503030403020204" pitchFamily="34" charset="0"/>
              </a:rPr>
              <a:t> Insider</a:t>
            </a:r>
          </a:p>
          <a:p>
            <a:r>
              <a:rPr lang="en-US" sz="3600" dirty="0" smtClean="0">
                <a:latin typeface="Myriad Pro" panose="020B0503030403020204" pitchFamily="34" charset="0"/>
              </a:rPr>
              <a:t>Pluralsight Author</a:t>
            </a:r>
          </a:p>
          <a:p>
            <a:r>
              <a:rPr lang="en-US" sz="3600" dirty="0" smtClean="0">
                <a:latin typeface="Myriad Pro" panose="020B0503030403020204" pitchFamily="34" charset="0"/>
              </a:rPr>
              <a:t>Overall Nice Guy </a:t>
            </a:r>
            <a:r>
              <a:rPr lang="en-US" sz="3600" dirty="0" smtClean="0">
                <a:latin typeface="Myriad Pro" panose="020B0503030403020204" pitchFamily="34" charset="0"/>
                <a:sym typeface="Wingdings" panose="05000000000000000000" pitchFamily="2" charset="2"/>
              </a:rPr>
              <a:t></a:t>
            </a:r>
            <a:endParaRPr lang="en-US" sz="36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A</a:t>
            </a:r>
            <a:r>
              <a:rPr lang="en-US" sz="4200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4200" i="1" dirty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“task-based command line build tool for JavaScript projects which makes performing repetitive, but necessary, task trivial</a:t>
            </a:r>
            <a:r>
              <a:rPr lang="en-US" sz="4200" i="1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Myriad Pro" panose="020B0503030403020204" pitchFamily="34" charset="0"/>
              </a:rPr>
              <a:t>”</a:t>
            </a:r>
            <a:endParaRPr lang="en-US" sz="4200" i="1" dirty="0">
              <a:solidFill>
                <a:schemeClr val="bg2">
                  <a:lumMod val="25000"/>
                  <a:lumOff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+mn-lt"/>
              </a:rPr>
              <a:t>What is </a:t>
            </a:r>
            <a:r>
              <a:rPr lang="en-US" sz="7200" dirty="0" smtClean="0">
                <a:solidFill>
                  <a:srgbClr val="F07F09"/>
                </a:solidFill>
              </a:rPr>
              <a:t>Grunt.js</a:t>
            </a:r>
            <a:endParaRPr lang="en-US" sz="7200" dirty="0">
              <a:solidFill>
                <a:srgbClr val="F07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4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87358" y="1969049"/>
            <a:ext cx="9418320" cy="504534"/>
          </a:xfrm>
        </p:spPr>
        <p:txBody>
          <a:bodyPr>
            <a:noAutofit/>
          </a:bodyPr>
          <a:lstStyle/>
          <a:p>
            <a:r>
              <a:rPr lang="en-US" sz="3600" dirty="0" smtClean="0"/>
              <a:t>Before there was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Grunt</a:t>
            </a:r>
            <a:r>
              <a:rPr lang="en-US" sz="3600" dirty="0" smtClean="0"/>
              <a:t> there was…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History Lesson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pic>
        <p:nvPicPr>
          <p:cNvPr id="2050" name="Picture 2" descr="NAnt logo (link to home pag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246" y="5293937"/>
            <a:ext cx="1234133" cy="5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2/2f/Apache-Ant-logo.svg/554px-Apache-Ant-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14" y="5311738"/>
            <a:ext cx="1328557" cy="8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563107" y="3825304"/>
            <a:ext cx="1153107" cy="1433043"/>
            <a:chOff x="7678788" y="2062292"/>
            <a:chExt cx="1153107" cy="1433043"/>
          </a:xfrm>
        </p:grpSpPr>
        <p:sp>
          <p:nvSpPr>
            <p:cNvPr id="4" name="Rectangle 3"/>
            <p:cNvSpPr/>
            <p:nvPr/>
          </p:nvSpPr>
          <p:spPr>
            <a:xfrm>
              <a:off x="7678788" y="2939843"/>
              <a:ext cx="1153107" cy="555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Rake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2054" name="Picture 6" descr="http://www.appelsiini.net/assets/2007/3/26/ruby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7612" y="2062292"/>
              <a:ext cx="100965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7993442" y="3485368"/>
            <a:ext cx="1479788" cy="1572867"/>
            <a:chOff x="6556375" y="3495335"/>
            <a:chExt cx="1479788" cy="1572867"/>
          </a:xfrm>
        </p:grpSpPr>
        <p:sp>
          <p:nvSpPr>
            <p:cNvPr id="10" name="Rectangle 9"/>
            <p:cNvSpPr/>
            <p:nvPr/>
          </p:nvSpPr>
          <p:spPr>
            <a:xfrm>
              <a:off x="6705600" y="4512710"/>
              <a:ext cx="1042012" cy="555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PSake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pic>
          <p:nvPicPr>
            <p:cNvPr id="2056" name="Picture 8" descr="http://matthewgustke.com/wp-content/uploads/2013/02/logo-powershel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375" y="3495335"/>
              <a:ext cx="1479788" cy="147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2236619" y="282991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MSBuild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72670" y="3855434"/>
            <a:ext cx="122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Make</a:t>
            </a:r>
            <a:endParaRPr lang="en-US" sz="3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741545" y="3499916"/>
            <a:ext cx="1243032" cy="1624017"/>
            <a:chOff x="10014776" y="998724"/>
            <a:chExt cx="1243032" cy="1624017"/>
          </a:xfrm>
        </p:grpSpPr>
        <p:pic>
          <p:nvPicPr>
            <p:cNvPr id="15" name="Picture 4" descr="http://www.building-blocks.com/wp-content/uploads/2013/10/grunt-logo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4776" y="998724"/>
              <a:ext cx="1243032" cy="124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10115286" y="2067249"/>
              <a:ext cx="1042012" cy="555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07F09"/>
                  </a:solidFill>
                </a:rPr>
                <a:t>Grunt</a:t>
              </a:r>
              <a:endParaRPr lang="en-US" sz="2400" b="1" dirty="0">
                <a:solidFill>
                  <a:srgbClr val="F07F09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14317" y="4359054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1977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3108" y="5090162"/>
            <a:ext cx="125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&lt; 2005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6264" y="6136676"/>
            <a:ext cx="125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~ 2000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1945" y="5010002"/>
            <a:ext cx="8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2008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725" y="3363639"/>
            <a:ext cx="125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~</a:t>
            </a:r>
            <a:r>
              <a:rPr lang="en-US" sz="2400" dirty="0" smtClean="0">
                <a:solidFill>
                  <a:srgbClr val="FFFF00"/>
                </a:solidFill>
              </a:rPr>
              <a:t> 2000</a:t>
            </a:r>
          </a:p>
        </p:txBody>
      </p:sp>
      <p:sp>
        <p:nvSpPr>
          <p:cNvPr id="13" name="Left-Right-Up Arrow 12"/>
          <p:cNvSpPr/>
          <p:nvPr/>
        </p:nvSpPr>
        <p:spPr>
          <a:xfrm rot="16200000">
            <a:off x="2182830" y="4037661"/>
            <a:ext cx="1282256" cy="890287"/>
          </a:xfrm>
          <a:prstGeom prst="leftRightUpArrow">
            <a:avLst>
              <a:gd name="adj1" fmla="val 25000"/>
              <a:gd name="adj2" fmla="val 193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592128" y="4227871"/>
            <a:ext cx="606524" cy="47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254810" y="4178599"/>
            <a:ext cx="606524" cy="47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0034511" y="4178599"/>
            <a:ext cx="606524" cy="47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9" grpId="0"/>
      <p:bldP spid="19" grpId="0"/>
      <p:bldP spid="20" grpId="0"/>
      <p:bldP spid="21" grpId="0"/>
      <p:bldP spid="23" grpId="0"/>
      <p:bldP spid="24" grpId="0"/>
      <p:bldP spid="13" grpId="0" animBg="1"/>
      <p:bldP spid="1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Why So Many Tools?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5252" y="2479223"/>
            <a:ext cx="6343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</a:schemeClr>
                </a:solidFill>
              </a:rPr>
              <a:t>Language Preferences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Change</a:t>
            </a:r>
            <a:endParaRPr lang="en-US" sz="3600" dirty="0">
              <a:latin typeface="+mj-lt"/>
            </a:endParaRPr>
          </a:p>
        </p:txBody>
      </p:sp>
      <p:pic>
        <p:nvPicPr>
          <p:cNvPr id="3074" name="Picture 2" descr="http://stonesoupvirtualcookeryschool.com/wp-content/uploads/2011/05/arrow-red-12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57620">
            <a:off x="5996528" y="2884055"/>
            <a:ext cx="1438275" cy="1352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5"/>
          <p:cNvSpPr/>
          <p:nvPr/>
        </p:nvSpPr>
        <p:spPr>
          <a:xfrm>
            <a:off x="817066" y="3941538"/>
            <a:ext cx="1003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C++</a:t>
            </a:r>
            <a:endParaRPr lang="en-US" sz="3600" dirty="0"/>
          </a:p>
        </p:txBody>
      </p:sp>
      <p:pic>
        <p:nvPicPr>
          <p:cNvPr id="3076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1709905" y="4279640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131357" y="4587869"/>
            <a:ext cx="2157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Java </a:t>
            </a:r>
            <a:r>
              <a:rPr lang="en-US" sz="3600" dirty="0" smtClean="0">
                <a:solidFill>
                  <a:srgbClr val="F07F09"/>
                </a:solidFill>
              </a:rPr>
              <a:t>/ </a:t>
            </a:r>
            <a:r>
              <a:rPr lang="en-US" sz="3600" dirty="0" err="1" smtClean="0"/>
              <a:t>.Net</a:t>
            </a:r>
            <a:endParaRPr lang="en-US" sz="3600" dirty="0"/>
          </a:p>
        </p:txBody>
      </p:sp>
      <p:pic>
        <p:nvPicPr>
          <p:cNvPr id="12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5151331" y="4781599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582390" y="4938463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Ruby</a:t>
            </a:r>
            <a:endParaRPr lang="en-US" sz="3600" dirty="0"/>
          </a:p>
        </p:txBody>
      </p:sp>
      <p:pic>
        <p:nvPicPr>
          <p:cNvPr id="14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7694429" y="5203922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9209507" y="5440724"/>
            <a:ext cx="213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JavaScript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249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Why So Many Tools?</a:t>
            </a:r>
            <a:endParaRPr lang="en-US" sz="7200" dirty="0">
              <a:latin typeface="Myriad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5252" y="2479223"/>
            <a:ext cx="5261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</a:schemeClr>
                </a:solidFill>
              </a:rPr>
              <a:t>Syntax Structure </a:t>
            </a:r>
            <a:r>
              <a:rPr lang="en-US" sz="3600" dirty="0" smtClean="0">
                <a:solidFill>
                  <a:srgbClr val="F07F09"/>
                </a:solidFill>
                <a:latin typeface="+mj-lt"/>
              </a:rPr>
              <a:t>Changes</a:t>
            </a:r>
            <a:endParaRPr lang="en-US" sz="3600" dirty="0">
              <a:latin typeface="+mj-lt"/>
            </a:endParaRPr>
          </a:p>
        </p:txBody>
      </p:sp>
      <p:pic>
        <p:nvPicPr>
          <p:cNvPr id="3074" name="Picture 2" descr="http://stonesoupvirtualcookeryschool.com/wp-content/uploads/2011/05/arrow-red-12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57620">
            <a:off x="5123469" y="2964027"/>
            <a:ext cx="1438275" cy="1352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72642" y="4081498"/>
            <a:ext cx="452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C</a:t>
            </a:r>
            <a:endParaRPr lang="en-US" sz="3600" dirty="0"/>
          </a:p>
        </p:txBody>
      </p:sp>
      <p:pic>
        <p:nvPicPr>
          <p:cNvPr id="3076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3032428" y="4373161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86933" y="4727829"/>
            <a:ext cx="1037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XML</a:t>
            </a:r>
            <a:endParaRPr lang="en-US" sz="3600" dirty="0"/>
          </a:p>
        </p:txBody>
      </p:sp>
      <p:pic>
        <p:nvPicPr>
          <p:cNvPr id="12" name="Picture 4" descr="http://getfullyfunded.com/wp-content/uploads/2012/05/arrow-blue-91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1115">
            <a:off x="5719432" y="5006998"/>
            <a:ext cx="1459469" cy="59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234511" y="5329553"/>
            <a:ext cx="1048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/>
              <a:t>Json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37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>
                <a:latin typeface="Myriad Pro" panose="020B0503030403020204" pitchFamily="34" charset="0"/>
              </a:rPr>
              <a:t>Why </a:t>
            </a:r>
            <a:r>
              <a:rPr lang="en-US" sz="7200" dirty="0" smtClean="0">
                <a:solidFill>
                  <a:srgbClr val="F07F09"/>
                </a:solidFill>
              </a:rPr>
              <a:t>Grunt</a:t>
            </a:r>
            <a:r>
              <a:rPr lang="en-US" sz="7200" dirty="0" smtClean="0">
                <a:latin typeface="Myriad Pro" panose="020B0503030403020204" pitchFamily="34" charset="0"/>
              </a:rPr>
              <a:t> vs Alternatives?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872" y="284988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Myriad Pro" panose="020B0503030403020204" pitchFamily="34" charset="0"/>
              </a:rPr>
              <a:t>Its new and </a:t>
            </a:r>
            <a:r>
              <a:rPr lang="en-US" sz="7200" b="1" dirty="0" smtClean="0">
                <a:solidFill>
                  <a:srgbClr val="F07F09"/>
                </a:solidFill>
                <a:latin typeface="Myriad Pro" panose="020B0503030403020204" pitchFamily="34" charset="0"/>
              </a:rPr>
              <a:t>Hip</a:t>
            </a:r>
            <a:r>
              <a:rPr lang="en-US" sz="7200" dirty="0" smtClean="0">
                <a:latin typeface="Myriad Pro" panose="020B0503030403020204" pitchFamily="34" charset="0"/>
              </a:rPr>
              <a:t>!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1872" y="284988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Myriad Pro" panose="020B0503030403020204" pitchFamily="34" charset="0"/>
              </a:rPr>
              <a:t>No </a:t>
            </a:r>
            <a:r>
              <a:rPr lang="en-US" sz="7200" b="1" dirty="0" smtClean="0">
                <a:solidFill>
                  <a:srgbClr val="F07F09"/>
                </a:solidFill>
                <a:latin typeface="Myriad Pro" panose="020B0503030403020204" pitchFamily="34" charset="0"/>
              </a:rPr>
              <a:t>Really</a:t>
            </a:r>
            <a:endParaRPr lang="en-US" sz="72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yriad Fonts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4146</TotalTime>
  <Words>236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Myriad Pro</vt:lpstr>
      <vt:lpstr>Myriad Pro Black</vt:lpstr>
      <vt:lpstr>Wingdings</vt:lpstr>
      <vt:lpstr>Wingdings 2</vt:lpstr>
      <vt:lpstr>View</vt:lpstr>
      <vt:lpstr> Grunt Funny Name Awesome Tool </vt:lpstr>
      <vt:lpstr>PowerPoint Presentation</vt:lpstr>
      <vt:lpstr>What is Grunt.js</vt:lpstr>
      <vt:lpstr>History Lesson</vt:lpstr>
      <vt:lpstr>Why So Many Tools?</vt:lpstr>
      <vt:lpstr>Why So Many Tools?</vt:lpstr>
      <vt:lpstr>Why Grunt vs Alternatives?</vt:lpstr>
      <vt:lpstr>Its new and Hip!</vt:lpstr>
      <vt:lpstr>No Really</vt:lpstr>
      <vt:lpstr>Developers like simple Grunt is simple</vt:lpstr>
      <vt:lpstr>Uses syntax web developers are familiar with</vt:lpstr>
      <vt:lpstr>Grunt Concepts</vt:lpstr>
      <vt:lpstr>Gruntfile.js</vt:lpstr>
      <vt:lpstr>Packages.json</vt:lpstr>
      <vt:lpstr>Executing Tasks</vt:lpstr>
      <vt:lpstr>Installing Grunt</vt:lpstr>
      <vt:lpstr>Install Node.js – http://nodejs.org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Automation  via Grunt</dc:title>
  <dc:creator>Derik Whittaker</dc:creator>
  <cp:lastModifiedBy>Derik Whittaker</cp:lastModifiedBy>
  <cp:revision>46</cp:revision>
  <cp:lastPrinted>2014-03-25T11:56:15Z</cp:lastPrinted>
  <dcterms:created xsi:type="dcterms:W3CDTF">2014-01-05T15:50:35Z</dcterms:created>
  <dcterms:modified xsi:type="dcterms:W3CDTF">2014-03-26T10:30:50Z</dcterms:modified>
</cp:coreProperties>
</file>