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30"/>
  </p:notesMasterIdLst>
  <p:sldIdLst>
    <p:sldId id="256" r:id="rId2"/>
    <p:sldId id="259" r:id="rId3"/>
    <p:sldId id="299" r:id="rId4"/>
    <p:sldId id="268" r:id="rId5"/>
    <p:sldId id="269" r:id="rId6"/>
    <p:sldId id="270" r:id="rId7"/>
    <p:sldId id="296" r:id="rId8"/>
    <p:sldId id="279" r:id="rId9"/>
    <p:sldId id="283" r:id="rId10"/>
    <p:sldId id="284" r:id="rId11"/>
    <p:sldId id="285" r:id="rId12"/>
    <p:sldId id="286" r:id="rId13"/>
    <p:sldId id="267" r:id="rId14"/>
    <p:sldId id="287" r:id="rId15"/>
    <p:sldId id="288" r:id="rId16"/>
    <p:sldId id="274" r:id="rId17"/>
    <p:sldId id="275" r:id="rId18"/>
    <p:sldId id="289" r:id="rId19"/>
    <p:sldId id="290" r:id="rId20"/>
    <p:sldId id="291" r:id="rId21"/>
    <p:sldId id="292" r:id="rId22"/>
    <p:sldId id="280" r:id="rId23"/>
    <p:sldId id="293" r:id="rId24"/>
    <p:sldId id="294" r:id="rId25"/>
    <p:sldId id="295" r:id="rId26"/>
    <p:sldId id="265" r:id="rId27"/>
    <p:sldId id="297" r:id="rId28"/>
    <p:sldId id="29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7F09"/>
    <a:srgbClr val="FBA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65" autoAdjust="0"/>
    <p:restoredTop sz="73570" autoAdjust="0"/>
  </p:normalViewPr>
  <p:slideViewPr>
    <p:cSldViewPr snapToGrid="0">
      <p:cViewPr>
        <p:scale>
          <a:sx n="70" d="100"/>
          <a:sy n="70" d="100"/>
        </p:scale>
        <p:origin x="130" y="3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B894DA-DA06-41C9-8110-FCCE709426EE}" type="doc">
      <dgm:prSet loTypeId="urn:microsoft.com/office/officeart/2009/3/layout/DescendingProcess" loCatId="process" qsTypeId="urn:microsoft.com/office/officeart/2005/8/quickstyle/simple1" qsCatId="simple" csTypeId="urn:microsoft.com/office/officeart/2005/8/colors/accent1_2" csCatId="accent1" phldr="1"/>
      <dgm:spPr/>
      <dgm:t>
        <a:bodyPr/>
        <a:lstStyle/>
        <a:p>
          <a:endParaRPr lang="en-US"/>
        </a:p>
      </dgm:t>
    </dgm:pt>
    <dgm:pt modelId="{2510F9A8-DB9C-46BC-BB42-92FA9A1F3EE8}">
      <dgm:prSet phldrT="[Text]"/>
      <dgm:spPr/>
      <dgm:t>
        <a:bodyPr/>
        <a:lstStyle/>
        <a:p>
          <a:r>
            <a:rPr lang="en-US" dirty="0" smtClean="0"/>
            <a:t>Web Sockets</a:t>
          </a:r>
          <a:endParaRPr lang="en-US" dirty="0"/>
        </a:p>
      </dgm:t>
    </dgm:pt>
    <dgm:pt modelId="{35D31C5B-956D-463A-AB2B-171C7258E44B}" type="parTrans" cxnId="{0CFA1CB0-214F-41FE-8A86-4577E4A0C762}">
      <dgm:prSet/>
      <dgm:spPr/>
      <dgm:t>
        <a:bodyPr/>
        <a:lstStyle/>
        <a:p>
          <a:endParaRPr lang="en-US"/>
        </a:p>
      </dgm:t>
    </dgm:pt>
    <dgm:pt modelId="{FF80ABEA-D85C-448C-ACC3-9E56EB9DA270}" type="sibTrans" cxnId="{0CFA1CB0-214F-41FE-8A86-4577E4A0C762}">
      <dgm:prSet/>
      <dgm:spPr/>
      <dgm:t>
        <a:bodyPr/>
        <a:lstStyle/>
        <a:p>
          <a:endParaRPr lang="en-US"/>
        </a:p>
      </dgm:t>
    </dgm:pt>
    <dgm:pt modelId="{41138709-531D-4D96-BD26-C5CC44F15D85}">
      <dgm:prSet phldrT="[Text]"/>
      <dgm:spPr/>
      <dgm:t>
        <a:bodyPr/>
        <a:lstStyle/>
        <a:p>
          <a:r>
            <a:rPr lang="en-US" dirty="0" smtClean="0"/>
            <a:t>Server Sent Events</a:t>
          </a:r>
          <a:endParaRPr lang="en-US" dirty="0"/>
        </a:p>
      </dgm:t>
    </dgm:pt>
    <dgm:pt modelId="{B5D68F49-F464-4A33-816A-E791B991D145}" type="parTrans" cxnId="{48519501-A68B-4513-9B30-6ED99C86EFDE}">
      <dgm:prSet/>
      <dgm:spPr/>
      <dgm:t>
        <a:bodyPr/>
        <a:lstStyle/>
        <a:p>
          <a:endParaRPr lang="en-US"/>
        </a:p>
      </dgm:t>
    </dgm:pt>
    <dgm:pt modelId="{92E393CF-F048-491E-99DA-7472BBD6130B}" type="sibTrans" cxnId="{48519501-A68B-4513-9B30-6ED99C86EFDE}">
      <dgm:prSet/>
      <dgm:spPr/>
      <dgm:t>
        <a:bodyPr/>
        <a:lstStyle/>
        <a:p>
          <a:endParaRPr lang="en-US"/>
        </a:p>
      </dgm:t>
    </dgm:pt>
    <dgm:pt modelId="{4B48FB28-9E62-4917-9D5F-AAFDACE10C62}">
      <dgm:prSet phldrT="[Text]"/>
      <dgm:spPr/>
      <dgm:t>
        <a:bodyPr/>
        <a:lstStyle/>
        <a:p>
          <a:r>
            <a:rPr lang="en-US" dirty="0" smtClean="0"/>
            <a:t>Forever Frame</a:t>
          </a:r>
          <a:endParaRPr lang="en-US" dirty="0"/>
        </a:p>
      </dgm:t>
    </dgm:pt>
    <dgm:pt modelId="{EB312386-EA16-4550-A67F-FBBCAEE24BEA}" type="parTrans" cxnId="{A70ABD30-A30A-4596-9F74-CCA91CCCF6ED}">
      <dgm:prSet/>
      <dgm:spPr/>
      <dgm:t>
        <a:bodyPr/>
        <a:lstStyle/>
        <a:p>
          <a:endParaRPr lang="en-US"/>
        </a:p>
      </dgm:t>
    </dgm:pt>
    <dgm:pt modelId="{15E8BCA9-CF35-46B0-A59A-29F977006FBB}" type="sibTrans" cxnId="{A70ABD30-A30A-4596-9F74-CCA91CCCF6ED}">
      <dgm:prSet/>
      <dgm:spPr/>
      <dgm:t>
        <a:bodyPr/>
        <a:lstStyle/>
        <a:p>
          <a:endParaRPr lang="en-US"/>
        </a:p>
      </dgm:t>
    </dgm:pt>
    <dgm:pt modelId="{1DF229D3-84F7-4E01-8EE0-C81843328197}">
      <dgm:prSet phldrT="[Text]"/>
      <dgm:spPr/>
      <dgm:t>
        <a:bodyPr/>
        <a:lstStyle/>
        <a:p>
          <a:r>
            <a:rPr lang="en-US" dirty="0" smtClean="0"/>
            <a:t>Long Polling</a:t>
          </a:r>
          <a:endParaRPr lang="en-US" dirty="0"/>
        </a:p>
      </dgm:t>
    </dgm:pt>
    <dgm:pt modelId="{BC2BC2EC-6C11-4C70-96D6-1DB26F443411}" type="parTrans" cxnId="{03D3D82C-58AC-4FB2-A357-06C1B3358502}">
      <dgm:prSet/>
      <dgm:spPr/>
      <dgm:t>
        <a:bodyPr/>
        <a:lstStyle/>
        <a:p>
          <a:endParaRPr lang="en-US"/>
        </a:p>
      </dgm:t>
    </dgm:pt>
    <dgm:pt modelId="{979576A6-AB40-4E7A-9FDA-500F839BCEFF}" type="sibTrans" cxnId="{03D3D82C-58AC-4FB2-A357-06C1B3358502}">
      <dgm:prSet/>
      <dgm:spPr/>
      <dgm:t>
        <a:bodyPr/>
        <a:lstStyle/>
        <a:p>
          <a:endParaRPr lang="en-US"/>
        </a:p>
      </dgm:t>
    </dgm:pt>
    <dgm:pt modelId="{2DA7F6B0-9AB6-49C7-86F3-3903CC0D8943}" type="pres">
      <dgm:prSet presAssocID="{19B894DA-DA06-41C9-8110-FCCE709426EE}" presName="Name0" presStyleCnt="0">
        <dgm:presLayoutVars>
          <dgm:chMax val="7"/>
          <dgm:chPref val="5"/>
        </dgm:presLayoutVars>
      </dgm:prSet>
      <dgm:spPr/>
      <dgm:t>
        <a:bodyPr/>
        <a:lstStyle/>
        <a:p>
          <a:endParaRPr lang="en-US"/>
        </a:p>
      </dgm:t>
    </dgm:pt>
    <dgm:pt modelId="{0F616620-8D9B-4D39-B342-53DA3B8926DE}" type="pres">
      <dgm:prSet presAssocID="{19B894DA-DA06-41C9-8110-FCCE709426EE}" presName="arrowNode" presStyleLbl="node1" presStyleIdx="0" presStyleCnt="1" custScaleX="111923"/>
      <dgm:spPr>
        <a:solidFill>
          <a:schemeClr val="tx1">
            <a:lumMod val="65000"/>
          </a:schemeClr>
        </a:solidFill>
      </dgm:spPr>
    </dgm:pt>
    <dgm:pt modelId="{59A6184B-AF46-41C8-8D77-65C2EB335F20}" type="pres">
      <dgm:prSet presAssocID="{2510F9A8-DB9C-46BC-BB42-92FA9A1F3EE8}" presName="txNode1" presStyleLbl="revTx" presStyleIdx="0" presStyleCnt="4">
        <dgm:presLayoutVars>
          <dgm:bulletEnabled val="1"/>
        </dgm:presLayoutVars>
      </dgm:prSet>
      <dgm:spPr/>
      <dgm:t>
        <a:bodyPr/>
        <a:lstStyle/>
        <a:p>
          <a:endParaRPr lang="en-US"/>
        </a:p>
      </dgm:t>
    </dgm:pt>
    <dgm:pt modelId="{CF74F493-2D08-4269-A7A5-6B46E7684D04}" type="pres">
      <dgm:prSet presAssocID="{41138709-531D-4D96-BD26-C5CC44F15D85}" presName="txNode2" presStyleLbl="revTx" presStyleIdx="1" presStyleCnt="4">
        <dgm:presLayoutVars>
          <dgm:bulletEnabled val="1"/>
        </dgm:presLayoutVars>
      </dgm:prSet>
      <dgm:spPr/>
      <dgm:t>
        <a:bodyPr/>
        <a:lstStyle/>
        <a:p>
          <a:endParaRPr lang="en-US"/>
        </a:p>
      </dgm:t>
    </dgm:pt>
    <dgm:pt modelId="{04549991-A09F-4E44-BAFD-1B525F99F071}" type="pres">
      <dgm:prSet presAssocID="{92E393CF-F048-491E-99DA-7472BBD6130B}" presName="dotNode2" presStyleCnt="0"/>
      <dgm:spPr/>
    </dgm:pt>
    <dgm:pt modelId="{4D1C7E2D-5979-4565-BFD8-F5D4FE6E2601}" type="pres">
      <dgm:prSet presAssocID="{92E393CF-F048-491E-99DA-7472BBD6130B}" presName="dotRepeatNode" presStyleLbl="fgShp" presStyleIdx="0" presStyleCnt="2"/>
      <dgm:spPr/>
      <dgm:t>
        <a:bodyPr/>
        <a:lstStyle/>
        <a:p>
          <a:endParaRPr lang="en-US"/>
        </a:p>
      </dgm:t>
    </dgm:pt>
    <dgm:pt modelId="{6C3D0319-1BEE-493C-BD3F-6890B63C11B1}" type="pres">
      <dgm:prSet presAssocID="{4B48FB28-9E62-4917-9D5F-AAFDACE10C62}" presName="txNode3" presStyleLbl="revTx" presStyleIdx="2" presStyleCnt="4">
        <dgm:presLayoutVars>
          <dgm:bulletEnabled val="1"/>
        </dgm:presLayoutVars>
      </dgm:prSet>
      <dgm:spPr/>
      <dgm:t>
        <a:bodyPr/>
        <a:lstStyle/>
        <a:p>
          <a:endParaRPr lang="en-US"/>
        </a:p>
      </dgm:t>
    </dgm:pt>
    <dgm:pt modelId="{5C486A01-56FE-49AA-9F19-1D678160F8CE}" type="pres">
      <dgm:prSet presAssocID="{15E8BCA9-CF35-46B0-A59A-29F977006FBB}" presName="dotNode3" presStyleCnt="0"/>
      <dgm:spPr/>
    </dgm:pt>
    <dgm:pt modelId="{B17B1422-9431-427C-828C-32357DED13B5}" type="pres">
      <dgm:prSet presAssocID="{15E8BCA9-CF35-46B0-A59A-29F977006FBB}" presName="dotRepeatNode" presStyleLbl="fgShp" presStyleIdx="1" presStyleCnt="2"/>
      <dgm:spPr/>
      <dgm:t>
        <a:bodyPr/>
        <a:lstStyle/>
        <a:p>
          <a:endParaRPr lang="en-US"/>
        </a:p>
      </dgm:t>
    </dgm:pt>
    <dgm:pt modelId="{D2FDE142-3EC2-4C5C-A4BF-9ED20CC4FA3D}" type="pres">
      <dgm:prSet presAssocID="{1DF229D3-84F7-4E01-8EE0-C81843328197}" presName="txNode4" presStyleLbl="revTx" presStyleIdx="3" presStyleCnt="4">
        <dgm:presLayoutVars>
          <dgm:bulletEnabled val="1"/>
        </dgm:presLayoutVars>
      </dgm:prSet>
      <dgm:spPr/>
      <dgm:t>
        <a:bodyPr/>
        <a:lstStyle/>
        <a:p>
          <a:endParaRPr lang="en-US"/>
        </a:p>
      </dgm:t>
    </dgm:pt>
  </dgm:ptLst>
  <dgm:cxnLst>
    <dgm:cxn modelId="{231DE649-6B11-4354-AB05-BDDF64F26F72}" type="presOf" srcId="{4B48FB28-9E62-4917-9D5F-AAFDACE10C62}" destId="{6C3D0319-1BEE-493C-BD3F-6890B63C11B1}" srcOrd="0" destOrd="0" presId="urn:microsoft.com/office/officeart/2009/3/layout/DescendingProcess"/>
    <dgm:cxn modelId="{0CFA1CB0-214F-41FE-8A86-4577E4A0C762}" srcId="{19B894DA-DA06-41C9-8110-FCCE709426EE}" destId="{2510F9A8-DB9C-46BC-BB42-92FA9A1F3EE8}" srcOrd="0" destOrd="0" parTransId="{35D31C5B-956D-463A-AB2B-171C7258E44B}" sibTransId="{FF80ABEA-D85C-448C-ACC3-9E56EB9DA270}"/>
    <dgm:cxn modelId="{FAA3B5BA-F9BC-43E2-8313-518FFA5EC4D7}" type="presOf" srcId="{2510F9A8-DB9C-46BC-BB42-92FA9A1F3EE8}" destId="{59A6184B-AF46-41C8-8D77-65C2EB335F20}" srcOrd="0" destOrd="0" presId="urn:microsoft.com/office/officeart/2009/3/layout/DescendingProcess"/>
    <dgm:cxn modelId="{03D3D82C-58AC-4FB2-A357-06C1B3358502}" srcId="{19B894DA-DA06-41C9-8110-FCCE709426EE}" destId="{1DF229D3-84F7-4E01-8EE0-C81843328197}" srcOrd="3" destOrd="0" parTransId="{BC2BC2EC-6C11-4C70-96D6-1DB26F443411}" sibTransId="{979576A6-AB40-4E7A-9FDA-500F839BCEFF}"/>
    <dgm:cxn modelId="{22F6A06E-175B-4678-95CE-1D4D5CDDAACF}" type="presOf" srcId="{1DF229D3-84F7-4E01-8EE0-C81843328197}" destId="{D2FDE142-3EC2-4C5C-A4BF-9ED20CC4FA3D}" srcOrd="0" destOrd="0" presId="urn:microsoft.com/office/officeart/2009/3/layout/DescendingProcess"/>
    <dgm:cxn modelId="{3783071F-C304-4BFE-AAAE-3EC1173414D5}" type="presOf" srcId="{19B894DA-DA06-41C9-8110-FCCE709426EE}" destId="{2DA7F6B0-9AB6-49C7-86F3-3903CC0D8943}" srcOrd="0" destOrd="0" presId="urn:microsoft.com/office/officeart/2009/3/layout/DescendingProcess"/>
    <dgm:cxn modelId="{7DC9E90E-4640-4D02-A417-176E20D03E8B}" type="presOf" srcId="{92E393CF-F048-491E-99DA-7472BBD6130B}" destId="{4D1C7E2D-5979-4565-BFD8-F5D4FE6E2601}" srcOrd="0" destOrd="0" presId="urn:microsoft.com/office/officeart/2009/3/layout/DescendingProcess"/>
    <dgm:cxn modelId="{48519501-A68B-4513-9B30-6ED99C86EFDE}" srcId="{19B894DA-DA06-41C9-8110-FCCE709426EE}" destId="{41138709-531D-4D96-BD26-C5CC44F15D85}" srcOrd="1" destOrd="0" parTransId="{B5D68F49-F464-4A33-816A-E791B991D145}" sibTransId="{92E393CF-F048-491E-99DA-7472BBD6130B}"/>
    <dgm:cxn modelId="{50458A00-742B-4318-917D-499E1E9263C4}" type="presOf" srcId="{41138709-531D-4D96-BD26-C5CC44F15D85}" destId="{CF74F493-2D08-4269-A7A5-6B46E7684D04}" srcOrd="0" destOrd="0" presId="urn:microsoft.com/office/officeart/2009/3/layout/DescendingProcess"/>
    <dgm:cxn modelId="{A70ABD30-A30A-4596-9F74-CCA91CCCF6ED}" srcId="{19B894DA-DA06-41C9-8110-FCCE709426EE}" destId="{4B48FB28-9E62-4917-9D5F-AAFDACE10C62}" srcOrd="2" destOrd="0" parTransId="{EB312386-EA16-4550-A67F-FBBCAEE24BEA}" sibTransId="{15E8BCA9-CF35-46B0-A59A-29F977006FBB}"/>
    <dgm:cxn modelId="{E1AF9906-E9D7-4B7C-B8D9-CE2E025E0D16}" type="presOf" srcId="{15E8BCA9-CF35-46B0-A59A-29F977006FBB}" destId="{B17B1422-9431-427C-828C-32357DED13B5}" srcOrd="0" destOrd="0" presId="urn:microsoft.com/office/officeart/2009/3/layout/DescendingProcess"/>
    <dgm:cxn modelId="{4D93B92A-6B09-4FCF-AE55-3A0045F67658}" type="presParOf" srcId="{2DA7F6B0-9AB6-49C7-86F3-3903CC0D8943}" destId="{0F616620-8D9B-4D39-B342-53DA3B8926DE}" srcOrd="0" destOrd="0" presId="urn:microsoft.com/office/officeart/2009/3/layout/DescendingProcess"/>
    <dgm:cxn modelId="{ACDA1C87-9600-48AB-8E18-7741BDDE2BCD}" type="presParOf" srcId="{2DA7F6B0-9AB6-49C7-86F3-3903CC0D8943}" destId="{59A6184B-AF46-41C8-8D77-65C2EB335F20}" srcOrd="1" destOrd="0" presId="urn:microsoft.com/office/officeart/2009/3/layout/DescendingProcess"/>
    <dgm:cxn modelId="{0A3B04C4-8F41-428A-A2B0-C48747A5DC62}" type="presParOf" srcId="{2DA7F6B0-9AB6-49C7-86F3-3903CC0D8943}" destId="{CF74F493-2D08-4269-A7A5-6B46E7684D04}" srcOrd="2" destOrd="0" presId="urn:microsoft.com/office/officeart/2009/3/layout/DescendingProcess"/>
    <dgm:cxn modelId="{53097070-EC90-446D-8087-AD4701845CD2}" type="presParOf" srcId="{2DA7F6B0-9AB6-49C7-86F3-3903CC0D8943}" destId="{04549991-A09F-4E44-BAFD-1B525F99F071}" srcOrd="3" destOrd="0" presId="urn:microsoft.com/office/officeart/2009/3/layout/DescendingProcess"/>
    <dgm:cxn modelId="{048D5F89-1D24-4BC3-B8EC-5FB3CE36F301}" type="presParOf" srcId="{04549991-A09F-4E44-BAFD-1B525F99F071}" destId="{4D1C7E2D-5979-4565-BFD8-F5D4FE6E2601}" srcOrd="0" destOrd="0" presId="urn:microsoft.com/office/officeart/2009/3/layout/DescendingProcess"/>
    <dgm:cxn modelId="{4C850CBC-AA45-4B94-BF79-25175A2F96D2}" type="presParOf" srcId="{2DA7F6B0-9AB6-49C7-86F3-3903CC0D8943}" destId="{6C3D0319-1BEE-493C-BD3F-6890B63C11B1}" srcOrd="4" destOrd="0" presId="urn:microsoft.com/office/officeart/2009/3/layout/DescendingProcess"/>
    <dgm:cxn modelId="{889D0B14-9317-4BA2-8FE5-CE9FCB6D1423}" type="presParOf" srcId="{2DA7F6B0-9AB6-49C7-86F3-3903CC0D8943}" destId="{5C486A01-56FE-49AA-9F19-1D678160F8CE}" srcOrd="5" destOrd="0" presId="urn:microsoft.com/office/officeart/2009/3/layout/DescendingProcess"/>
    <dgm:cxn modelId="{0BC4F7D5-98BB-4935-A9C1-0DD724A41375}" type="presParOf" srcId="{5C486A01-56FE-49AA-9F19-1D678160F8CE}" destId="{B17B1422-9431-427C-828C-32357DED13B5}" srcOrd="0" destOrd="0" presId="urn:microsoft.com/office/officeart/2009/3/layout/DescendingProcess"/>
    <dgm:cxn modelId="{170B5545-89A2-4595-8B22-B709A4BD8B1D}" type="presParOf" srcId="{2DA7F6B0-9AB6-49C7-86F3-3903CC0D8943}" destId="{D2FDE142-3EC2-4C5C-A4BF-9ED20CC4FA3D}" srcOrd="6" destOrd="0" presId="urn:microsoft.com/office/officeart/2009/3/layout/Descending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616620-8D9B-4D39-B342-53DA3B8926DE}">
      <dsp:nvSpPr>
        <dsp:cNvPr id="0" name=""/>
        <dsp:cNvSpPr/>
      </dsp:nvSpPr>
      <dsp:spPr>
        <a:xfrm rot="4396374">
          <a:off x="1554400" y="666886"/>
          <a:ext cx="3880141" cy="3344889"/>
        </a:xfrm>
        <a:prstGeom prst="swooshArrow">
          <a:avLst>
            <a:gd name="adj1" fmla="val 16310"/>
            <a:gd name="adj2" fmla="val 31370"/>
          </a:avLst>
        </a:prstGeom>
        <a:solidFill>
          <a:schemeClr val="tx1">
            <a:lumMod val="6500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1C7E2D-5979-4565-BFD8-F5D4FE6E2601}">
      <dsp:nvSpPr>
        <dsp:cNvPr id="0" name=""/>
        <dsp:cNvSpPr/>
      </dsp:nvSpPr>
      <dsp:spPr>
        <a:xfrm>
          <a:off x="3160414" y="1424185"/>
          <a:ext cx="101994" cy="101994"/>
        </a:xfrm>
        <a:prstGeom prst="ellipse">
          <a:avLst/>
        </a:prstGeom>
        <a:solidFill>
          <a:schemeClr val="accent1">
            <a:tint val="60000"/>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17B1422-9431-427C-828C-32357DED13B5}">
      <dsp:nvSpPr>
        <dsp:cNvPr id="0" name=""/>
        <dsp:cNvSpPr/>
      </dsp:nvSpPr>
      <dsp:spPr>
        <a:xfrm>
          <a:off x="4048705" y="2290205"/>
          <a:ext cx="101994" cy="101994"/>
        </a:xfrm>
        <a:prstGeom prst="ellipse">
          <a:avLst/>
        </a:prstGeom>
        <a:solidFill>
          <a:schemeClr val="accent1">
            <a:tint val="60000"/>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A6184B-AF46-41C8-8D77-65C2EB335F20}">
      <dsp:nvSpPr>
        <dsp:cNvPr id="0" name=""/>
        <dsp:cNvSpPr/>
      </dsp:nvSpPr>
      <dsp:spPr>
        <a:xfrm>
          <a:off x="1204265" y="0"/>
          <a:ext cx="1904215" cy="7485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33020" rIns="33020" bIns="33020" numCol="1" spcCol="1270" anchor="b" anchorCtr="0">
          <a:noAutofit/>
        </a:bodyPr>
        <a:lstStyle/>
        <a:p>
          <a:pPr lvl="0" algn="ctr" defTabSz="1155700">
            <a:lnSpc>
              <a:spcPct val="90000"/>
            </a:lnSpc>
            <a:spcBef>
              <a:spcPct val="0"/>
            </a:spcBef>
            <a:spcAft>
              <a:spcPct val="35000"/>
            </a:spcAft>
          </a:pPr>
          <a:r>
            <a:rPr lang="en-US" sz="2600" kern="1200" dirty="0" smtClean="0"/>
            <a:t>Web Sockets</a:t>
          </a:r>
          <a:endParaRPr lang="en-US" sz="2600" kern="1200" dirty="0"/>
        </a:p>
      </dsp:txBody>
      <dsp:txXfrm>
        <a:off x="1204265" y="0"/>
        <a:ext cx="1904215" cy="748586"/>
      </dsp:txXfrm>
    </dsp:sp>
    <dsp:sp modelId="{CF74F493-2D08-4269-A7A5-6B46E7684D04}">
      <dsp:nvSpPr>
        <dsp:cNvPr id="0" name=""/>
        <dsp:cNvSpPr/>
      </dsp:nvSpPr>
      <dsp:spPr>
        <a:xfrm>
          <a:off x="3726064" y="1100889"/>
          <a:ext cx="2624729" cy="7485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l" defTabSz="1155700">
            <a:lnSpc>
              <a:spcPct val="90000"/>
            </a:lnSpc>
            <a:spcBef>
              <a:spcPct val="0"/>
            </a:spcBef>
            <a:spcAft>
              <a:spcPct val="35000"/>
            </a:spcAft>
          </a:pPr>
          <a:r>
            <a:rPr lang="en-US" sz="2600" kern="1200" dirty="0" smtClean="0"/>
            <a:t>Server Sent Events</a:t>
          </a:r>
          <a:endParaRPr lang="en-US" sz="2600" kern="1200" dirty="0"/>
        </a:p>
      </dsp:txBody>
      <dsp:txXfrm>
        <a:off x="3726064" y="1100889"/>
        <a:ext cx="2624729" cy="748586"/>
      </dsp:txXfrm>
    </dsp:sp>
    <dsp:sp modelId="{6C3D0319-1BEE-493C-BD3F-6890B63C11B1}">
      <dsp:nvSpPr>
        <dsp:cNvPr id="0" name=""/>
        <dsp:cNvSpPr/>
      </dsp:nvSpPr>
      <dsp:spPr>
        <a:xfrm>
          <a:off x="1204265" y="1966909"/>
          <a:ext cx="2573264" cy="7485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r" defTabSz="1155700">
            <a:lnSpc>
              <a:spcPct val="90000"/>
            </a:lnSpc>
            <a:spcBef>
              <a:spcPct val="0"/>
            </a:spcBef>
            <a:spcAft>
              <a:spcPct val="35000"/>
            </a:spcAft>
          </a:pPr>
          <a:r>
            <a:rPr lang="en-US" sz="2600" kern="1200" dirty="0" smtClean="0"/>
            <a:t>Forever Frame</a:t>
          </a:r>
          <a:endParaRPr lang="en-US" sz="2600" kern="1200" dirty="0"/>
        </a:p>
      </dsp:txBody>
      <dsp:txXfrm>
        <a:off x="1204265" y="1966909"/>
        <a:ext cx="2573264" cy="748586"/>
      </dsp:txXfrm>
    </dsp:sp>
    <dsp:sp modelId="{D2FDE142-3EC2-4C5C-A4BF-9ED20CC4FA3D}">
      <dsp:nvSpPr>
        <dsp:cNvPr id="0" name=""/>
        <dsp:cNvSpPr/>
      </dsp:nvSpPr>
      <dsp:spPr>
        <a:xfrm>
          <a:off x="3777530" y="3930076"/>
          <a:ext cx="2573264" cy="7485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33020" rIns="33020" bIns="33020" numCol="1" spcCol="1270" anchor="t" anchorCtr="0">
          <a:noAutofit/>
        </a:bodyPr>
        <a:lstStyle/>
        <a:p>
          <a:pPr lvl="0" algn="ctr" defTabSz="1155700">
            <a:lnSpc>
              <a:spcPct val="90000"/>
            </a:lnSpc>
            <a:spcBef>
              <a:spcPct val="0"/>
            </a:spcBef>
            <a:spcAft>
              <a:spcPct val="35000"/>
            </a:spcAft>
          </a:pPr>
          <a:r>
            <a:rPr lang="en-US" sz="2600" kern="1200" dirty="0" smtClean="0"/>
            <a:t>Long Polling</a:t>
          </a:r>
          <a:endParaRPr lang="en-US" sz="2600" kern="1200" dirty="0"/>
        </a:p>
      </dsp:txBody>
      <dsp:txXfrm>
        <a:off x="3777530" y="3930076"/>
        <a:ext cx="2573264" cy="748586"/>
      </dsp:txXfrm>
    </dsp:sp>
  </dsp:spTree>
</dsp:drawing>
</file>

<file path=ppt/diagrams/layout1.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45569F-882A-401E-AB23-17C32D038190}" type="datetimeFigureOut">
              <a:rPr lang="en-US" smtClean="0"/>
              <a:t>2/3/2014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905A35-F531-4998-AEC1-776446101E04}" type="slidenum">
              <a:rPr lang="en-US" smtClean="0"/>
              <a:t>‹#›</a:t>
            </a:fld>
            <a:endParaRPr lang="en-US"/>
          </a:p>
        </p:txBody>
      </p:sp>
    </p:spTree>
    <p:extLst>
      <p:ext uri="{BB962C8B-B14F-4D97-AF65-F5344CB8AC3E}">
        <p14:creationId xmlns:p14="http://schemas.microsoft.com/office/powerpoint/2010/main" val="36845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 time you set out to use a new library or technology</a:t>
            </a:r>
            <a:r>
              <a:rPr lang="en-US" baseline="0" dirty="0" smtClean="0"/>
              <a:t> you need to make sure you know the problem you are attempting to solve.</a:t>
            </a:r>
          </a:p>
          <a:p>
            <a:endParaRPr lang="en-US" baseline="0" dirty="0" smtClean="0"/>
          </a:p>
          <a:p>
            <a:r>
              <a:rPr lang="en-US" baseline="0" dirty="0" smtClean="0"/>
              <a:t>In the case of </a:t>
            </a:r>
            <a:r>
              <a:rPr lang="en-US" baseline="0" dirty="0" err="1" smtClean="0"/>
              <a:t>signalR</a:t>
            </a:r>
            <a:r>
              <a:rPr lang="en-US" baseline="0" dirty="0" smtClean="0"/>
              <a:t> the problem is how to build a bi-directional connection between a server and a client</a:t>
            </a:r>
            <a:endParaRPr lang="en-US" dirty="0"/>
          </a:p>
        </p:txBody>
      </p:sp>
      <p:sp>
        <p:nvSpPr>
          <p:cNvPr id="4" name="Slide Number Placeholder 3"/>
          <p:cNvSpPr>
            <a:spLocks noGrp="1"/>
          </p:cNvSpPr>
          <p:nvPr>
            <p:ph type="sldNum" sz="quarter" idx="10"/>
          </p:nvPr>
        </p:nvSpPr>
        <p:spPr/>
        <p:txBody>
          <a:bodyPr/>
          <a:lstStyle/>
          <a:p>
            <a:fld id="{CA905A35-F531-4998-AEC1-776446101E04}" type="slidenum">
              <a:rPr lang="en-US" smtClean="0"/>
              <a:t>5</a:t>
            </a:fld>
            <a:endParaRPr lang="en-US"/>
          </a:p>
        </p:txBody>
      </p:sp>
    </p:spTree>
    <p:extLst>
      <p:ext uri="{BB962C8B-B14F-4D97-AF65-F5344CB8AC3E}">
        <p14:creationId xmlns:p14="http://schemas.microsoft.com/office/powerpoint/2010/main" val="39360843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905A35-F531-4998-AEC1-776446101E04}" type="slidenum">
              <a:rPr lang="en-US" smtClean="0"/>
              <a:t>20</a:t>
            </a:fld>
            <a:endParaRPr lang="en-US"/>
          </a:p>
        </p:txBody>
      </p:sp>
    </p:spTree>
    <p:extLst>
      <p:ext uri="{BB962C8B-B14F-4D97-AF65-F5344CB8AC3E}">
        <p14:creationId xmlns:p14="http://schemas.microsoft.com/office/powerpoint/2010/main" val="1103570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905A35-F531-4998-AEC1-776446101E04}" type="slidenum">
              <a:rPr lang="en-US" smtClean="0"/>
              <a:t>21</a:t>
            </a:fld>
            <a:endParaRPr lang="en-US"/>
          </a:p>
        </p:txBody>
      </p:sp>
    </p:spTree>
    <p:extLst>
      <p:ext uri="{BB962C8B-B14F-4D97-AF65-F5344CB8AC3E}">
        <p14:creationId xmlns:p14="http://schemas.microsoft.com/office/powerpoint/2010/main" val="20794610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905A35-F531-4998-AEC1-776446101E04}" type="slidenum">
              <a:rPr lang="en-US" smtClean="0"/>
              <a:t>22</a:t>
            </a:fld>
            <a:endParaRPr lang="en-US"/>
          </a:p>
        </p:txBody>
      </p:sp>
    </p:spTree>
    <p:extLst>
      <p:ext uri="{BB962C8B-B14F-4D97-AF65-F5344CB8AC3E}">
        <p14:creationId xmlns:p14="http://schemas.microsoft.com/office/powerpoint/2010/main" val="42575479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905A35-F531-4998-AEC1-776446101E04}" type="slidenum">
              <a:rPr lang="en-US" smtClean="0"/>
              <a:t>23</a:t>
            </a:fld>
            <a:endParaRPr lang="en-US"/>
          </a:p>
        </p:txBody>
      </p:sp>
    </p:spTree>
    <p:extLst>
      <p:ext uri="{BB962C8B-B14F-4D97-AF65-F5344CB8AC3E}">
        <p14:creationId xmlns:p14="http://schemas.microsoft.com/office/powerpoint/2010/main" val="3078940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905A35-F531-4998-AEC1-776446101E04}" type="slidenum">
              <a:rPr lang="en-US" smtClean="0"/>
              <a:t>25</a:t>
            </a:fld>
            <a:endParaRPr lang="en-US"/>
          </a:p>
        </p:txBody>
      </p:sp>
    </p:spTree>
    <p:extLst>
      <p:ext uri="{BB962C8B-B14F-4D97-AF65-F5344CB8AC3E}">
        <p14:creationId xmlns:p14="http://schemas.microsoft.com/office/powerpoint/2010/main" val="2931761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905A35-F531-4998-AEC1-776446101E04}" type="slidenum">
              <a:rPr lang="en-US" smtClean="0"/>
              <a:t>28</a:t>
            </a:fld>
            <a:endParaRPr lang="en-US"/>
          </a:p>
        </p:txBody>
      </p:sp>
    </p:spTree>
    <p:extLst>
      <p:ext uri="{BB962C8B-B14F-4D97-AF65-F5344CB8AC3E}">
        <p14:creationId xmlns:p14="http://schemas.microsoft.com/office/powerpoint/2010/main" val="1437555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Think of it this way. The authors of </a:t>
            </a:r>
            <a:r>
              <a:rPr lang="en-US" dirty="0" err="1" smtClean="0"/>
              <a:t>signalR</a:t>
            </a:r>
            <a:r>
              <a:rPr lang="en-US" dirty="0" smtClean="0"/>
              <a:t> set out to build a library which makes authoring</a:t>
            </a:r>
            <a:r>
              <a:rPr lang="en-US" baseline="0" dirty="0" smtClean="0"/>
              <a:t> bi-directional, real time systems simple and seamless.  More so they set out to build a library which hide the </a:t>
            </a:r>
            <a:r>
              <a:rPr lang="en-US" baseline="0" dirty="0" err="1" smtClean="0"/>
              <a:t>fuggly</a:t>
            </a:r>
            <a:r>
              <a:rPr lang="en-US" baseline="0" dirty="0" smtClean="0"/>
              <a:t> from the developer and removes the need for them to know or care which technology is being used.</a:t>
            </a:r>
            <a:endParaRPr lang="en-US" dirty="0"/>
          </a:p>
        </p:txBody>
      </p:sp>
      <p:sp>
        <p:nvSpPr>
          <p:cNvPr id="4" name="Slide Number Placeholder 3"/>
          <p:cNvSpPr>
            <a:spLocks noGrp="1"/>
          </p:cNvSpPr>
          <p:nvPr>
            <p:ph type="sldNum" sz="quarter" idx="10"/>
          </p:nvPr>
        </p:nvSpPr>
        <p:spPr/>
        <p:txBody>
          <a:bodyPr/>
          <a:lstStyle/>
          <a:p>
            <a:fld id="{CA905A35-F531-4998-AEC1-776446101E04}" type="slidenum">
              <a:rPr lang="en-US" smtClean="0"/>
              <a:t>7</a:t>
            </a:fld>
            <a:endParaRPr lang="en-US"/>
          </a:p>
        </p:txBody>
      </p:sp>
    </p:spTree>
    <p:extLst>
      <p:ext uri="{BB962C8B-B14F-4D97-AF65-F5344CB8AC3E}">
        <p14:creationId xmlns:p14="http://schemas.microsoft.com/office/powerpoint/2010/main" val="1946926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I mentioned on of the goals of </a:t>
            </a:r>
            <a:r>
              <a:rPr lang="en-US" baseline="0" dirty="0" err="1" smtClean="0"/>
              <a:t>signalr</a:t>
            </a:r>
            <a:r>
              <a:rPr lang="en-US" baseline="0" dirty="0" smtClean="0"/>
              <a:t> is to allow you to not care which underlying technology is being used.</a:t>
            </a:r>
          </a:p>
          <a:p>
            <a:endParaRPr lang="en-US" dirty="0"/>
          </a:p>
        </p:txBody>
      </p:sp>
      <p:sp>
        <p:nvSpPr>
          <p:cNvPr id="4" name="Slide Number Placeholder 3"/>
          <p:cNvSpPr>
            <a:spLocks noGrp="1"/>
          </p:cNvSpPr>
          <p:nvPr>
            <p:ph type="sldNum" sz="quarter" idx="10"/>
          </p:nvPr>
        </p:nvSpPr>
        <p:spPr/>
        <p:txBody>
          <a:bodyPr/>
          <a:lstStyle/>
          <a:p>
            <a:fld id="{CA905A35-F531-4998-AEC1-776446101E04}" type="slidenum">
              <a:rPr lang="en-US" smtClean="0"/>
              <a:t>8</a:t>
            </a:fld>
            <a:endParaRPr lang="en-US"/>
          </a:p>
        </p:txBody>
      </p:sp>
    </p:spTree>
    <p:extLst>
      <p:ext uri="{BB962C8B-B14F-4D97-AF65-F5344CB8AC3E}">
        <p14:creationId xmlns:p14="http://schemas.microsoft.com/office/powerpoint/2010/main" val="1844907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err="1" smtClean="0">
                <a:solidFill>
                  <a:schemeClr val="tx1"/>
                </a:solidFill>
                <a:effectLst/>
                <a:latin typeface="+mn-lt"/>
                <a:ea typeface="+mn-ea"/>
                <a:cs typeface="+mn-cs"/>
              </a:rPr>
              <a:t>WebSocket</a:t>
            </a:r>
            <a:r>
              <a:rPr lang="en-US" sz="1200" b="0" i="0" kern="1200" dirty="0" smtClean="0">
                <a:solidFill>
                  <a:schemeClr val="tx1"/>
                </a:solidFill>
                <a:effectLst/>
                <a:latin typeface="+mn-lt"/>
                <a:ea typeface="+mn-ea"/>
                <a:cs typeface="+mn-cs"/>
              </a:rPr>
              <a:t> (if the both the server and browser indicate they can support </a:t>
            </a:r>
            <a:r>
              <a:rPr lang="en-US" sz="1200" b="0" i="0" kern="1200" dirty="0" err="1" smtClean="0">
                <a:solidFill>
                  <a:schemeClr val="tx1"/>
                </a:solidFill>
                <a:effectLst/>
                <a:latin typeface="+mn-lt"/>
                <a:ea typeface="+mn-ea"/>
                <a:cs typeface="+mn-cs"/>
              </a:rPr>
              <a:t>Websocket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WebSocket</a:t>
            </a:r>
            <a:r>
              <a:rPr lang="en-US" sz="1200" b="0" i="0" kern="1200" dirty="0" smtClean="0">
                <a:solidFill>
                  <a:schemeClr val="tx1"/>
                </a:solidFill>
                <a:effectLst/>
                <a:latin typeface="+mn-lt"/>
                <a:ea typeface="+mn-ea"/>
                <a:cs typeface="+mn-cs"/>
              </a:rPr>
              <a:t> is the only transport that establishes a true persistent, two-way connection between client and server.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However, </a:t>
            </a:r>
            <a:r>
              <a:rPr lang="en-US" sz="1200" b="0" i="0" kern="1200" dirty="0" err="1" smtClean="0">
                <a:solidFill>
                  <a:schemeClr val="tx1"/>
                </a:solidFill>
                <a:effectLst/>
                <a:latin typeface="+mn-lt"/>
                <a:ea typeface="+mn-ea"/>
                <a:cs typeface="+mn-cs"/>
              </a:rPr>
              <a:t>WebSocket</a:t>
            </a:r>
            <a:r>
              <a:rPr lang="en-US" sz="1200" b="0" i="0" kern="1200" dirty="0" smtClean="0">
                <a:solidFill>
                  <a:schemeClr val="tx1"/>
                </a:solidFill>
                <a:effectLst/>
                <a:latin typeface="+mn-lt"/>
                <a:ea typeface="+mn-ea"/>
                <a:cs typeface="+mn-cs"/>
              </a:rPr>
              <a:t> also has the most stringent requirements; it is fully supported only in the latest versions of Microsoft Internet Explorer, Google Chrome, and Mozilla Firefox, and only has a partial implementation in other browsers such as Opera and Safari.</a:t>
            </a:r>
          </a:p>
          <a:p>
            <a:endParaRPr lang="en-US" dirty="0"/>
          </a:p>
        </p:txBody>
      </p:sp>
      <p:sp>
        <p:nvSpPr>
          <p:cNvPr id="4" name="Slide Number Placeholder 3"/>
          <p:cNvSpPr>
            <a:spLocks noGrp="1"/>
          </p:cNvSpPr>
          <p:nvPr>
            <p:ph type="sldNum" sz="quarter" idx="10"/>
          </p:nvPr>
        </p:nvSpPr>
        <p:spPr/>
        <p:txBody>
          <a:bodyPr/>
          <a:lstStyle/>
          <a:p>
            <a:fld id="{CA905A35-F531-4998-AEC1-776446101E04}" type="slidenum">
              <a:rPr lang="en-US" smtClean="0"/>
              <a:t>9</a:t>
            </a:fld>
            <a:endParaRPr lang="en-US"/>
          </a:p>
        </p:txBody>
      </p:sp>
    </p:spTree>
    <p:extLst>
      <p:ext uri="{BB962C8B-B14F-4D97-AF65-F5344CB8AC3E}">
        <p14:creationId xmlns:p14="http://schemas.microsoft.com/office/powerpoint/2010/main" val="1541316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smtClean="0">
                <a:solidFill>
                  <a:schemeClr val="tx1"/>
                </a:solidFill>
                <a:effectLst/>
                <a:latin typeface="+mn-lt"/>
                <a:ea typeface="+mn-ea"/>
                <a:cs typeface="+mn-cs"/>
              </a:rPr>
              <a:t>Server Sent Events</a:t>
            </a:r>
            <a:r>
              <a:rPr lang="en-US" sz="1200" b="0" i="0" kern="1200" dirty="0" smtClean="0">
                <a:solidFill>
                  <a:schemeClr val="tx1"/>
                </a:solidFill>
                <a:effectLst/>
                <a:latin typeface="+mn-lt"/>
                <a:ea typeface="+mn-ea"/>
                <a:cs typeface="+mn-cs"/>
              </a:rPr>
              <a:t>, also known as </a:t>
            </a:r>
            <a:r>
              <a:rPr lang="en-US" sz="1200" b="0" i="0" kern="1200" dirty="0" err="1" smtClean="0">
                <a:solidFill>
                  <a:schemeClr val="tx1"/>
                </a:solidFill>
                <a:effectLst/>
                <a:latin typeface="+mn-lt"/>
                <a:ea typeface="+mn-ea"/>
                <a:cs typeface="+mn-cs"/>
              </a:rPr>
              <a:t>EventSource</a:t>
            </a:r>
            <a:r>
              <a:rPr lang="en-US" sz="1200" b="0" i="0" kern="1200" dirty="0" smtClean="0">
                <a:solidFill>
                  <a:schemeClr val="tx1"/>
                </a:solidFill>
                <a:effectLst/>
                <a:latin typeface="+mn-lt"/>
                <a:ea typeface="+mn-ea"/>
                <a:cs typeface="+mn-cs"/>
              </a:rPr>
              <a:t> (if the browser supports Server Sent Events, which is basically all browsers except Internet Explorer.)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Server-Sent Events (SSE) is a standard describing how servers can initiate data transmission towards clients once an initial client connection has been established. They are commonly used to send message updates or continuous data streams to a browser client and designed to enhance native, cross-browser streaming through a JavaScript API called </a:t>
            </a:r>
            <a:r>
              <a:rPr lang="en-US" sz="1200" b="0" i="0" kern="1200" dirty="0" err="1" smtClean="0">
                <a:solidFill>
                  <a:schemeClr val="tx1"/>
                </a:solidFill>
                <a:effectLst/>
                <a:latin typeface="+mn-lt"/>
                <a:ea typeface="+mn-ea"/>
                <a:cs typeface="+mn-cs"/>
              </a:rPr>
              <a:t>EventSource</a:t>
            </a:r>
            <a:r>
              <a:rPr lang="en-US" sz="1200" b="0" i="0" kern="1200" dirty="0" smtClean="0">
                <a:solidFill>
                  <a:schemeClr val="tx1"/>
                </a:solidFill>
                <a:effectLst/>
                <a:latin typeface="+mn-lt"/>
                <a:ea typeface="+mn-ea"/>
                <a:cs typeface="+mn-cs"/>
              </a:rPr>
              <a:t>, through which a client requests a particular URL in order to receive an event stream.</a:t>
            </a:r>
            <a:endParaRPr lang="en-US" dirty="0"/>
          </a:p>
        </p:txBody>
      </p:sp>
      <p:sp>
        <p:nvSpPr>
          <p:cNvPr id="4" name="Slide Number Placeholder 3"/>
          <p:cNvSpPr>
            <a:spLocks noGrp="1"/>
          </p:cNvSpPr>
          <p:nvPr>
            <p:ph type="sldNum" sz="quarter" idx="10"/>
          </p:nvPr>
        </p:nvSpPr>
        <p:spPr/>
        <p:txBody>
          <a:bodyPr/>
          <a:lstStyle/>
          <a:p>
            <a:fld id="{CA905A35-F531-4998-AEC1-776446101E04}" type="slidenum">
              <a:rPr lang="en-US" smtClean="0"/>
              <a:t>10</a:t>
            </a:fld>
            <a:endParaRPr lang="en-US"/>
          </a:p>
        </p:txBody>
      </p:sp>
    </p:spTree>
    <p:extLst>
      <p:ext uri="{BB962C8B-B14F-4D97-AF65-F5344CB8AC3E}">
        <p14:creationId xmlns:p14="http://schemas.microsoft.com/office/powerpoint/2010/main" val="1436139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smtClean="0">
                <a:solidFill>
                  <a:schemeClr val="tx1"/>
                </a:solidFill>
                <a:effectLst/>
                <a:latin typeface="+mn-lt"/>
                <a:ea typeface="+mn-ea"/>
                <a:cs typeface="+mn-cs"/>
              </a:rPr>
              <a:t>Forever Frame</a:t>
            </a:r>
            <a:r>
              <a:rPr lang="en-US" sz="1200" b="0" i="0" kern="1200" dirty="0" smtClean="0">
                <a:solidFill>
                  <a:schemeClr val="tx1"/>
                </a:solidFill>
                <a:effectLst/>
                <a:latin typeface="+mn-lt"/>
                <a:ea typeface="+mn-ea"/>
                <a:cs typeface="+mn-cs"/>
              </a:rPr>
              <a:t> (for Internet Explorer only). Forever Frame creates a hidden </a:t>
            </a:r>
            <a:r>
              <a:rPr lang="en-US" sz="1200" b="0" i="0" kern="1200" dirty="0" err="1" smtClean="0">
                <a:solidFill>
                  <a:schemeClr val="tx1"/>
                </a:solidFill>
                <a:effectLst/>
                <a:latin typeface="+mn-lt"/>
                <a:ea typeface="+mn-ea"/>
                <a:cs typeface="+mn-cs"/>
              </a:rPr>
              <a:t>IFrame</a:t>
            </a:r>
            <a:r>
              <a:rPr lang="en-US" sz="1200" b="0" i="0" kern="1200" dirty="0" smtClean="0">
                <a:solidFill>
                  <a:schemeClr val="tx1"/>
                </a:solidFill>
                <a:effectLst/>
                <a:latin typeface="+mn-lt"/>
                <a:ea typeface="+mn-ea"/>
                <a:cs typeface="+mn-cs"/>
              </a:rPr>
              <a:t> which makes a request to an endpoint on the server that does not complete. The server then continually sends script to the client which is immediately executed, providing a one-way </a:t>
            </a:r>
            <a:r>
              <a:rPr lang="en-US" sz="1200" b="0" i="0" kern="1200" dirty="0" err="1" smtClean="0">
                <a:solidFill>
                  <a:schemeClr val="tx1"/>
                </a:solidFill>
                <a:effectLst/>
                <a:latin typeface="+mn-lt"/>
                <a:ea typeface="+mn-ea"/>
                <a:cs typeface="+mn-cs"/>
              </a:rPr>
              <a:t>realtime</a:t>
            </a:r>
            <a:r>
              <a:rPr lang="en-US" sz="1200" b="0" i="0" kern="1200" dirty="0" smtClean="0">
                <a:solidFill>
                  <a:schemeClr val="tx1"/>
                </a:solidFill>
                <a:effectLst/>
                <a:latin typeface="+mn-lt"/>
                <a:ea typeface="+mn-ea"/>
                <a:cs typeface="+mn-cs"/>
              </a:rPr>
              <a:t> connection from server to client. The connection from client to server uses a separate connection from the server to client connection, and like a standard HTML request, a new connection is created for each piece of data that needs to be sent.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905A35-F531-4998-AEC1-776446101E04}" type="slidenum">
              <a:rPr lang="en-US" smtClean="0"/>
              <a:t>11</a:t>
            </a:fld>
            <a:endParaRPr lang="en-US"/>
          </a:p>
        </p:txBody>
      </p:sp>
    </p:spTree>
    <p:extLst>
      <p:ext uri="{BB962C8B-B14F-4D97-AF65-F5344CB8AC3E}">
        <p14:creationId xmlns:p14="http://schemas.microsoft.com/office/powerpoint/2010/main" val="2389642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Ajax long polling</a:t>
            </a:r>
            <a:r>
              <a:rPr lang="en-US" sz="1200" b="0" i="0" kern="1200" dirty="0" smtClean="0">
                <a:solidFill>
                  <a:schemeClr val="tx1"/>
                </a:solidFill>
                <a:effectLst/>
                <a:latin typeface="+mn-lt"/>
                <a:ea typeface="+mn-ea"/>
                <a:cs typeface="+mn-cs"/>
              </a:rPr>
              <a:t>. Long polling does not create a persistent connection, but instead polls the server with a request that stays open until the server responds, at which point the connection closes, and a new connection is requested immediately. This may introduce some latency while the connection resets.</a:t>
            </a:r>
          </a:p>
          <a:p>
            <a:pPr fontAlgn="base"/>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905A35-F531-4998-AEC1-776446101E04}" type="slidenum">
              <a:rPr lang="en-US" smtClean="0"/>
              <a:t>12</a:t>
            </a:fld>
            <a:endParaRPr lang="en-US"/>
          </a:p>
        </p:txBody>
      </p:sp>
    </p:spTree>
    <p:extLst>
      <p:ext uri="{BB962C8B-B14F-4D97-AF65-F5344CB8AC3E}">
        <p14:creationId xmlns:p14="http://schemas.microsoft.com/office/powerpoint/2010/main" val="1042185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905A35-F531-4998-AEC1-776446101E04}" type="slidenum">
              <a:rPr lang="en-US" smtClean="0"/>
              <a:t>18</a:t>
            </a:fld>
            <a:endParaRPr lang="en-US"/>
          </a:p>
        </p:txBody>
      </p:sp>
    </p:spTree>
    <p:extLst>
      <p:ext uri="{BB962C8B-B14F-4D97-AF65-F5344CB8AC3E}">
        <p14:creationId xmlns:p14="http://schemas.microsoft.com/office/powerpoint/2010/main" val="967789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905A35-F531-4998-AEC1-776446101E04}" type="slidenum">
              <a:rPr lang="en-US" smtClean="0"/>
              <a:t>19</a:t>
            </a:fld>
            <a:endParaRPr lang="en-US"/>
          </a:p>
        </p:txBody>
      </p:sp>
    </p:spTree>
    <p:extLst>
      <p:ext uri="{BB962C8B-B14F-4D97-AF65-F5344CB8AC3E}">
        <p14:creationId xmlns:p14="http://schemas.microsoft.com/office/powerpoint/2010/main" val="1596559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Rectangle 6"/>
          <p:cNvSpPr/>
          <p:nvPr/>
        </p:nvSpPr>
        <p:spPr>
          <a:xfrm>
            <a:off x="0" y="0"/>
            <a:ext cx="457200" cy="685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bg>
      <p:bgRef idx="1002">
        <a:schemeClr val="bg2"/>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a:xfrm>
            <a:off x="435960" y="365760"/>
            <a:ext cx="9692640" cy="1325562"/>
          </a:xfrm>
        </p:spPr>
        <p:txBody>
          <a:bodyPr/>
          <a:lstStyle/>
          <a:p>
            <a:r>
              <a:rPr lang="en-US" dirty="0" smtClean="0"/>
              <a:t>Click to edit Master title style</a:t>
            </a:r>
            <a:endParaRPr lang="en-US" dirty="0"/>
          </a:p>
        </p:txBody>
      </p:sp>
      <p:sp>
        <p:nvSpPr>
          <p:cNvPr id="11" name="Rectangle 10"/>
          <p:cNvSpPr/>
          <p:nvPr userDrawn="1"/>
        </p:nvSpPr>
        <p:spPr>
          <a:xfrm>
            <a:off x="11734800" y="0"/>
            <a:ext cx="457200" cy="685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etail_Slide_Content">
    <p:bg>
      <p:bgRef idx="1002">
        <a:schemeClr val="bg2"/>
      </p:bgRef>
    </p:bg>
    <p:spTree>
      <p:nvGrpSpPr>
        <p:cNvPr id="1" name=""/>
        <p:cNvGrpSpPr/>
        <p:nvPr/>
      </p:nvGrpSpPr>
      <p:grpSpPr>
        <a:xfrm>
          <a:off x="0" y="0"/>
          <a:ext cx="0" cy="0"/>
          <a:chOff x="0" y="0"/>
          <a:chExt cx="0" cy="0"/>
        </a:xfrm>
      </p:grpSpPr>
      <p:sp>
        <p:nvSpPr>
          <p:cNvPr id="11" name="Rectangle 10"/>
          <p:cNvSpPr/>
          <p:nvPr userDrawn="1"/>
        </p:nvSpPr>
        <p:spPr>
          <a:xfrm>
            <a:off x="11734800" y="0"/>
            <a:ext cx="457200" cy="685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itle 6"/>
          <p:cNvSpPr>
            <a:spLocks noGrp="1"/>
          </p:cNvSpPr>
          <p:nvPr>
            <p:ph type="title" hasCustomPrompt="1"/>
          </p:nvPr>
        </p:nvSpPr>
        <p:spPr>
          <a:xfrm>
            <a:off x="1261872" y="2645841"/>
            <a:ext cx="9692640" cy="1325562"/>
          </a:xfrm>
        </p:spPr>
        <p:txBody>
          <a:bodyPr/>
          <a:lstStyle>
            <a:lvl1pPr algn="ctr">
              <a:defRPr>
                <a:latin typeface="+mn-lt"/>
              </a:defRPr>
            </a:lvl1pPr>
          </a:lstStyle>
          <a:p>
            <a:r>
              <a:rPr lang="en-US" dirty="0" smtClean="0"/>
              <a:t>Content….</a:t>
            </a:r>
            <a:endParaRPr lang="en-US" dirty="0"/>
          </a:p>
        </p:txBody>
      </p:sp>
    </p:spTree>
    <p:extLst>
      <p:ext uri="{BB962C8B-B14F-4D97-AF65-F5344CB8AC3E}">
        <p14:creationId xmlns:p14="http://schemas.microsoft.com/office/powerpoint/2010/main" val="153897717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Ref idx="1002">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61872" y="2155371"/>
            <a:ext cx="9418320" cy="4336869"/>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Rectangle 6"/>
          <p:cNvSpPr/>
          <p:nvPr/>
        </p:nvSpPr>
        <p:spPr>
          <a:xfrm>
            <a:off x="0" y="0"/>
            <a:ext cx="457200" cy="685800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itle 7"/>
          <p:cNvSpPr>
            <a:spLocks noGrp="1"/>
          </p:cNvSpPr>
          <p:nvPr>
            <p:ph type="title"/>
          </p:nvPr>
        </p:nvSpPr>
        <p:spPr/>
        <p:txBody>
          <a:bodyPr/>
          <a:lstStyle/>
          <a:p>
            <a:r>
              <a:rPr lang="en-US" smtClean="0"/>
              <a:t>Click to edit Master title style</a:t>
            </a:r>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tx1">
            <a:lumMod val="50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457200" cy="6858000"/>
          </a:xfrm>
          <a:prstGeom prst="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itle 7"/>
          <p:cNvSpPr>
            <a:spLocks noGrp="1"/>
          </p:cNvSpPr>
          <p:nvPr>
            <p:ph type="title"/>
          </p:nvPr>
        </p:nvSpPr>
        <p:spPr>
          <a:xfrm>
            <a:off x="1205888" y="2651760"/>
            <a:ext cx="9692640" cy="1325562"/>
          </a:xfrm>
        </p:spPr>
        <p:txBody>
          <a:bodyPr/>
          <a:lstStyle>
            <a:lvl1pPr algn="ctr">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3040750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2/2/2014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53" r:id="rId3"/>
    <p:sldLayoutId id="2147483843" r:id="rId4"/>
    <p:sldLayoutId id="2147483852" r:id="rId5"/>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2071396"/>
            <a:ext cx="9692640" cy="2668555"/>
          </a:xfrm>
          <a:solidFill>
            <a:schemeClr val="bg2">
              <a:tint val="95000"/>
              <a:satMod val="170000"/>
            </a:schemeClr>
          </a:solidFill>
        </p:spPr>
        <p:txBody>
          <a:bodyPr>
            <a:normAutofit/>
          </a:bodyPr>
          <a:lstStyle/>
          <a:p>
            <a:r>
              <a:rPr lang="en-US" sz="7200" dirty="0" smtClean="0">
                <a:latin typeface="Myriad Pro" panose="020B0503030403020204" pitchFamily="34" charset="0"/>
              </a:rPr>
              <a:t>Going Real Time with</a:t>
            </a:r>
            <a:r>
              <a:rPr lang="en-US" sz="7200" dirty="0" smtClean="0">
                <a:latin typeface="Myriad Pro Black" panose="020B0903030403020204" pitchFamily="34" charset="0"/>
              </a:rPr>
              <a:t/>
            </a:r>
            <a:br>
              <a:rPr lang="en-US" sz="7200" dirty="0" smtClean="0">
                <a:latin typeface="Myriad Pro Black" panose="020B0903030403020204" pitchFamily="34" charset="0"/>
              </a:rPr>
            </a:br>
            <a:r>
              <a:rPr lang="en-US" sz="7200" dirty="0" err="1" smtClean="0">
                <a:solidFill>
                  <a:schemeClr val="tx1">
                    <a:lumMod val="50000"/>
                  </a:schemeClr>
                </a:solidFill>
                <a:latin typeface="Myriad Pro Black" panose="020B0903030403020204" pitchFamily="34" charset="0"/>
              </a:rPr>
              <a:t>SignalR</a:t>
            </a:r>
            <a:endParaRPr lang="en-US" sz="7200" dirty="0">
              <a:solidFill>
                <a:schemeClr val="tx1">
                  <a:lumMod val="50000"/>
                </a:schemeClr>
              </a:solidFill>
              <a:latin typeface="Myriad Pro Black" panose="020B0903030403020204" pitchFamily="34" charset="0"/>
            </a:endParaRPr>
          </a:p>
        </p:txBody>
      </p:sp>
    </p:spTree>
    <p:extLst>
      <p:ext uri="{BB962C8B-B14F-4D97-AF65-F5344CB8AC3E}">
        <p14:creationId xmlns:p14="http://schemas.microsoft.com/office/powerpoint/2010/main" val="3997233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1205887" y="1698171"/>
            <a:ext cx="10624751" cy="4367893"/>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marL="685800" indent="-685800" algn="l">
              <a:buFont typeface="Arial" panose="020B0604020202020204" pitchFamily="34" charset="0"/>
              <a:buChar char="•"/>
            </a:pPr>
            <a:r>
              <a:rPr lang="en-US" sz="4800" dirty="0" smtClean="0">
                <a:latin typeface="Myriad Pro" panose="020B0503030403020204" pitchFamily="34" charset="0"/>
              </a:rPr>
              <a:t>HTTP Based </a:t>
            </a:r>
            <a:r>
              <a:rPr lang="en-US" sz="4800" dirty="0" err="1" smtClean="0">
                <a:latin typeface="Myriad Pro" panose="020B0503030403020204" pitchFamily="34" charset="0"/>
              </a:rPr>
              <a:t>EventSource</a:t>
            </a:r>
            <a:r>
              <a:rPr lang="en-US" sz="4800" dirty="0" smtClean="0">
                <a:latin typeface="Myriad Pro" panose="020B0503030403020204" pitchFamily="34" charset="0"/>
              </a:rPr>
              <a:t/>
            </a:r>
            <a:br>
              <a:rPr lang="en-US" sz="4800" dirty="0" smtClean="0">
                <a:latin typeface="Myriad Pro" panose="020B0503030403020204" pitchFamily="34" charset="0"/>
              </a:rPr>
            </a:br>
            <a:endParaRPr lang="en-US" sz="4800" dirty="0" smtClean="0">
              <a:solidFill>
                <a:schemeClr val="tx1">
                  <a:lumMod val="65000"/>
                </a:schemeClr>
              </a:solidFill>
              <a:latin typeface="Myriad Pro" panose="020B0503030403020204" pitchFamily="34" charset="0"/>
            </a:endParaRPr>
          </a:p>
          <a:p>
            <a:pPr marL="685800" indent="-685800" algn="l">
              <a:buFont typeface="Arial" panose="020B0604020202020204" pitchFamily="34" charset="0"/>
              <a:buChar char="•"/>
            </a:pPr>
            <a:r>
              <a:rPr lang="en-US" sz="4800" dirty="0" smtClean="0">
                <a:latin typeface="Myriad Pro" panose="020B0503030403020204" pitchFamily="34" charset="0"/>
              </a:rPr>
              <a:t>Pub/Sub Like protocol</a:t>
            </a:r>
            <a:br>
              <a:rPr lang="en-US" sz="4800" dirty="0" smtClean="0">
                <a:latin typeface="Myriad Pro" panose="020B0503030403020204" pitchFamily="34" charset="0"/>
              </a:rPr>
            </a:br>
            <a:endParaRPr lang="en-US" sz="4800" dirty="0" smtClean="0">
              <a:latin typeface="Myriad Pro" panose="020B0503030403020204" pitchFamily="34" charset="0"/>
            </a:endParaRPr>
          </a:p>
          <a:p>
            <a:pPr marL="685800" indent="-685800" algn="l">
              <a:buFont typeface="Arial" panose="020B0604020202020204" pitchFamily="34" charset="0"/>
              <a:buChar char="•"/>
            </a:pPr>
            <a:r>
              <a:rPr lang="en-US" sz="4800" dirty="0" smtClean="0">
                <a:latin typeface="Myriad Pro" panose="020B0503030403020204" pitchFamily="34" charset="0"/>
              </a:rPr>
              <a:t>Support in all browsers</a:t>
            </a:r>
            <a:endParaRPr lang="en-US" sz="4800" dirty="0">
              <a:latin typeface="Myriad Pro" panose="020B0503030403020204" pitchFamily="34" charset="0"/>
            </a:endParaRPr>
          </a:p>
        </p:txBody>
      </p:sp>
      <p:sp>
        <p:nvSpPr>
          <p:cNvPr id="3" name="Title 2"/>
          <p:cNvSpPr>
            <a:spLocks noGrp="1"/>
          </p:cNvSpPr>
          <p:nvPr>
            <p:ph type="title"/>
          </p:nvPr>
        </p:nvSpPr>
        <p:spPr>
          <a:xfrm>
            <a:off x="2682240" y="2651760"/>
            <a:ext cx="7290816" cy="1325562"/>
          </a:xfrm>
        </p:spPr>
        <p:txBody>
          <a:bodyPr>
            <a:noAutofit/>
          </a:bodyPr>
          <a:lstStyle/>
          <a:p>
            <a:r>
              <a:rPr lang="en-US" sz="7200" dirty="0" smtClean="0">
                <a:latin typeface="Myriad Pro" panose="020B0503030403020204" pitchFamily="34" charset="0"/>
              </a:rPr>
              <a:t>Server Sent Events</a:t>
            </a:r>
            <a:endParaRPr lang="en-US" sz="7200" dirty="0">
              <a:latin typeface="Myriad Pro" panose="020B0503030403020204" pitchFamily="34" charset="0"/>
            </a:endParaRPr>
          </a:p>
        </p:txBody>
      </p:sp>
      <p:sp>
        <p:nvSpPr>
          <p:cNvPr id="5" name="TextBox 4"/>
          <p:cNvSpPr txBox="1"/>
          <p:nvPr/>
        </p:nvSpPr>
        <p:spPr>
          <a:xfrm>
            <a:off x="5133904" y="4865595"/>
            <a:ext cx="1904624" cy="646331"/>
          </a:xfrm>
          <a:prstGeom prst="rect">
            <a:avLst/>
          </a:prstGeom>
          <a:noFill/>
        </p:spPr>
        <p:txBody>
          <a:bodyPr wrap="none" rtlCol="0">
            <a:spAutoFit/>
          </a:bodyPr>
          <a:lstStyle/>
          <a:p>
            <a:r>
              <a:rPr lang="en-US" sz="3600" i="1" dirty="0" smtClean="0">
                <a:solidFill>
                  <a:srgbClr val="FFFF00"/>
                </a:solidFill>
              </a:rPr>
              <a:t>Except IE</a:t>
            </a:r>
            <a:endParaRPr lang="en-US" sz="3600" i="1" dirty="0">
              <a:solidFill>
                <a:srgbClr val="FFFF00"/>
              </a:solidFill>
            </a:endParaRPr>
          </a:p>
        </p:txBody>
      </p:sp>
      <p:cxnSp>
        <p:nvCxnSpPr>
          <p:cNvPr id="6" name="Straight Connector 5"/>
          <p:cNvCxnSpPr/>
          <p:nvPr/>
        </p:nvCxnSpPr>
        <p:spPr>
          <a:xfrm flipH="1">
            <a:off x="4694678" y="4727940"/>
            <a:ext cx="3036792" cy="21975"/>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2231290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16667E-7 -1.85185E-6 L -0.14401 -0.37037 " pathEditMode="relative" rAng="0" ptsTypes="AA">
                                      <p:cBhvr>
                                        <p:cTn id="6" dur="2000" fill="hold"/>
                                        <p:tgtEl>
                                          <p:spTgt spid="3"/>
                                        </p:tgtEl>
                                        <p:attrNameLst>
                                          <p:attrName>ppt_x</p:attrName>
                                          <p:attrName>ppt_y</p:attrName>
                                        </p:attrNameLst>
                                      </p:cBhvr>
                                      <p:rCtr x="-7201" y="-18519"/>
                                    </p:animMotion>
                                  </p:childTnLst>
                                </p:cTn>
                              </p:par>
                            </p:childTnLst>
                          </p:cTn>
                        </p:par>
                        <p:par>
                          <p:cTn id="7" fill="hold">
                            <p:stCondLst>
                              <p:cond delay="2000"/>
                            </p:stCondLst>
                            <p:childTnLst>
                              <p:par>
                                <p:cTn id="8" presetID="1" presetClass="entr" presetSubtype="0" fill="hold" nodeType="after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1205887" y="1698171"/>
            <a:ext cx="10624751" cy="4367893"/>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marL="685800" indent="-685800" algn="l">
              <a:buFont typeface="Arial" panose="020B0604020202020204" pitchFamily="34" charset="0"/>
              <a:buChar char="•"/>
            </a:pPr>
            <a:r>
              <a:rPr lang="en-US" sz="4800" dirty="0" smtClean="0">
                <a:latin typeface="Myriad Pro" panose="020B0503030403020204" pitchFamily="34" charset="0"/>
              </a:rPr>
              <a:t>Only needed in IE</a:t>
            </a:r>
            <a:br>
              <a:rPr lang="en-US" sz="4800" dirty="0" smtClean="0">
                <a:latin typeface="Myriad Pro" panose="020B0503030403020204" pitchFamily="34" charset="0"/>
              </a:rPr>
            </a:br>
            <a:endParaRPr lang="en-US" sz="4800" dirty="0" smtClean="0">
              <a:solidFill>
                <a:schemeClr val="tx1">
                  <a:lumMod val="65000"/>
                </a:schemeClr>
              </a:solidFill>
              <a:latin typeface="Myriad Pro" panose="020B0503030403020204" pitchFamily="34" charset="0"/>
            </a:endParaRPr>
          </a:p>
          <a:p>
            <a:pPr marL="685800" indent="-685800" algn="l">
              <a:buFont typeface="Arial" panose="020B0604020202020204" pitchFamily="34" charset="0"/>
              <a:buChar char="•"/>
            </a:pPr>
            <a:r>
              <a:rPr lang="en-US" sz="4800" dirty="0" smtClean="0">
                <a:latin typeface="Myriad Pro" panose="020B0503030403020204" pitchFamily="34" charset="0"/>
              </a:rPr>
              <a:t>Creates a hidden </a:t>
            </a:r>
            <a:r>
              <a:rPr lang="en-US" sz="4800" dirty="0" err="1" smtClean="0">
                <a:latin typeface="Myriad Pro" panose="020B0503030403020204" pitchFamily="34" charset="0"/>
              </a:rPr>
              <a:t>iframe</a:t>
            </a:r>
            <a:endParaRPr lang="en-US" sz="4800" dirty="0">
              <a:latin typeface="Myriad Pro" panose="020B0503030403020204" pitchFamily="34" charset="0"/>
            </a:endParaRPr>
          </a:p>
          <a:p>
            <a:pPr marL="685800" indent="-685800" algn="l">
              <a:buFont typeface="Arial" panose="020B0604020202020204" pitchFamily="34" charset="0"/>
              <a:buChar char="•"/>
            </a:pPr>
            <a:endParaRPr lang="en-US" sz="4800" dirty="0" smtClean="0">
              <a:latin typeface="Myriad Pro" panose="020B0503030403020204" pitchFamily="34" charset="0"/>
            </a:endParaRPr>
          </a:p>
          <a:p>
            <a:pPr marL="685800" indent="-685800" algn="l">
              <a:buFont typeface="Arial" panose="020B0604020202020204" pitchFamily="34" charset="0"/>
              <a:buChar char="•"/>
            </a:pPr>
            <a:r>
              <a:rPr lang="en-US" sz="4800" dirty="0" smtClean="0">
                <a:latin typeface="Myriad Pro" panose="020B0503030403020204" pitchFamily="34" charset="0"/>
              </a:rPr>
              <a:t>Extremely Chatty</a:t>
            </a:r>
            <a:endParaRPr lang="en-US" sz="4800" dirty="0">
              <a:latin typeface="Myriad Pro" panose="020B0503030403020204" pitchFamily="34" charset="0"/>
            </a:endParaRPr>
          </a:p>
        </p:txBody>
      </p:sp>
      <p:sp>
        <p:nvSpPr>
          <p:cNvPr id="3" name="Title 2"/>
          <p:cNvSpPr>
            <a:spLocks noGrp="1"/>
          </p:cNvSpPr>
          <p:nvPr>
            <p:ph type="title"/>
          </p:nvPr>
        </p:nvSpPr>
        <p:spPr>
          <a:xfrm>
            <a:off x="2682240" y="2651760"/>
            <a:ext cx="7290816" cy="1325562"/>
          </a:xfrm>
        </p:spPr>
        <p:txBody>
          <a:bodyPr>
            <a:noAutofit/>
          </a:bodyPr>
          <a:lstStyle/>
          <a:p>
            <a:r>
              <a:rPr lang="en-US" sz="7200" dirty="0" smtClean="0">
                <a:latin typeface="Myriad Pro" panose="020B0503030403020204" pitchFamily="34" charset="0"/>
              </a:rPr>
              <a:t>Forever Frames</a:t>
            </a:r>
            <a:endParaRPr lang="en-US" sz="7200" dirty="0">
              <a:latin typeface="Myriad Pro" panose="020B0503030403020204" pitchFamily="34" charset="0"/>
            </a:endParaRPr>
          </a:p>
        </p:txBody>
      </p:sp>
    </p:spTree>
    <p:extLst>
      <p:ext uri="{BB962C8B-B14F-4D97-AF65-F5344CB8AC3E}">
        <p14:creationId xmlns:p14="http://schemas.microsoft.com/office/powerpoint/2010/main" val="7352529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16667E-7 -1.85185E-6 L -0.1849 -0.35486 " pathEditMode="relative" rAng="0" ptsTypes="AA">
                                      <p:cBhvr>
                                        <p:cTn id="6" dur="2000" fill="hold"/>
                                        <p:tgtEl>
                                          <p:spTgt spid="3"/>
                                        </p:tgtEl>
                                        <p:attrNameLst>
                                          <p:attrName>ppt_x</p:attrName>
                                          <p:attrName>ppt_y</p:attrName>
                                        </p:attrNameLst>
                                      </p:cBhvr>
                                      <p:rCtr x="-9245" y="-17755"/>
                                    </p:animMotion>
                                  </p:childTnLst>
                                </p:cTn>
                              </p:par>
                            </p:childTnLst>
                          </p:cTn>
                        </p:par>
                        <p:par>
                          <p:cTn id="7" fill="hold">
                            <p:stCondLst>
                              <p:cond delay="2000"/>
                            </p:stCondLst>
                            <p:childTnLst>
                              <p:par>
                                <p:cTn id="8" presetID="1" presetClass="entr" presetSubtype="0" fill="hold" nodeType="after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1205887" y="1698171"/>
            <a:ext cx="10624751" cy="4367893"/>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marL="685800" indent="-685800" algn="l">
              <a:buFont typeface="Arial" panose="020B0604020202020204" pitchFamily="34" charset="0"/>
              <a:buChar char="•"/>
            </a:pPr>
            <a:r>
              <a:rPr lang="en-US" sz="4800" dirty="0" smtClean="0">
                <a:latin typeface="Myriad Pro" panose="020B0503030403020204" pitchFamily="34" charset="0"/>
              </a:rPr>
              <a:t>Not a persistent connection</a:t>
            </a:r>
            <a:br>
              <a:rPr lang="en-US" sz="4800" dirty="0" smtClean="0">
                <a:latin typeface="Myriad Pro" panose="020B0503030403020204" pitchFamily="34" charset="0"/>
              </a:rPr>
            </a:br>
            <a:endParaRPr lang="en-US" sz="4800" dirty="0" smtClean="0">
              <a:solidFill>
                <a:schemeClr val="tx1">
                  <a:lumMod val="65000"/>
                </a:schemeClr>
              </a:solidFill>
              <a:latin typeface="Myriad Pro" panose="020B0503030403020204" pitchFamily="34" charset="0"/>
            </a:endParaRPr>
          </a:p>
          <a:p>
            <a:pPr marL="685800" indent="-685800" algn="l">
              <a:buFont typeface="Arial" panose="020B0604020202020204" pitchFamily="34" charset="0"/>
              <a:buChar char="•"/>
            </a:pPr>
            <a:r>
              <a:rPr lang="en-US" sz="4800" dirty="0" smtClean="0">
                <a:latin typeface="Myriad Pro" panose="020B0503030403020204" pitchFamily="34" charset="0"/>
              </a:rPr>
              <a:t>Polls the  server to keep an open connection</a:t>
            </a:r>
            <a:endParaRPr lang="en-US" sz="4800" dirty="0">
              <a:latin typeface="Myriad Pro" panose="020B0503030403020204" pitchFamily="34" charset="0"/>
            </a:endParaRPr>
          </a:p>
          <a:p>
            <a:pPr marL="685800" indent="-685800" algn="l">
              <a:buFont typeface="Arial" panose="020B0604020202020204" pitchFamily="34" charset="0"/>
              <a:buChar char="•"/>
            </a:pPr>
            <a:endParaRPr lang="en-US" sz="4800" dirty="0" smtClean="0">
              <a:latin typeface="Myriad Pro" panose="020B0503030403020204" pitchFamily="34" charset="0"/>
            </a:endParaRPr>
          </a:p>
          <a:p>
            <a:pPr marL="685800" indent="-685800" algn="l">
              <a:buFont typeface="Arial" panose="020B0604020202020204" pitchFamily="34" charset="0"/>
              <a:buChar char="•"/>
            </a:pPr>
            <a:r>
              <a:rPr lang="en-US" sz="4800" dirty="0" smtClean="0">
                <a:latin typeface="Myriad Pro" panose="020B0503030403020204" pitchFamily="34" charset="0"/>
              </a:rPr>
              <a:t>Can introduce some latency</a:t>
            </a:r>
            <a:endParaRPr lang="en-US" sz="4800" dirty="0">
              <a:latin typeface="Myriad Pro" panose="020B0503030403020204" pitchFamily="34" charset="0"/>
            </a:endParaRPr>
          </a:p>
        </p:txBody>
      </p:sp>
      <p:sp>
        <p:nvSpPr>
          <p:cNvPr id="3" name="Title 2"/>
          <p:cNvSpPr>
            <a:spLocks noGrp="1"/>
          </p:cNvSpPr>
          <p:nvPr>
            <p:ph type="title"/>
          </p:nvPr>
        </p:nvSpPr>
        <p:spPr>
          <a:xfrm>
            <a:off x="2682240" y="2651760"/>
            <a:ext cx="7290816" cy="1325562"/>
          </a:xfrm>
        </p:spPr>
        <p:txBody>
          <a:bodyPr>
            <a:noAutofit/>
          </a:bodyPr>
          <a:lstStyle/>
          <a:p>
            <a:r>
              <a:rPr lang="en-US" sz="7200" dirty="0" smtClean="0">
                <a:latin typeface="Myriad Pro" panose="020B0503030403020204" pitchFamily="34" charset="0"/>
              </a:rPr>
              <a:t>Long Polling</a:t>
            </a:r>
            <a:endParaRPr lang="en-US" sz="7200" dirty="0">
              <a:latin typeface="Myriad Pro" panose="020B0503030403020204" pitchFamily="34" charset="0"/>
            </a:endParaRPr>
          </a:p>
        </p:txBody>
      </p:sp>
    </p:spTree>
    <p:extLst>
      <p:ext uri="{BB962C8B-B14F-4D97-AF65-F5344CB8AC3E}">
        <p14:creationId xmlns:p14="http://schemas.microsoft.com/office/powerpoint/2010/main" val="19426550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16667E-7 -1.85185E-6 L -0.22852 -0.36157 " pathEditMode="relative" rAng="0" ptsTypes="AA">
                                      <p:cBhvr>
                                        <p:cTn id="6" dur="2000" fill="hold"/>
                                        <p:tgtEl>
                                          <p:spTgt spid="3"/>
                                        </p:tgtEl>
                                        <p:attrNameLst>
                                          <p:attrName>ppt_x</p:attrName>
                                          <p:attrName>ppt_y</p:attrName>
                                        </p:attrNameLst>
                                      </p:cBhvr>
                                      <p:rCtr x="-11432" y="-18079"/>
                                    </p:animMotion>
                                  </p:childTnLst>
                                </p:cTn>
                              </p:par>
                            </p:childTnLst>
                          </p:cTn>
                        </p:par>
                        <p:par>
                          <p:cTn id="7" fill="hold">
                            <p:stCondLst>
                              <p:cond delay="2000"/>
                            </p:stCondLst>
                            <p:childTnLst>
                              <p:par>
                                <p:cTn id="8" presetID="1" presetClass="entr" presetSubtype="0" fill="hold" nodeType="after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174080" y="2365692"/>
            <a:ext cx="1747506" cy="2008628"/>
            <a:chOff x="1750060" y="95"/>
            <a:chExt cx="1747506" cy="2008628"/>
          </a:xfrm>
          <a:solidFill>
            <a:schemeClr val="tx1">
              <a:lumMod val="85000"/>
            </a:schemeClr>
          </a:solidFill>
        </p:grpSpPr>
        <p:sp>
          <p:nvSpPr>
            <p:cNvPr id="12" name="Hexagon 11"/>
            <p:cNvSpPr/>
            <p:nvPr/>
          </p:nvSpPr>
          <p:spPr>
            <a:xfrm rot="5400000">
              <a:off x="1619499" y="130656"/>
              <a:ext cx="2008628" cy="1747506"/>
            </a:xfrm>
            <a:prstGeom prst="hexagon">
              <a:avLst>
                <a:gd name="adj" fmla="val 25000"/>
                <a:gd name="vf" fmla="val 1154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Hexagon 4"/>
            <p:cNvSpPr/>
            <p:nvPr/>
          </p:nvSpPr>
          <p:spPr>
            <a:xfrm>
              <a:off x="1856897" y="313106"/>
              <a:ext cx="1553497" cy="1382606"/>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en-US" sz="3600" kern="1200" dirty="0" err="1" smtClean="0">
                  <a:solidFill>
                    <a:schemeClr val="bg1"/>
                  </a:solidFill>
                </a:rPr>
                <a:t>Jquery</a:t>
              </a:r>
              <a:endParaRPr lang="en-US" sz="3600" kern="1200" dirty="0">
                <a:solidFill>
                  <a:schemeClr val="bg1"/>
                </a:solidFill>
              </a:endParaRPr>
            </a:p>
          </p:txBody>
        </p:sp>
      </p:grpSp>
      <p:sp>
        <p:nvSpPr>
          <p:cNvPr id="15" name="Title 2"/>
          <p:cNvSpPr>
            <a:spLocks noGrp="1"/>
          </p:cNvSpPr>
          <p:nvPr>
            <p:ph type="ctrTitle"/>
          </p:nvPr>
        </p:nvSpPr>
        <p:spPr/>
        <p:txBody>
          <a:bodyPr>
            <a:normAutofit/>
          </a:bodyPr>
          <a:lstStyle/>
          <a:p>
            <a:pPr algn="l"/>
            <a:r>
              <a:rPr lang="en-US" sz="7200" dirty="0" smtClean="0">
                <a:latin typeface="+mn-lt"/>
              </a:rPr>
              <a:t>Clients </a:t>
            </a:r>
            <a:r>
              <a:rPr lang="en-US" sz="7200" dirty="0" smtClean="0">
                <a:solidFill>
                  <a:schemeClr val="tx1">
                    <a:lumMod val="50000"/>
                  </a:schemeClr>
                </a:solidFill>
                <a:latin typeface="Myriad Pro Black" panose="020B0903030403020204" pitchFamily="34" charset="0"/>
              </a:rPr>
              <a:t>Include</a:t>
            </a:r>
            <a:r>
              <a:rPr lang="en-US" sz="7200" dirty="0" smtClean="0">
                <a:latin typeface="+mn-lt"/>
              </a:rPr>
              <a:t>…</a:t>
            </a:r>
            <a:endParaRPr lang="en-US" sz="7200" dirty="0">
              <a:solidFill>
                <a:srgbClr val="F07F09"/>
              </a:solidFill>
              <a:latin typeface="Myriad Pro" panose="020B0503030403020204" pitchFamily="34" charset="0"/>
            </a:endParaRPr>
          </a:p>
        </p:txBody>
      </p:sp>
      <p:sp>
        <p:nvSpPr>
          <p:cNvPr id="2" name="Subtitle 1"/>
          <p:cNvSpPr>
            <a:spLocks noGrp="1"/>
          </p:cNvSpPr>
          <p:nvPr>
            <p:ph type="subTitle" idx="1"/>
          </p:nvPr>
        </p:nvSpPr>
        <p:spPr/>
        <p:txBody>
          <a:bodyPr/>
          <a:lstStyle/>
          <a:p>
            <a:endParaRPr lang="en-US"/>
          </a:p>
        </p:txBody>
      </p:sp>
      <p:grpSp>
        <p:nvGrpSpPr>
          <p:cNvPr id="20" name="Group 19"/>
          <p:cNvGrpSpPr/>
          <p:nvPr/>
        </p:nvGrpSpPr>
        <p:grpSpPr>
          <a:xfrm>
            <a:off x="2941251" y="3511150"/>
            <a:ext cx="1747506" cy="2008628"/>
            <a:chOff x="1750060" y="95"/>
            <a:chExt cx="1747506" cy="2008628"/>
          </a:xfrm>
          <a:solidFill>
            <a:schemeClr val="tx1">
              <a:lumMod val="85000"/>
            </a:schemeClr>
          </a:solidFill>
        </p:grpSpPr>
        <p:sp>
          <p:nvSpPr>
            <p:cNvPr id="21" name="Hexagon 20"/>
            <p:cNvSpPr/>
            <p:nvPr/>
          </p:nvSpPr>
          <p:spPr>
            <a:xfrm rot="5400000">
              <a:off x="1619499" y="130656"/>
              <a:ext cx="2008628" cy="1747506"/>
            </a:xfrm>
            <a:prstGeom prst="hexagon">
              <a:avLst>
                <a:gd name="adj" fmla="val 25000"/>
                <a:gd name="vf" fmla="val 1154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Hexagon 4"/>
            <p:cNvSpPr/>
            <p:nvPr/>
          </p:nvSpPr>
          <p:spPr>
            <a:xfrm>
              <a:off x="1856897" y="313106"/>
              <a:ext cx="1553497" cy="1382606"/>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en-US" sz="3600" dirty="0" err="1" smtClean="0">
                  <a:solidFill>
                    <a:schemeClr val="bg1"/>
                  </a:solidFill>
                </a:rPr>
                <a:t>.Net</a:t>
              </a:r>
              <a:endParaRPr lang="en-US" sz="3600" kern="1200" dirty="0">
                <a:solidFill>
                  <a:schemeClr val="bg1"/>
                </a:solidFill>
              </a:endParaRPr>
            </a:p>
          </p:txBody>
        </p:sp>
      </p:grpSp>
      <p:grpSp>
        <p:nvGrpSpPr>
          <p:cNvPr id="23" name="Group 22"/>
          <p:cNvGrpSpPr/>
          <p:nvPr/>
        </p:nvGrpSpPr>
        <p:grpSpPr>
          <a:xfrm>
            <a:off x="4708421" y="2365693"/>
            <a:ext cx="1747506" cy="2008628"/>
            <a:chOff x="1750060" y="95"/>
            <a:chExt cx="1747506" cy="2008628"/>
          </a:xfrm>
          <a:solidFill>
            <a:schemeClr val="tx1">
              <a:lumMod val="85000"/>
            </a:schemeClr>
          </a:solidFill>
        </p:grpSpPr>
        <p:sp>
          <p:nvSpPr>
            <p:cNvPr id="24" name="Hexagon 23"/>
            <p:cNvSpPr/>
            <p:nvPr/>
          </p:nvSpPr>
          <p:spPr>
            <a:xfrm rot="5400000">
              <a:off x="1619499" y="130656"/>
              <a:ext cx="2008628" cy="1747506"/>
            </a:xfrm>
            <a:prstGeom prst="hexagon">
              <a:avLst>
                <a:gd name="adj" fmla="val 25000"/>
                <a:gd name="vf" fmla="val 1154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Hexagon 4"/>
            <p:cNvSpPr/>
            <p:nvPr/>
          </p:nvSpPr>
          <p:spPr>
            <a:xfrm>
              <a:off x="1856897" y="313106"/>
              <a:ext cx="1553497" cy="1382606"/>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en-US" sz="3600" kern="1200" dirty="0" smtClean="0">
                  <a:solidFill>
                    <a:schemeClr val="bg1"/>
                  </a:solidFill>
                </a:rPr>
                <a:t>WP 7/8</a:t>
              </a:r>
              <a:endParaRPr lang="en-US" sz="3600" kern="1200" dirty="0">
                <a:solidFill>
                  <a:schemeClr val="bg1"/>
                </a:solidFill>
              </a:endParaRPr>
            </a:p>
          </p:txBody>
        </p:sp>
      </p:grpSp>
      <p:grpSp>
        <p:nvGrpSpPr>
          <p:cNvPr id="26" name="Group 25"/>
          <p:cNvGrpSpPr/>
          <p:nvPr/>
        </p:nvGrpSpPr>
        <p:grpSpPr>
          <a:xfrm>
            <a:off x="6472956" y="3511150"/>
            <a:ext cx="1747506" cy="2008628"/>
            <a:chOff x="1750060" y="95"/>
            <a:chExt cx="1747506" cy="2008628"/>
          </a:xfrm>
          <a:solidFill>
            <a:schemeClr val="tx1">
              <a:lumMod val="85000"/>
            </a:schemeClr>
          </a:solidFill>
        </p:grpSpPr>
        <p:sp>
          <p:nvSpPr>
            <p:cNvPr id="27" name="Hexagon 26"/>
            <p:cNvSpPr/>
            <p:nvPr/>
          </p:nvSpPr>
          <p:spPr>
            <a:xfrm rot="5400000">
              <a:off x="1619499" y="130656"/>
              <a:ext cx="2008628" cy="1747506"/>
            </a:xfrm>
            <a:prstGeom prst="hexagon">
              <a:avLst>
                <a:gd name="adj" fmla="val 25000"/>
                <a:gd name="vf" fmla="val 1154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Hexagon 4"/>
            <p:cNvSpPr/>
            <p:nvPr/>
          </p:nvSpPr>
          <p:spPr>
            <a:xfrm>
              <a:off x="1856897" y="313106"/>
              <a:ext cx="1553497" cy="1382606"/>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en-US" sz="3600" dirty="0" err="1" smtClean="0">
                  <a:solidFill>
                    <a:schemeClr val="bg1"/>
                  </a:solidFill>
                </a:rPr>
                <a:t>iOs</a:t>
              </a:r>
              <a:endParaRPr lang="en-US" sz="3600" kern="1200" dirty="0">
                <a:solidFill>
                  <a:schemeClr val="bg1"/>
                </a:solidFill>
              </a:endParaRPr>
            </a:p>
          </p:txBody>
        </p:sp>
      </p:grpSp>
      <p:grpSp>
        <p:nvGrpSpPr>
          <p:cNvPr id="29" name="Group 28"/>
          <p:cNvGrpSpPr/>
          <p:nvPr/>
        </p:nvGrpSpPr>
        <p:grpSpPr>
          <a:xfrm>
            <a:off x="8220462" y="2365692"/>
            <a:ext cx="1747506" cy="2008628"/>
            <a:chOff x="1750060" y="95"/>
            <a:chExt cx="1747506" cy="2008628"/>
          </a:xfrm>
          <a:solidFill>
            <a:schemeClr val="tx1">
              <a:lumMod val="85000"/>
            </a:schemeClr>
          </a:solidFill>
        </p:grpSpPr>
        <p:sp>
          <p:nvSpPr>
            <p:cNvPr id="30" name="Hexagon 29"/>
            <p:cNvSpPr/>
            <p:nvPr/>
          </p:nvSpPr>
          <p:spPr>
            <a:xfrm rot="5400000">
              <a:off x="1619499" y="130656"/>
              <a:ext cx="2008628" cy="1747506"/>
            </a:xfrm>
            <a:prstGeom prst="hexagon">
              <a:avLst>
                <a:gd name="adj" fmla="val 25000"/>
                <a:gd name="vf" fmla="val 1154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Hexagon 4"/>
            <p:cNvSpPr/>
            <p:nvPr/>
          </p:nvSpPr>
          <p:spPr>
            <a:xfrm>
              <a:off x="1856897" y="313106"/>
              <a:ext cx="1553497" cy="1382606"/>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en-US" sz="3600" kern="1200" dirty="0" err="1" smtClean="0">
                  <a:solidFill>
                    <a:schemeClr val="bg1"/>
                  </a:solidFill>
                </a:rPr>
                <a:t>WinRT</a:t>
              </a:r>
              <a:endParaRPr lang="en-US" sz="3600" kern="1200" dirty="0">
                <a:solidFill>
                  <a:schemeClr val="bg1"/>
                </a:solidFill>
              </a:endParaRPr>
            </a:p>
          </p:txBody>
        </p:sp>
      </p:grpSp>
      <p:grpSp>
        <p:nvGrpSpPr>
          <p:cNvPr id="32" name="Group 31"/>
          <p:cNvGrpSpPr/>
          <p:nvPr/>
        </p:nvGrpSpPr>
        <p:grpSpPr>
          <a:xfrm>
            <a:off x="9984997" y="3511149"/>
            <a:ext cx="1747506" cy="2008628"/>
            <a:chOff x="1750060" y="95"/>
            <a:chExt cx="1747506" cy="2008628"/>
          </a:xfrm>
          <a:solidFill>
            <a:schemeClr val="tx1">
              <a:lumMod val="85000"/>
            </a:schemeClr>
          </a:solidFill>
        </p:grpSpPr>
        <p:sp>
          <p:nvSpPr>
            <p:cNvPr id="33" name="Hexagon 32"/>
            <p:cNvSpPr/>
            <p:nvPr/>
          </p:nvSpPr>
          <p:spPr>
            <a:xfrm rot="5400000">
              <a:off x="1619499" y="130656"/>
              <a:ext cx="2008628" cy="1747506"/>
            </a:xfrm>
            <a:prstGeom prst="hexagon">
              <a:avLst>
                <a:gd name="adj" fmla="val 25000"/>
                <a:gd name="vf" fmla="val 1154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Hexagon 4"/>
            <p:cNvSpPr/>
            <p:nvPr/>
          </p:nvSpPr>
          <p:spPr>
            <a:xfrm>
              <a:off x="1856897" y="313106"/>
              <a:ext cx="1553497" cy="1382606"/>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en-US" sz="3600" dirty="0" smtClean="0">
                  <a:solidFill>
                    <a:schemeClr val="bg1"/>
                  </a:solidFill>
                </a:rPr>
                <a:t>Android</a:t>
              </a:r>
              <a:endParaRPr lang="en-US" sz="3600" kern="1200" dirty="0">
                <a:solidFill>
                  <a:schemeClr val="bg1"/>
                </a:solidFill>
              </a:endParaRPr>
            </a:p>
          </p:txBody>
        </p:sp>
      </p:grpSp>
    </p:spTree>
    <p:extLst>
      <p:ext uri="{BB962C8B-B14F-4D97-AF65-F5344CB8AC3E}">
        <p14:creationId xmlns:p14="http://schemas.microsoft.com/office/powerpoint/2010/main" val="2062141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54167E-6 -4.07407E-6 L -0.0138 -0.44976 " pathEditMode="relative" rAng="0" ptsTypes="AA">
                                      <p:cBhvr>
                                        <p:cTn id="6" dur="2000" fill="hold"/>
                                        <p:tgtEl>
                                          <p:spTgt spid="15"/>
                                        </p:tgtEl>
                                        <p:attrNameLst>
                                          <p:attrName>ppt_x</p:attrName>
                                          <p:attrName>ppt_y</p:attrName>
                                        </p:attrNameLst>
                                      </p:cBhvr>
                                      <p:rCtr x="-690" y="-22500"/>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50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nodeType="withEffect">
                                  <p:stCondLst>
                                    <p:cond delay="100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nodeType="withEffect">
                                  <p:stCondLst>
                                    <p:cond delay="150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nodeType="withEffect">
                                  <p:stCondLst>
                                    <p:cond delay="200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par>
                                <p:cTn id="23" presetID="10" presetClass="entr" presetSubtype="0" fill="hold" nodeType="withEffect">
                                  <p:stCondLst>
                                    <p:cond delay="250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6521" y="209502"/>
            <a:ext cx="9692640" cy="1325562"/>
          </a:xfrm>
        </p:spPr>
        <p:txBody>
          <a:bodyPr/>
          <a:lstStyle/>
          <a:p>
            <a:r>
              <a:rPr lang="en-US" dirty="0" smtClean="0"/>
              <a:t>Browser Transport Requirements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754454116"/>
              </p:ext>
            </p:extLst>
          </p:nvPr>
        </p:nvGraphicFramePr>
        <p:xfrm>
          <a:off x="1400537" y="1671324"/>
          <a:ext cx="9514392" cy="4351338"/>
        </p:xfrm>
        <a:graphic>
          <a:graphicData uri="http://schemas.openxmlformats.org/drawingml/2006/table">
            <a:tbl>
              <a:tblPr/>
              <a:tblGrid>
                <a:gridCol w="1585732"/>
                <a:gridCol w="1585732"/>
                <a:gridCol w="1585732"/>
                <a:gridCol w="1585732"/>
                <a:gridCol w="1585732"/>
                <a:gridCol w="1585732"/>
              </a:tblGrid>
              <a:tr h="1258475">
                <a:tc>
                  <a:txBody>
                    <a:bodyPr/>
                    <a:lstStyle/>
                    <a:p>
                      <a:pPr algn="l" fontAlgn="base"/>
                      <a:endParaRPr lang="en-US" sz="1300" b="0" dirty="0">
                        <a:solidFill>
                          <a:schemeClr val="bg1"/>
                        </a:solidFill>
                        <a:effectLst/>
                      </a:endParaRPr>
                    </a:p>
                  </a:txBody>
                  <a:tcPr marL="90653" marR="90653" marT="53325" marB="53325" anchor="ctr">
                    <a:lnL w="7620" cap="flat" cmpd="sng" algn="ctr">
                      <a:solidFill>
                        <a:srgbClr val="E2E4E6"/>
                      </a:solidFill>
                      <a:prstDash val="solid"/>
                      <a:round/>
                      <a:headEnd type="none" w="med" len="med"/>
                      <a:tailEnd type="none" w="med" len="med"/>
                    </a:lnL>
                    <a:lnR w="7620" cap="flat" cmpd="sng" algn="ctr">
                      <a:solidFill>
                        <a:srgbClr val="E2E4E6"/>
                      </a:solidFill>
                      <a:prstDash val="solid"/>
                      <a:round/>
                      <a:headEnd type="none" w="med" len="med"/>
                      <a:tailEnd type="none" w="med" len="med"/>
                    </a:lnR>
                    <a:lnT>
                      <a:noFill/>
                    </a:lnT>
                    <a:lnB w="7620" cap="flat" cmpd="sng" algn="ctr">
                      <a:solidFill>
                        <a:srgbClr val="E2E4E6"/>
                      </a:solidFill>
                      <a:prstDash val="solid"/>
                      <a:round/>
                      <a:headEnd type="none" w="med" len="med"/>
                      <a:tailEnd type="none" w="med" len="med"/>
                    </a:lnB>
                    <a:solidFill>
                      <a:schemeClr val="tx1">
                        <a:lumMod val="95000"/>
                      </a:schemeClr>
                    </a:solidFill>
                  </a:tcPr>
                </a:tc>
                <a:tc>
                  <a:txBody>
                    <a:bodyPr/>
                    <a:lstStyle/>
                    <a:p>
                      <a:pPr algn="ctr" fontAlgn="base"/>
                      <a:r>
                        <a:rPr lang="en-US" sz="1300" b="0" dirty="0">
                          <a:solidFill>
                            <a:schemeClr val="bg1"/>
                          </a:solidFill>
                          <a:effectLst/>
                        </a:rPr>
                        <a:t>Internet </a:t>
                      </a:r>
                      <a:br>
                        <a:rPr lang="en-US" sz="1300" b="0" dirty="0">
                          <a:solidFill>
                            <a:schemeClr val="bg1"/>
                          </a:solidFill>
                          <a:effectLst/>
                        </a:rPr>
                      </a:br>
                      <a:r>
                        <a:rPr lang="en-US" sz="1300" b="0" dirty="0">
                          <a:solidFill>
                            <a:schemeClr val="bg1"/>
                          </a:solidFill>
                          <a:effectLst/>
                        </a:rPr>
                        <a:t>Explorer</a:t>
                      </a:r>
                    </a:p>
                  </a:txBody>
                  <a:tcPr marL="90653" marR="90653" marT="53325" marB="53325" anchor="ctr">
                    <a:lnL w="7620" cap="flat" cmpd="sng" algn="ctr">
                      <a:solidFill>
                        <a:srgbClr val="E2E4E6"/>
                      </a:solidFill>
                      <a:prstDash val="solid"/>
                      <a:round/>
                      <a:headEnd type="none" w="med" len="med"/>
                      <a:tailEnd type="none" w="med" len="med"/>
                    </a:lnL>
                    <a:lnR w="7620" cap="flat" cmpd="sng" algn="ctr">
                      <a:solidFill>
                        <a:srgbClr val="E2E4E6"/>
                      </a:solidFill>
                      <a:prstDash val="solid"/>
                      <a:round/>
                      <a:headEnd type="none" w="med" len="med"/>
                      <a:tailEnd type="none" w="med" len="med"/>
                    </a:lnR>
                    <a:lnT>
                      <a:noFill/>
                    </a:lnT>
                    <a:lnB w="7620" cap="flat" cmpd="sng" algn="ctr">
                      <a:solidFill>
                        <a:srgbClr val="E2E4E6"/>
                      </a:solidFill>
                      <a:prstDash val="solid"/>
                      <a:round/>
                      <a:headEnd type="none" w="med" len="med"/>
                      <a:tailEnd type="none" w="med" len="med"/>
                    </a:lnB>
                    <a:solidFill>
                      <a:srgbClr val="F1F1F1"/>
                    </a:solidFill>
                  </a:tcPr>
                </a:tc>
                <a:tc>
                  <a:txBody>
                    <a:bodyPr/>
                    <a:lstStyle/>
                    <a:p>
                      <a:pPr algn="ctr" fontAlgn="base"/>
                      <a:r>
                        <a:rPr lang="en-US" sz="1300" b="0" dirty="0">
                          <a:solidFill>
                            <a:schemeClr val="bg1"/>
                          </a:solidFill>
                          <a:effectLst/>
                        </a:rPr>
                        <a:t>Chrome</a:t>
                      </a:r>
                      <a:br>
                        <a:rPr lang="en-US" sz="1300" b="0" dirty="0">
                          <a:solidFill>
                            <a:schemeClr val="bg1"/>
                          </a:solidFill>
                          <a:effectLst/>
                        </a:rPr>
                      </a:br>
                      <a:r>
                        <a:rPr lang="en-US" sz="1300" b="0" dirty="0">
                          <a:solidFill>
                            <a:schemeClr val="bg1"/>
                          </a:solidFill>
                          <a:effectLst/>
                        </a:rPr>
                        <a:t>(Windows or </a:t>
                      </a:r>
                      <a:r>
                        <a:rPr lang="en-US" sz="1300" b="0" dirty="0" err="1">
                          <a:solidFill>
                            <a:schemeClr val="bg1"/>
                          </a:solidFill>
                          <a:effectLst/>
                        </a:rPr>
                        <a:t>iOS</a:t>
                      </a:r>
                      <a:r>
                        <a:rPr lang="en-US" sz="1300" b="0" dirty="0">
                          <a:solidFill>
                            <a:schemeClr val="bg1"/>
                          </a:solidFill>
                          <a:effectLst/>
                        </a:rPr>
                        <a:t>)</a:t>
                      </a:r>
                    </a:p>
                  </a:txBody>
                  <a:tcPr marL="90653" marR="90653" marT="53325" marB="53325" anchor="ctr">
                    <a:lnL w="7620" cap="flat" cmpd="sng" algn="ctr">
                      <a:solidFill>
                        <a:srgbClr val="E2E4E6"/>
                      </a:solidFill>
                      <a:prstDash val="solid"/>
                      <a:round/>
                      <a:headEnd type="none" w="med" len="med"/>
                      <a:tailEnd type="none" w="med" len="med"/>
                    </a:lnL>
                    <a:lnR w="7620" cap="flat" cmpd="sng" algn="ctr">
                      <a:solidFill>
                        <a:srgbClr val="E2E4E6"/>
                      </a:solidFill>
                      <a:prstDash val="solid"/>
                      <a:round/>
                      <a:headEnd type="none" w="med" len="med"/>
                      <a:tailEnd type="none" w="med" len="med"/>
                    </a:lnR>
                    <a:lnT>
                      <a:noFill/>
                    </a:lnT>
                    <a:lnB w="7620" cap="flat" cmpd="sng" algn="ctr">
                      <a:solidFill>
                        <a:srgbClr val="E2E4E6"/>
                      </a:solidFill>
                      <a:prstDash val="solid"/>
                      <a:round/>
                      <a:headEnd type="none" w="med" len="med"/>
                      <a:tailEnd type="none" w="med" len="med"/>
                    </a:lnB>
                    <a:solidFill>
                      <a:srgbClr val="F1F1F1"/>
                    </a:solidFill>
                  </a:tcPr>
                </a:tc>
                <a:tc>
                  <a:txBody>
                    <a:bodyPr/>
                    <a:lstStyle/>
                    <a:p>
                      <a:pPr algn="ctr" fontAlgn="base"/>
                      <a:r>
                        <a:rPr lang="en-US" sz="1300" b="0" dirty="0">
                          <a:solidFill>
                            <a:schemeClr val="bg1"/>
                          </a:solidFill>
                          <a:effectLst/>
                        </a:rPr>
                        <a:t>Firefox</a:t>
                      </a:r>
                    </a:p>
                  </a:txBody>
                  <a:tcPr marL="90653" marR="90653" marT="53325" marB="53325" anchor="ctr">
                    <a:lnL w="7620" cap="flat" cmpd="sng" algn="ctr">
                      <a:solidFill>
                        <a:srgbClr val="E2E4E6"/>
                      </a:solidFill>
                      <a:prstDash val="solid"/>
                      <a:round/>
                      <a:headEnd type="none" w="med" len="med"/>
                      <a:tailEnd type="none" w="med" len="med"/>
                    </a:lnL>
                    <a:lnR w="7620" cap="flat" cmpd="sng" algn="ctr">
                      <a:solidFill>
                        <a:srgbClr val="E2E4E6"/>
                      </a:solidFill>
                      <a:prstDash val="solid"/>
                      <a:round/>
                      <a:headEnd type="none" w="med" len="med"/>
                      <a:tailEnd type="none" w="med" len="med"/>
                    </a:lnR>
                    <a:lnT>
                      <a:noFill/>
                    </a:lnT>
                    <a:lnB w="7620" cap="flat" cmpd="sng" algn="ctr">
                      <a:solidFill>
                        <a:srgbClr val="E2E4E6"/>
                      </a:solidFill>
                      <a:prstDash val="solid"/>
                      <a:round/>
                      <a:headEnd type="none" w="med" len="med"/>
                      <a:tailEnd type="none" w="med" len="med"/>
                    </a:lnB>
                    <a:solidFill>
                      <a:srgbClr val="F1F1F1"/>
                    </a:solidFill>
                  </a:tcPr>
                </a:tc>
                <a:tc>
                  <a:txBody>
                    <a:bodyPr/>
                    <a:lstStyle/>
                    <a:p>
                      <a:pPr algn="ctr" fontAlgn="base"/>
                      <a:r>
                        <a:rPr lang="en-US" sz="1300" b="0" dirty="0">
                          <a:solidFill>
                            <a:schemeClr val="bg1"/>
                          </a:solidFill>
                          <a:effectLst/>
                        </a:rPr>
                        <a:t>Safari </a:t>
                      </a:r>
                      <a:br>
                        <a:rPr lang="en-US" sz="1300" b="0" dirty="0">
                          <a:solidFill>
                            <a:schemeClr val="bg1"/>
                          </a:solidFill>
                          <a:effectLst/>
                        </a:rPr>
                      </a:br>
                      <a:r>
                        <a:rPr lang="en-US" sz="1300" b="0" dirty="0">
                          <a:solidFill>
                            <a:schemeClr val="bg1"/>
                          </a:solidFill>
                          <a:effectLst/>
                        </a:rPr>
                        <a:t>(OSX or </a:t>
                      </a:r>
                      <a:r>
                        <a:rPr lang="en-US" sz="1300" b="0" dirty="0" err="1">
                          <a:solidFill>
                            <a:schemeClr val="bg1"/>
                          </a:solidFill>
                          <a:effectLst/>
                        </a:rPr>
                        <a:t>iOS</a:t>
                      </a:r>
                      <a:r>
                        <a:rPr lang="en-US" sz="1300" b="0" dirty="0">
                          <a:solidFill>
                            <a:schemeClr val="bg1"/>
                          </a:solidFill>
                          <a:effectLst/>
                        </a:rPr>
                        <a:t>)</a:t>
                      </a:r>
                    </a:p>
                  </a:txBody>
                  <a:tcPr marL="90653" marR="90653" marT="53325" marB="53325" anchor="ctr">
                    <a:lnL w="7620" cap="flat" cmpd="sng" algn="ctr">
                      <a:solidFill>
                        <a:srgbClr val="E2E4E6"/>
                      </a:solidFill>
                      <a:prstDash val="solid"/>
                      <a:round/>
                      <a:headEnd type="none" w="med" len="med"/>
                      <a:tailEnd type="none" w="med" len="med"/>
                    </a:lnL>
                    <a:lnR w="7620" cap="flat" cmpd="sng" algn="ctr">
                      <a:solidFill>
                        <a:srgbClr val="E2E4E6"/>
                      </a:solidFill>
                      <a:prstDash val="solid"/>
                      <a:round/>
                      <a:headEnd type="none" w="med" len="med"/>
                      <a:tailEnd type="none" w="med" len="med"/>
                    </a:lnR>
                    <a:lnT>
                      <a:noFill/>
                    </a:lnT>
                    <a:lnB w="7620" cap="flat" cmpd="sng" algn="ctr">
                      <a:solidFill>
                        <a:srgbClr val="E2E4E6"/>
                      </a:solidFill>
                      <a:prstDash val="solid"/>
                      <a:round/>
                      <a:headEnd type="none" w="med" len="med"/>
                      <a:tailEnd type="none" w="med" len="med"/>
                    </a:lnB>
                    <a:solidFill>
                      <a:srgbClr val="F1F1F1"/>
                    </a:solidFill>
                  </a:tcPr>
                </a:tc>
                <a:tc>
                  <a:txBody>
                    <a:bodyPr/>
                    <a:lstStyle/>
                    <a:p>
                      <a:pPr algn="ctr" fontAlgn="base"/>
                      <a:r>
                        <a:rPr lang="en-US" sz="1300" b="0" dirty="0">
                          <a:solidFill>
                            <a:schemeClr val="bg1"/>
                          </a:solidFill>
                          <a:effectLst/>
                        </a:rPr>
                        <a:t>Android</a:t>
                      </a:r>
                    </a:p>
                  </a:txBody>
                  <a:tcPr marL="90653" marR="90653" marT="53325" marB="53325" anchor="ctr">
                    <a:lnL w="7620" cap="flat" cmpd="sng" algn="ctr">
                      <a:solidFill>
                        <a:srgbClr val="E2E4E6"/>
                      </a:solidFill>
                      <a:prstDash val="solid"/>
                      <a:round/>
                      <a:headEnd type="none" w="med" len="med"/>
                      <a:tailEnd type="none" w="med" len="med"/>
                    </a:lnL>
                    <a:lnR>
                      <a:noFill/>
                    </a:lnR>
                    <a:lnT>
                      <a:noFill/>
                    </a:lnT>
                    <a:lnB w="7620" cap="flat" cmpd="sng" algn="ctr">
                      <a:solidFill>
                        <a:srgbClr val="E2E4E6"/>
                      </a:solidFill>
                      <a:prstDash val="solid"/>
                      <a:round/>
                      <a:headEnd type="none" w="med" len="med"/>
                      <a:tailEnd type="none" w="med" len="med"/>
                    </a:lnB>
                    <a:solidFill>
                      <a:srgbClr val="F1F1F1"/>
                    </a:solidFill>
                  </a:tcPr>
                </a:tc>
              </a:tr>
              <a:tr h="725223">
                <a:tc>
                  <a:txBody>
                    <a:bodyPr/>
                    <a:lstStyle/>
                    <a:p>
                      <a:pPr algn="l" fontAlgn="base"/>
                      <a:r>
                        <a:rPr lang="en-US" sz="1300" dirty="0" err="1">
                          <a:solidFill>
                            <a:schemeClr val="bg1"/>
                          </a:solidFill>
                          <a:effectLst/>
                        </a:rPr>
                        <a:t>WebSockets</a:t>
                      </a:r>
                      <a:endParaRPr lang="en-US" sz="1300" dirty="0">
                        <a:solidFill>
                          <a:schemeClr val="bg1"/>
                        </a:solidFill>
                        <a:effectLst/>
                      </a:endParaRPr>
                    </a:p>
                  </a:txBody>
                  <a:tcPr marL="90653" marR="90653" marT="74655" marB="74655" anchor="ctr">
                    <a:lnL w="7620" cap="flat" cmpd="sng" algn="ctr">
                      <a:solidFill>
                        <a:srgbClr val="E2E4E6"/>
                      </a:solidFill>
                      <a:prstDash val="solid"/>
                      <a:round/>
                      <a:headEnd type="none" w="med" len="med"/>
                      <a:tailEnd type="none" w="med" len="med"/>
                    </a:lnL>
                    <a:lnR w="7620" cap="flat" cmpd="sng" algn="ctr">
                      <a:solidFill>
                        <a:srgbClr val="E2E4E6"/>
                      </a:solidFill>
                      <a:prstDash val="solid"/>
                      <a:round/>
                      <a:headEnd type="none" w="med" len="med"/>
                      <a:tailEnd type="none" w="med" len="med"/>
                    </a:lnR>
                    <a:lnT w="7620" cap="flat" cmpd="sng" algn="ctr">
                      <a:solidFill>
                        <a:srgbClr val="E2E4E6"/>
                      </a:solidFill>
                      <a:prstDash val="solid"/>
                      <a:round/>
                      <a:headEnd type="none" w="med" len="med"/>
                      <a:tailEnd type="none" w="med" len="med"/>
                    </a:lnT>
                    <a:lnB w="7620" cap="flat" cmpd="sng" algn="ctr">
                      <a:solidFill>
                        <a:srgbClr val="E2E4E6"/>
                      </a:solidFill>
                      <a:prstDash val="solid"/>
                      <a:round/>
                      <a:headEnd type="none" w="med" len="med"/>
                      <a:tailEnd type="none" w="med" len="med"/>
                    </a:lnB>
                    <a:solidFill>
                      <a:schemeClr val="tx1">
                        <a:lumMod val="95000"/>
                      </a:schemeClr>
                    </a:solidFill>
                  </a:tcPr>
                </a:tc>
                <a:tc>
                  <a:txBody>
                    <a:bodyPr/>
                    <a:lstStyle/>
                    <a:p>
                      <a:pPr algn="ctr" fontAlgn="base"/>
                      <a:r>
                        <a:rPr lang="en-US" sz="1600" dirty="0">
                          <a:effectLst/>
                        </a:rPr>
                        <a:t>10+</a:t>
                      </a:r>
                    </a:p>
                  </a:txBody>
                  <a:tcPr marL="90653" marR="90653" marT="74655" marB="74655" anchor="ctr">
                    <a:lnL w="7620" cap="flat" cmpd="sng" algn="ctr">
                      <a:solidFill>
                        <a:srgbClr val="E2E4E6"/>
                      </a:solidFill>
                      <a:prstDash val="solid"/>
                      <a:round/>
                      <a:headEnd type="none" w="med" len="med"/>
                      <a:tailEnd type="none" w="med" len="med"/>
                    </a:lnL>
                    <a:lnR w="7620" cap="flat" cmpd="sng" algn="ctr">
                      <a:solidFill>
                        <a:srgbClr val="E2E4E6"/>
                      </a:solidFill>
                      <a:prstDash val="solid"/>
                      <a:round/>
                      <a:headEnd type="none" w="med" len="med"/>
                      <a:tailEnd type="none" w="med" len="med"/>
                    </a:lnR>
                    <a:lnT w="7620" cap="flat" cmpd="sng" algn="ctr">
                      <a:solidFill>
                        <a:srgbClr val="E2E4E6"/>
                      </a:solidFill>
                      <a:prstDash val="solid"/>
                      <a:round/>
                      <a:headEnd type="none" w="med" len="med"/>
                      <a:tailEnd type="none" w="med" len="med"/>
                    </a:lnT>
                    <a:lnB w="7620" cap="flat" cmpd="sng" algn="ctr">
                      <a:solidFill>
                        <a:srgbClr val="E2E4E6"/>
                      </a:solidFill>
                      <a:prstDash val="solid"/>
                      <a:round/>
                      <a:headEnd type="none" w="med" len="med"/>
                      <a:tailEnd type="none" w="med" len="med"/>
                    </a:lnB>
                  </a:tcPr>
                </a:tc>
                <a:tc>
                  <a:txBody>
                    <a:bodyPr/>
                    <a:lstStyle/>
                    <a:p>
                      <a:pPr algn="ctr" fontAlgn="base"/>
                      <a:r>
                        <a:rPr lang="en-US" sz="1600" dirty="0">
                          <a:effectLst/>
                        </a:rPr>
                        <a:t>current - 1</a:t>
                      </a:r>
                    </a:p>
                  </a:txBody>
                  <a:tcPr marL="90653" marR="90653" marT="74655" marB="74655" anchor="ctr">
                    <a:lnL w="7620" cap="flat" cmpd="sng" algn="ctr">
                      <a:solidFill>
                        <a:srgbClr val="E2E4E6"/>
                      </a:solidFill>
                      <a:prstDash val="solid"/>
                      <a:round/>
                      <a:headEnd type="none" w="med" len="med"/>
                      <a:tailEnd type="none" w="med" len="med"/>
                    </a:lnL>
                    <a:lnR w="7620" cap="flat" cmpd="sng" algn="ctr">
                      <a:solidFill>
                        <a:srgbClr val="E2E4E6"/>
                      </a:solidFill>
                      <a:prstDash val="solid"/>
                      <a:round/>
                      <a:headEnd type="none" w="med" len="med"/>
                      <a:tailEnd type="none" w="med" len="med"/>
                    </a:lnR>
                    <a:lnT w="7620" cap="flat" cmpd="sng" algn="ctr">
                      <a:solidFill>
                        <a:srgbClr val="E2E4E6"/>
                      </a:solidFill>
                      <a:prstDash val="solid"/>
                      <a:round/>
                      <a:headEnd type="none" w="med" len="med"/>
                      <a:tailEnd type="none" w="med" len="med"/>
                    </a:lnT>
                    <a:lnB w="7620" cap="flat" cmpd="sng" algn="ctr">
                      <a:solidFill>
                        <a:srgbClr val="E2E4E6"/>
                      </a:solidFill>
                      <a:prstDash val="solid"/>
                      <a:round/>
                      <a:headEnd type="none" w="med" len="med"/>
                      <a:tailEnd type="none" w="med" len="med"/>
                    </a:lnB>
                  </a:tcPr>
                </a:tc>
                <a:tc>
                  <a:txBody>
                    <a:bodyPr/>
                    <a:lstStyle/>
                    <a:p>
                      <a:pPr algn="ctr" fontAlgn="base"/>
                      <a:r>
                        <a:rPr lang="en-US" sz="1600">
                          <a:effectLst/>
                        </a:rPr>
                        <a:t>current - 1</a:t>
                      </a:r>
                    </a:p>
                  </a:txBody>
                  <a:tcPr marL="90653" marR="90653" marT="74655" marB="74655" anchor="ctr">
                    <a:lnL w="7620" cap="flat" cmpd="sng" algn="ctr">
                      <a:solidFill>
                        <a:srgbClr val="E2E4E6"/>
                      </a:solidFill>
                      <a:prstDash val="solid"/>
                      <a:round/>
                      <a:headEnd type="none" w="med" len="med"/>
                      <a:tailEnd type="none" w="med" len="med"/>
                    </a:lnL>
                    <a:lnR w="7620" cap="flat" cmpd="sng" algn="ctr">
                      <a:solidFill>
                        <a:srgbClr val="E2E4E6"/>
                      </a:solidFill>
                      <a:prstDash val="solid"/>
                      <a:round/>
                      <a:headEnd type="none" w="med" len="med"/>
                      <a:tailEnd type="none" w="med" len="med"/>
                    </a:lnR>
                    <a:lnT w="7620" cap="flat" cmpd="sng" algn="ctr">
                      <a:solidFill>
                        <a:srgbClr val="E2E4E6"/>
                      </a:solidFill>
                      <a:prstDash val="solid"/>
                      <a:round/>
                      <a:headEnd type="none" w="med" len="med"/>
                      <a:tailEnd type="none" w="med" len="med"/>
                    </a:lnT>
                    <a:lnB w="7620" cap="flat" cmpd="sng" algn="ctr">
                      <a:solidFill>
                        <a:srgbClr val="E2E4E6"/>
                      </a:solidFill>
                      <a:prstDash val="solid"/>
                      <a:round/>
                      <a:headEnd type="none" w="med" len="med"/>
                      <a:tailEnd type="none" w="med" len="med"/>
                    </a:lnB>
                  </a:tcPr>
                </a:tc>
                <a:tc>
                  <a:txBody>
                    <a:bodyPr/>
                    <a:lstStyle/>
                    <a:p>
                      <a:pPr algn="ctr" fontAlgn="base"/>
                      <a:r>
                        <a:rPr lang="en-US" sz="1600" dirty="0">
                          <a:effectLst/>
                        </a:rPr>
                        <a:t>current - 1</a:t>
                      </a:r>
                    </a:p>
                  </a:txBody>
                  <a:tcPr marL="90653" marR="90653" marT="74655" marB="74655" anchor="ctr">
                    <a:lnL w="7620" cap="flat" cmpd="sng" algn="ctr">
                      <a:solidFill>
                        <a:srgbClr val="E2E4E6"/>
                      </a:solidFill>
                      <a:prstDash val="solid"/>
                      <a:round/>
                      <a:headEnd type="none" w="med" len="med"/>
                      <a:tailEnd type="none" w="med" len="med"/>
                    </a:lnL>
                    <a:lnR w="7620" cap="flat" cmpd="sng" algn="ctr">
                      <a:solidFill>
                        <a:srgbClr val="E2E4E6"/>
                      </a:solidFill>
                      <a:prstDash val="solid"/>
                      <a:round/>
                      <a:headEnd type="none" w="med" len="med"/>
                      <a:tailEnd type="none" w="med" len="med"/>
                    </a:lnR>
                    <a:lnT w="7620" cap="flat" cmpd="sng" algn="ctr">
                      <a:solidFill>
                        <a:srgbClr val="E2E4E6"/>
                      </a:solidFill>
                      <a:prstDash val="solid"/>
                      <a:round/>
                      <a:headEnd type="none" w="med" len="med"/>
                      <a:tailEnd type="none" w="med" len="med"/>
                    </a:lnT>
                    <a:lnB w="7620" cap="flat" cmpd="sng" algn="ctr">
                      <a:solidFill>
                        <a:srgbClr val="E2E4E6"/>
                      </a:solidFill>
                      <a:prstDash val="solid"/>
                      <a:round/>
                      <a:headEnd type="none" w="med" len="med"/>
                      <a:tailEnd type="none" w="med" len="med"/>
                    </a:lnB>
                  </a:tcPr>
                </a:tc>
                <a:tc>
                  <a:txBody>
                    <a:bodyPr/>
                    <a:lstStyle/>
                    <a:p>
                      <a:pPr algn="ctr" fontAlgn="base"/>
                      <a:r>
                        <a:rPr lang="en-US" sz="1600" dirty="0">
                          <a:effectLst/>
                        </a:rPr>
                        <a:t>N/A</a:t>
                      </a:r>
                    </a:p>
                  </a:txBody>
                  <a:tcPr marL="90653" marR="90653" marT="74655" marB="74655" anchor="ctr">
                    <a:lnL w="7620" cap="flat" cmpd="sng" algn="ctr">
                      <a:solidFill>
                        <a:srgbClr val="E2E4E6"/>
                      </a:solidFill>
                      <a:prstDash val="solid"/>
                      <a:round/>
                      <a:headEnd type="none" w="med" len="med"/>
                      <a:tailEnd type="none" w="med" len="med"/>
                    </a:lnL>
                    <a:lnR>
                      <a:noFill/>
                    </a:lnR>
                    <a:lnT w="7620" cap="flat" cmpd="sng" algn="ctr">
                      <a:solidFill>
                        <a:srgbClr val="E2E4E6"/>
                      </a:solidFill>
                      <a:prstDash val="solid"/>
                      <a:round/>
                      <a:headEnd type="none" w="med" len="med"/>
                      <a:tailEnd type="none" w="med" len="med"/>
                    </a:lnT>
                    <a:lnB w="7620" cap="flat" cmpd="sng" algn="ctr">
                      <a:solidFill>
                        <a:srgbClr val="E2E4E6"/>
                      </a:solidFill>
                      <a:prstDash val="solid"/>
                      <a:round/>
                      <a:headEnd type="none" w="med" len="med"/>
                      <a:tailEnd type="none" w="med" len="med"/>
                    </a:lnB>
                  </a:tcPr>
                </a:tc>
              </a:tr>
              <a:tr h="917194">
                <a:tc>
                  <a:txBody>
                    <a:bodyPr/>
                    <a:lstStyle/>
                    <a:p>
                      <a:pPr algn="l" fontAlgn="base"/>
                      <a:r>
                        <a:rPr lang="en-US" sz="1300" dirty="0">
                          <a:solidFill>
                            <a:schemeClr val="bg1"/>
                          </a:solidFill>
                          <a:effectLst/>
                        </a:rPr>
                        <a:t>Server-Sent Events</a:t>
                      </a:r>
                    </a:p>
                  </a:txBody>
                  <a:tcPr marL="90653" marR="90653" marT="74655" marB="74655" anchor="ctr">
                    <a:lnL w="7620" cap="flat" cmpd="sng" algn="ctr">
                      <a:solidFill>
                        <a:srgbClr val="E2E4E6"/>
                      </a:solidFill>
                      <a:prstDash val="solid"/>
                      <a:round/>
                      <a:headEnd type="none" w="med" len="med"/>
                      <a:tailEnd type="none" w="med" len="med"/>
                    </a:lnL>
                    <a:lnR w="7620" cap="flat" cmpd="sng" algn="ctr">
                      <a:solidFill>
                        <a:srgbClr val="E2E4E6"/>
                      </a:solidFill>
                      <a:prstDash val="solid"/>
                      <a:round/>
                      <a:headEnd type="none" w="med" len="med"/>
                      <a:tailEnd type="none" w="med" len="med"/>
                    </a:lnR>
                    <a:lnT w="7620" cap="flat" cmpd="sng" algn="ctr">
                      <a:solidFill>
                        <a:srgbClr val="E2E4E6"/>
                      </a:solidFill>
                      <a:prstDash val="solid"/>
                      <a:round/>
                      <a:headEnd type="none" w="med" len="med"/>
                      <a:tailEnd type="none" w="med" len="med"/>
                    </a:lnT>
                    <a:lnB w="7620" cap="flat" cmpd="sng" algn="ctr">
                      <a:solidFill>
                        <a:srgbClr val="E2E4E6"/>
                      </a:solidFill>
                      <a:prstDash val="solid"/>
                      <a:round/>
                      <a:headEnd type="none" w="med" len="med"/>
                      <a:tailEnd type="none" w="med" len="med"/>
                    </a:lnB>
                    <a:solidFill>
                      <a:schemeClr val="tx1">
                        <a:lumMod val="95000"/>
                      </a:schemeClr>
                    </a:solidFill>
                  </a:tcPr>
                </a:tc>
                <a:tc>
                  <a:txBody>
                    <a:bodyPr/>
                    <a:lstStyle/>
                    <a:p>
                      <a:pPr algn="ctr" fontAlgn="base"/>
                      <a:r>
                        <a:rPr lang="en-US" sz="1600" dirty="0">
                          <a:effectLst/>
                        </a:rPr>
                        <a:t>N/A</a:t>
                      </a:r>
                    </a:p>
                  </a:txBody>
                  <a:tcPr marL="90653" marR="90653" marT="74655" marB="74655" anchor="ctr">
                    <a:lnL w="7620" cap="flat" cmpd="sng" algn="ctr">
                      <a:solidFill>
                        <a:srgbClr val="E2E4E6"/>
                      </a:solidFill>
                      <a:prstDash val="solid"/>
                      <a:round/>
                      <a:headEnd type="none" w="med" len="med"/>
                      <a:tailEnd type="none" w="med" len="med"/>
                    </a:lnL>
                    <a:lnR w="7620" cap="flat" cmpd="sng" algn="ctr">
                      <a:solidFill>
                        <a:srgbClr val="E2E4E6"/>
                      </a:solidFill>
                      <a:prstDash val="solid"/>
                      <a:round/>
                      <a:headEnd type="none" w="med" len="med"/>
                      <a:tailEnd type="none" w="med" len="med"/>
                    </a:lnR>
                    <a:lnT w="7620" cap="flat" cmpd="sng" algn="ctr">
                      <a:solidFill>
                        <a:srgbClr val="E2E4E6"/>
                      </a:solidFill>
                      <a:prstDash val="solid"/>
                      <a:round/>
                      <a:headEnd type="none" w="med" len="med"/>
                      <a:tailEnd type="none" w="med" len="med"/>
                    </a:lnT>
                    <a:lnB w="7620" cap="flat" cmpd="sng" algn="ctr">
                      <a:solidFill>
                        <a:srgbClr val="E2E4E6"/>
                      </a:solidFill>
                      <a:prstDash val="solid"/>
                      <a:round/>
                      <a:headEnd type="none" w="med" len="med"/>
                      <a:tailEnd type="none" w="med" len="med"/>
                    </a:lnB>
                  </a:tcPr>
                </a:tc>
                <a:tc>
                  <a:txBody>
                    <a:bodyPr/>
                    <a:lstStyle/>
                    <a:p>
                      <a:pPr algn="ctr" fontAlgn="base"/>
                      <a:r>
                        <a:rPr lang="en-US" sz="1600" dirty="0">
                          <a:effectLst/>
                        </a:rPr>
                        <a:t>current - 1</a:t>
                      </a:r>
                    </a:p>
                  </a:txBody>
                  <a:tcPr marL="90653" marR="90653" marT="74655" marB="74655" anchor="ctr">
                    <a:lnL w="7620" cap="flat" cmpd="sng" algn="ctr">
                      <a:solidFill>
                        <a:srgbClr val="E2E4E6"/>
                      </a:solidFill>
                      <a:prstDash val="solid"/>
                      <a:round/>
                      <a:headEnd type="none" w="med" len="med"/>
                      <a:tailEnd type="none" w="med" len="med"/>
                    </a:lnL>
                    <a:lnR w="7620" cap="flat" cmpd="sng" algn="ctr">
                      <a:solidFill>
                        <a:srgbClr val="E2E4E6"/>
                      </a:solidFill>
                      <a:prstDash val="solid"/>
                      <a:round/>
                      <a:headEnd type="none" w="med" len="med"/>
                      <a:tailEnd type="none" w="med" len="med"/>
                    </a:lnR>
                    <a:lnT w="7620" cap="flat" cmpd="sng" algn="ctr">
                      <a:solidFill>
                        <a:srgbClr val="E2E4E6"/>
                      </a:solidFill>
                      <a:prstDash val="solid"/>
                      <a:round/>
                      <a:headEnd type="none" w="med" len="med"/>
                      <a:tailEnd type="none" w="med" len="med"/>
                    </a:lnT>
                    <a:lnB w="7620" cap="flat" cmpd="sng" algn="ctr">
                      <a:solidFill>
                        <a:srgbClr val="E2E4E6"/>
                      </a:solidFill>
                      <a:prstDash val="solid"/>
                      <a:round/>
                      <a:headEnd type="none" w="med" len="med"/>
                      <a:tailEnd type="none" w="med" len="med"/>
                    </a:lnB>
                  </a:tcPr>
                </a:tc>
                <a:tc>
                  <a:txBody>
                    <a:bodyPr/>
                    <a:lstStyle/>
                    <a:p>
                      <a:pPr algn="ctr" fontAlgn="base"/>
                      <a:r>
                        <a:rPr lang="en-US" sz="1600" dirty="0">
                          <a:effectLst/>
                        </a:rPr>
                        <a:t>current - 1</a:t>
                      </a:r>
                    </a:p>
                  </a:txBody>
                  <a:tcPr marL="90653" marR="90653" marT="74655" marB="74655" anchor="ctr">
                    <a:lnL w="7620" cap="flat" cmpd="sng" algn="ctr">
                      <a:solidFill>
                        <a:srgbClr val="E2E4E6"/>
                      </a:solidFill>
                      <a:prstDash val="solid"/>
                      <a:round/>
                      <a:headEnd type="none" w="med" len="med"/>
                      <a:tailEnd type="none" w="med" len="med"/>
                    </a:lnL>
                    <a:lnR w="7620" cap="flat" cmpd="sng" algn="ctr">
                      <a:solidFill>
                        <a:srgbClr val="E2E4E6"/>
                      </a:solidFill>
                      <a:prstDash val="solid"/>
                      <a:round/>
                      <a:headEnd type="none" w="med" len="med"/>
                      <a:tailEnd type="none" w="med" len="med"/>
                    </a:lnR>
                    <a:lnT w="7620" cap="flat" cmpd="sng" algn="ctr">
                      <a:solidFill>
                        <a:srgbClr val="E2E4E6"/>
                      </a:solidFill>
                      <a:prstDash val="solid"/>
                      <a:round/>
                      <a:headEnd type="none" w="med" len="med"/>
                      <a:tailEnd type="none" w="med" len="med"/>
                    </a:lnT>
                    <a:lnB w="7620" cap="flat" cmpd="sng" algn="ctr">
                      <a:solidFill>
                        <a:srgbClr val="E2E4E6"/>
                      </a:solidFill>
                      <a:prstDash val="solid"/>
                      <a:round/>
                      <a:headEnd type="none" w="med" len="med"/>
                      <a:tailEnd type="none" w="med" len="med"/>
                    </a:lnB>
                  </a:tcPr>
                </a:tc>
                <a:tc>
                  <a:txBody>
                    <a:bodyPr/>
                    <a:lstStyle/>
                    <a:p>
                      <a:pPr algn="ctr" fontAlgn="base"/>
                      <a:r>
                        <a:rPr lang="en-US" sz="1600" dirty="0">
                          <a:effectLst/>
                        </a:rPr>
                        <a:t>current - 1</a:t>
                      </a:r>
                    </a:p>
                  </a:txBody>
                  <a:tcPr marL="90653" marR="90653" marT="74655" marB="74655" anchor="ctr">
                    <a:lnL w="7620" cap="flat" cmpd="sng" algn="ctr">
                      <a:solidFill>
                        <a:srgbClr val="E2E4E6"/>
                      </a:solidFill>
                      <a:prstDash val="solid"/>
                      <a:round/>
                      <a:headEnd type="none" w="med" len="med"/>
                      <a:tailEnd type="none" w="med" len="med"/>
                    </a:lnL>
                    <a:lnR w="7620" cap="flat" cmpd="sng" algn="ctr">
                      <a:solidFill>
                        <a:srgbClr val="E2E4E6"/>
                      </a:solidFill>
                      <a:prstDash val="solid"/>
                      <a:round/>
                      <a:headEnd type="none" w="med" len="med"/>
                      <a:tailEnd type="none" w="med" len="med"/>
                    </a:lnR>
                    <a:lnT w="7620" cap="flat" cmpd="sng" algn="ctr">
                      <a:solidFill>
                        <a:srgbClr val="E2E4E6"/>
                      </a:solidFill>
                      <a:prstDash val="solid"/>
                      <a:round/>
                      <a:headEnd type="none" w="med" len="med"/>
                      <a:tailEnd type="none" w="med" len="med"/>
                    </a:lnT>
                    <a:lnB w="7620" cap="flat" cmpd="sng" algn="ctr">
                      <a:solidFill>
                        <a:srgbClr val="E2E4E6"/>
                      </a:solidFill>
                      <a:prstDash val="solid"/>
                      <a:round/>
                      <a:headEnd type="none" w="med" len="med"/>
                      <a:tailEnd type="none" w="med" len="med"/>
                    </a:lnB>
                  </a:tcPr>
                </a:tc>
                <a:tc>
                  <a:txBody>
                    <a:bodyPr/>
                    <a:lstStyle/>
                    <a:p>
                      <a:pPr algn="ctr" fontAlgn="base"/>
                      <a:r>
                        <a:rPr lang="en-US" sz="1600" dirty="0">
                          <a:effectLst/>
                        </a:rPr>
                        <a:t>N/A</a:t>
                      </a:r>
                    </a:p>
                  </a:txBody>
                  <a:tcPr marL="90653" marR="90653" marT="74655" marB="74655" anchor="ctr">
                    <a:lnL w="7620" cap="flat" cmpd="sng" algn="ctr">
                      <a:solidFill>
                        <a:srgbClr val="E2E4E6"/>
                      </a:solidFill>
                      <a:prstDash val="solid"/>
                      <a:round/>
                      <a:headEnd type="none" w="med" len="med"/>
                      <a:tailEnd type="none" w="med" len="med"/>
                    </a:lnL>
                    <a:lnR>
                      <a:noFill/>
                    </a:lnR>
                    <a:lnT w="7620" cap="flat" cmpd="sng" algn="ctr">
                      <a:solidFill>
                        <a:srgbClr val="E2E4E6"/>
                      </a:solidFill>
                      <a:prstDash val="solid"/>
                      <a:round/>
                      <a:headEnd type="none" w="med" len="med"/>
                      <a:tailEnd type="none" w="med" len="med"/>
                    </a:lnT>
                    <a:lnB w="7620" cap="flat" cmpd="sng" algn="ctr">
                      <a:solidFill>
                        <a:srgbClr val="E2E4E6"/>
                      </a:solidFill>
                      <a:prstDash val="solid"/>
                      <a:round/>
                      <a:headEnd type="none" w="med" len="med"/>
                      <a:tailEnd type="none" w="med" len="med"/>
                    </a:lnB>
                  </a:tcPr>
                </a:tc>
              </a:tr>
              <a:tr h="725223">
                <a:tc>
                  <a:txBody>
                    <a:bodyPr/>
                    <a:lstStyle/>
                    <a:p>
                      <a:pPr algn="l" fontAlgn="base"/>
                      <a:r>
                        <a:rPr lang="en-US" sz="1300" dirty="0" err="1">
                          <a:solidFill>
                            <a:schemeClr val="bg1"/>
                          </a:solidFill>
                          <a:effectLst/>
                        </a:rPr>
                        <a:t>ForeverFrame</a:t>
                      </a:r>
                      <a:endParaRPr lang="en-US" sz="1300" dirty="0">
                        <a:solidFill>
                          <a:schemeClr val="bg1"/>
                        </a:solidFill>
                        <a:effectLst/>
                      </a:endParaRPr>
                    </a:p>
                  </a:txBody>
                  <a:tcPr marL="90653" marR="90653" marT="74655" marB="74655" anchor="ctr">
                    <a:lnL w="7620" cap="flat" cmpd="sng" algn="ctr">
                      <a:solidFill>
                        <a:srgbClr val="E2E4E6"/>
                      </a:solidFill>
                      <a:prstDash val="solid"/>
                      <a:round/>
                      <a:headEnd type="none" w="med" len="med"/>
                      <a:tailEnd type="none" w="med" len="med"/>
                    </a:lnL>
                    <a:lnR w="7620" cap="flat" cmpd="sng" algn="ctr">
                      <a:solidFill>
                        <a:srgbClr val="E2E4E6"/>
                      </a:solidFill>
                      <a:prstDash val="solid"/>
                      <a:round/>
                      <a:headEnd type="none" w="med" len="med"/>
                      <a:tailEnd type="none" w="med" len="med"/>
                    </a:lnR>
                    <a:lnT w="7620" cap="flat" cmpd="sng" algn="ctr">
                      <a:solidFill>
                        <a:srgbClr val="E2E4E6"/>
                      </a:solidFill>
                      <a:prstDash val="solid"/>
                      <a:round/>
                      <a:headEnd type="none" w="med" len="med"/>
                      <a:tailEnd type="none" w="med" len="med"/>
                    </a:lnT>
                    <a:lnB w="7620" cap="flat" cmpd="sng" algn="ctr">
                      <a:solidFill>
                        <a:srgbClr val="E2E4E6"/>
                      </a:solidFill>
                      <a:prstDash val="solid"/>
                      <a:round/>
                      <a:headEnd type="none" w="med" len="med"/>
                      <a:tailEnd type="none" w="med" len="med"/>
                    </a:lnB>
                    <a:solidFill>
                      <a:schemeClr val="tx1">
                        <a:lumMod val="95000"/>
                      </a:schemeClr>
                    </a:solidFill>
                  </a:tcPr>
                </a:tc>
                <a:tc>
                  <a:txBody>
                    <a:bodyPr/>
                    <a:lstStyle/>
                    <a:p>
                      <a:pPr algn="ctr" fontAlgn="base"/>
                      <a:r>
                        <a:rPr lang="en-US" sz="1600">
                          <a:effectLst/>
                        </a:rPr>
                        <a:t>8+</a:t>
                      </a:r>
                    </a:p>
                  </a:txBody>
                  <a:tcPr marL="90653" marR="90653" marT="74655" marB="74655" anchor="ctr">
                    <a:lnL w="7620" cap="flat" cmpd="sng" algn="ctr">
                      <a:solidFill>
                        <a:srgbClr val="E2E4E6"/>
                      </a:solidFill>
                      <a:prstDash val="solid"/>
                      <a:round/>
                      <a:headEnd type="none" w="med" len="med"/>
                      <a:tailEnd type="none" w="med" len="med"/>
                    </a:lnL>
                    <a:lnR w="7620" cap="flat" cmpd="sng" algn="ctr">
                      <a:solidFill>
                        <a:srgbClr val="E2E4E6"/>
                      </a:solidFill>
                      <a:prstDash val="solid"/>
                      <a:round/>
                      <a:headEnd type="none" w="med" len="med"/>
                      <a:tailEnd type="none" w="med" len="med"/>
                    </a:lnR>
                    <a:lnT w="7620" cap="flat" cmpd="sng" algn="ctr">
                      <a:solidFill>
                        <a:srgbClr val="E2E4E6"/>
                      </a:solidFill>
                      <a:prstDash val="solid"/>
                      <a:round/>
                      <a:headEnd type="none" w="med" len="med"/>
                      <a:tailEnd type="none" w="med" len="med"/>
                    </a:lnT>
                    <a:lnB w="7620" cap="flat" cmpd="sng" algn="ctr">
                      <a:solidFill>
                        <a:srgbClr val="E2E4E6"/>
                      </a:solidFill>
                      <a:prstDash val="solid"/>
                      <a:round/>
                      <a:headEnd type="none" w="med" len="med"/>
                      <a:tailEnd type="none" w="med" len="med"/>
                    </a:lnB>
                  </a:tcPr>
                </a:tc>
                <a:tc>
                  <a:txBody>
                    <a:bodyPr/>
                    <a:lstStyle/>
                    <a:p>
                      <a:pPr algn="ctr" fontAlgn="base"/>
                      <a:r>
                        <a:rPr lang="en-US" sz="1600" dirty="0">
                          <a:effectLst/>
                        </a:rPr>
                        <a:t>N/A</a:t>
                      </a:r>
                    </a:p>
                  </a:txBody>
                  <a:tcPr marL="90653" marR="90653" marT="74655" marB="74655" anchor="ctr">
                    <a:lnL w="7620" cap="flat" cmpd="sng" algn="ctr">
                      <a:solidFill>
                        <a:srgbClr val="E2E4E6"/>
                      </a:solidFill>
                      <a:prstDash val="solid"/>
                      <a:round/>
                      <a:headEnd type="none" w="med" len="med"/>
                      <a:tailEnd type="none" w="med" len="med"/>
                    </a:lnL>
                    <a:lnR w="7620" cap="flat" cmpd="sng" algn="ctr">
                      <a:solidFill>
                        <a:srgbClr val="E2E4E6"/>
                      </a:solidFill>
                      <a:prstDash val="solid"/>
                      <a:round/>
                      <a:headEnd type="none" w="med" len="med"/>
                      <a:tailEnd type="none" w="med" len="med"/>
                    </a:lnR>
                    <a:lnT w="7620" cap="flat" cmpd="sng" algn="ctr">
                      <a:solidFill>
                        <a:srgbClr val="E2E4E6"/>
                      </a:solidFill>
                      <a:prstDash val="solid"/>
                      <a:round/>
                      <a:headEnd type="none" w="med" len="med"/>
                      <a:tailEnd type="none" w="med" len="med"/>
                    </a:lnT>
                    <a:lnB w="7620" cap="flat" cmpd="sng" algn="ctr">
                      <a:solidFill>
                        <a:srgbClr val="E2E4E6"/>
                      </a:solidFill>
                      <a:prstDash val="solid"/>
                      <a:round/>
                      <a:headEnd type="none" w="med" len="med"/>
                      <a:tailEnd type="none" w="med" len="med"/>
                    </a:lnB>
                  </a:tcPr>
                </a:tc>
                <a:tc>
                  <a:txBody>
                    <a:bodyPr/>
                    <a:lstStyle/>
                    <a:p>
                      <a:pPr algn="ctr" fontAlgn="base"/>
                      <a:r>
                        <a:rPr lang="en-US" sz="1600" dirty="0">
                          <a:effectLst/>
                        </a:rPr>
                        <a:t>N/A</a:t>
                      </a:r>
                    </a:p>
                  </a:txBody>
                  <a:tcPr marL="90653" marR="90653" marT="74655" marB="74655" anchor="ctr">
                    <a:lnL w="7620" cap="flat" cmpd="sng" algn="ctr">
                      <a:solidFill>
                        <a:srgbClr val="E2E4E6"/>
                      </a:solidFill>
                      <a:prstDash val="solid"/>
                      <a:round/>
                      <a:headEnd type="none" w="med" len="med"/>
                      <a:tailEnd type="none" w="med" len="med"/>
                    </a:lnL>
                    <a:lnR w="7620" cap="flat" cmpd="sng" algn="ctr">
                      <a:solidFill>
                        <a:srgbClr val="E2E4E6"/>
                      </a:solidFill>
                      <a:prstDash val="solid"/>
                      <a:round/>
                      <a:headEnd type="none" w="med" len="med"/>
                      <a:tailEnd type="none" w="med" len="med"/>
                    </a:lnR>
                    <a:lnT w="7620" cap="flat" cmpd="sng" algn="ctr">
                      <a:solidFill>
                        <a:srgbClr val="E2E4E6"/>
                      </a:solidFill>
                      <a:prstDash val="solid"/>
                      <a:round/>
                      <a:headEnd type="none" w="med" len="med"/>
                      <a:tailEnd type="none" w="med" len="med"/>
                    </a:lnT>
                    <a:lnB w="7620" cap="flat" cmpd="sng" algn="ctr">
                      <a:solidFill>
                        <a:srgbClr val="E2E4E6"/>
                      </a:solidFill>
                      <a:prstDash val="solid"/>
                      <a:round/>
                      <a:headEnd type="none" w="med" len="med"/>
                      <a:tailEnd type="none" w="med" len="med"/>
                    </a:lnB>
                  </a:tcPr>
                </a:tc>
                <a:tc>
                  <a:txBody>
                    <a:bodyPr/>
                    <a:lstStyle/>
                    <a:p>
                      <a:pPr algn="ctr" fontAlgn="base"/>
                      <a:r>
                        <a:rPr lang="en-US" sz="1600" dirty="0">
                          <a:effectLst/>
                        </a:rPr>
                        <a:t>N/A</a:t>
                      </a:r>
                    </a:p>
                  </a:txBody>
                  <a:tcPr marL="90653" marR="90653" marT="74655" marB="74655" anchor="ctr">
                    <a:lnL w="7620" cap="flat" cmpd="sng" algn="ctr">
                      <a:solidFill>
                        <a:srgbClr val="E2E4E6"/>
                      </a:solidFill>
                      <a:prstDash val="solid"/>
                      <a:round/>
                      <a:headEnd type="none" w="med" len="med"/>
                      <a:tailEnd type="none" w="med" len="med"/>
                    </a:lnL>
                    <a:lnR w="7620" cap="flat" cmpd="sng" algn="ctr">
                      <a:solidFill>
                        <a:srgbClr val="E2E4E6"/>
                      </a:solidFill>
                      <a:prstDash val="solid"/>
                      <a:round/>
                      <a:headEnd type="none" w="med" len="med"/>
                      <a:tailEnd type="none" w="med" len="med"/>
                    </a:lnR>
                    <a:lnT w="7620" cap="flat" cmpd="sng" algn="ctr">
                      <a:solidFill>
                        <a:srgbClr val="E2E4E6"/>
                      </a:solidFill>
                      <a:prstDash val="solid"/>
                      <a:round/>
                      <a:headEnd type="none" w="med" len="med"/>
                      <a:tailEnd type="none" w="med" len="med"/>
                    </a:lnT>
                    <a:lnB w="7620" cap="flat" cmpd="sng" algn="ctr">
                      <a:solidFill>
                        <a:srgbClr val="E2E4E6"/>
                      </a:solidFill>
                      <a:prstDash val="solid"/>
                      <a:round/>
                      <a:headEnd type="none" w="med" len="med"/>
                      <a:tailEnd type="none" w="med" len="med"/>
                    </a:lnB>
                  </a:tcPr>
                </a:tc>
                <a:tc>
                  <a:txBody>
                    <a:bodyPr/>
                    <a:lstStyle/>
                    <a:p>
                      <a:pPr algn="ctr" fontAlgn="base"/>
                      <a:r>
                        <a:rPr lang="en-US" sz="1600" dirty="0">
                          <a:effectLst/>
                        </a:rPr>
                        <a:t>4.1</a:t>
                      </a:r>
                    </a:p>
                  </a:txBody>
                  <a:tcPr marL="90653" marR="90653" marT="74655" marB="74655" anchor="ctr">
                    <a:lnL w="7620" cap="flat" cmpd="sng" algn="ctr">
                      <a:solidFill>
                        <a:srgbClr val="E2E4E6"/>
                      </a:solidFill>
                      <a:prstDash val="solid"/>
                      <a:round/>
                      <a:headEnd type="none" w="med" len="med"/>
                      <a:tailEnd type="none" w="med" len="med"/>
                    </a:lnL>
                    <a:lnR>
                      <a:noFill/>
                    </a:lnR>
                    <a:lnT w="7620" cap="flat" cmpd="sng" algn="ctr">
                      <a:solidFill>
                        <a:srgbClr val="E2E4E6"/>
                      </a:solidFill>
                      <a:prstDash val="solid"/>
                      <a:round/>
                      <a:headEnd type="none" w="med" len="med"/>
                      <a:tailEnd type="none" w="med" len="med"/>
                    </a:lnT>
                    <a:lnB w="7620" cap="flat" cmpd="sng" algn="ctr">
                      <a:solidFill>
                        <a:srgbClr val="E2E4E6"/>
                      </a:solidFill>
                      <a:prstDash val="solid"/>
                      <a:round/>
                      <a:headEnd type="none" w="med" len="med"/>
                      <a:tailEnd type="none" w="med" len="med"/>
                    </a:lnB>
                  </a:tcPr>
                </a:tc>
              </a:tr>
              <a:tr h="725223">
                <a:tc>
                  <a:txBody>
                    <a:bodyPr/>
                    <a:lstStyle/>
                    <a:p>
                      <a:pPr algn="l" fontAlgn="base"/>
                      <a:r>
                        <a:rPr lang="en-US" sz="1300" dirty="0">
                          <a:solidFill>
                            <a:schemeClr val="bg1"/>
                          </a:solidFill>
                          <a:effectLst/>
                        </a:rPr>
                        <a:t>Long Polling</a:t>
                      </a:r>
                    </a:p>
                  </a:txBody>
                  <a:tcPr marL="90653" marR="90653" marT="74655" marB="74655" anchor="ctr">
                    <a:lnL w="7620" cap="flat" cmpd="sng" algn="ctr">
                      <a:solidFill>
                        <a:srgbClr val="E2E4E6"/>
                      </a:solidFill>
                      <a:prstDash val="solid"/>
                      <a:round/>
                      <a:headEnd type="none" w="med" len="med"/>
                      <a:tailEnd type="none" w="med" len="med"/>
                    </a:lnL>
                    <a:lnR w="7620" cap="flat" cmpd="sng" algn="ctr">
                      <a:solidFill>
                        <a:srgbClr val="E2E4E6"/>
                      </a:solidFill>
                      <a:prstDash val="solid"/>
                      <a:round/>
                      <a:headEnd type="none" w="med" len="med"/>
                      <a:tailEnd type="none" w="med" len="med"/>
                    </a:lnR>
                    <a:lnT w="7620" cap="flat" cmpd="sng" algn="ctr">
                      <a:solidFill>
                        <a:srgbClr val="E2E4E6"/>
                      </a:solidFill>
                      <a:prstDash val="solid"/>
                      <a:round/>
                      <a:headEnd type="none" w="med" len="med"/>
                      <a:tailEnd type="none" w="med" len="med"/>
                    </a:lnT>
                    <a:lnB w="7620" cap="flat" cmpd="sng" algn="ctr">
                      <a:solidFill>
                        <a:srgbClr val="E2E4E6"/>
                      </a:solidFill>
                      <a:prstDash val="solid"/>
                      <a:round/>
                      <a:headEnd type="none" w="med" len="med"/>
                      <a:tailEnd type="none" w="med" len="med"/>
                    </a:lnB>
                    <a:solidFill>
                      <a:schemeClr val="tx1">
                        <a:lumMod val="95000"/>
                      </a:schemeClr>
                    </a:solidFill>
                  </a:tcPr>
                </a:tc>
                <a:tc>
                  <a:txBody>
                    <a:bodyPr/>
                    <a:lstStyle/>
                    <a:p>
                      <a:pPr algn="ctr" fontAlgn="base"/>
                      <a:r>
                        <a:rPr lang="en-US" sz="1600">
                          <a:effectLst/>
                        </a:rPr>
                        <a:t>8+</a:t>
                      </a:r>
                    </a:p>
                  </a:txBody>
                  <a:tcPr marL="90653" marR="90653" marT="74655" marB="74655" anchor="ctr">
                    <a:lnL w="7620" cap="flat" cmpd="sng" algn="ctr">
                      <a:solidFill>
                        <a:srgbClr val="E2E4E6"/>
                      </a:solidFill>
                      <a:prstDash val="solid"/>
                      <a:round/>
                      <a:headEnd type="none" w="med" len="med"/>
                      <a:tailEnd type="none" w="med" len="med"/>
                    </a:lnL>
                    <a:lnR w="7620" cap="flat" cmpd="sng" algn="ctr">
                      <a:solidFill>
                        <a:srgbClr val="E2E4E6"/>
                      </a:solidFill>
                      <a:prstDash val="solid"/>
                      <a:round/>
                      <a:headEnd type="none" w="med" len="med"/>
                      <a:tailEnd type="none" w="med" len="med"/>
                    </a:lnR>
                    <a:lnT w="7620" cap="flat" cmpd="sng" algn="ctr">
                      <a:solidFill>
                        <a:srgbClr val="E2E4E6"/>
                      </a:solidFill>
                      <a:prstDash val="solid"/>
                      <a:round/>
                      <a:headEnd type="none" w="med" len="med"/>
                      <a:tailEnd type="none" w="med" len="med"/>
                    </a:lnT>
                    <a:lnB w="7620" cap="flat" cmpd="sng" algn="ctr">
                      <a:solidFill>
                        <a:srgbClr val="E2E4E6"/>
                      </a:solidFill>
                      <a:prstDash val="solid"/>
                      <a:round/>
                      <a:headEnd type="none" w="med" len="med"/>
                      <a:tailEnd type="none" w="med" len="med"/>
                    </a:lnB>
                  </a:tcPr>
                </a:tc>
                <a:tc>
                  <a:txBody>
                    <a:bodyPr/>
                    <a:lstStyle/>
                    <a:p>
                      <a:pPr algn="ctr" fontAlgn="base"/>
                      <a:r>
                        <a:rPr lang="en-US" sz="1600">
                          <a:effectLst/>
                        </a:rPr>
                        <a:t>current - 1</a:t>
                      </a:r>
                    </a:p>
                  </a:txBody>
                  <a:tcPr marL="90653" marR="90653" marT="74655" marB="74655" anchor="ctr">
                    <a:lnL w="7620" cap="flat" cmpd="sng" algn="ctr">
                      <a:solidFill>
                        <a:srgbClr val="E2E4E6"/>
                      </a:solidFill>
                      <a:prstDash val="solid"/>
                      <a:round/>
                      <a:headEnd type="none" w="med" len="med"/>
                      <a:tailEnd type="none" w="med" len="med"/>
                    </a:lnL>
                    <a:lnR w="7620" cap="flat" cmpd="sng" algn="ctr">
                      <a:solidFill>
                        <a:srgbClr val="E2E4E6"/>
                      </a:solidFill>
                      <a:prstDash val="solid"/>
                      <a:round/>
                      <a:headEnd type="none" w="med" len="med"/>
                      <a:tailEnd type="none" w="med" len="med"/>
                    </a:lnR>
                    <a:lnT w="7620" cap="flat" cmpd="sng" algn="ctr">
                      <a:solidFill>
                        <a:srgbClr val="E2E4E6"/>
                      </a:solidFill>
                      <a:prstDash val="solid"/>
                      <a:round/>
                      <a:headEnd type="none" w="med" len="med"/>
                      <a:tailEnd type="none" w="med" len="med"/>
                    </a:lnT>
                    <a:lnB w="7620" cap="flat" cmpd="sng" algn="ctr">
                      <a:solidFill>
                        <a:srgbClr val="E2E4E6"/>
                      </a:solidFill>
                      <a:prstDash val="solid"/>
                      <a:round/>
                      <a:headEnd type="none" w="med" len="med"/>
                      <a:tailEnd type="none" w="med" len="med"/>
                    </a:lnB>
                  </a:tcPr>
                </a:tc>
                <a:tc>
                  <a:txBody>
                    <a:bodyPr/>
                    <a:lstStyle/>
                    <a:p>
                      <a:pPr algn="ctr" fontAlgn="base"/>
                      <a:r>
                        <a:rPr lang="en-US" sz="1600" dirty="0">
                          <a:effectLst/>
                        </a:rPr>
                        <a:t>current - 1</a:t>
                      </a:r>
                    </a:p>
                  </a:txBody>
                  <a:tcPr marL="90653" marR="90653" marT="74655" marB="74655" anchor="ctr">
                    <a:lnL w="7620" cap="flat" cmpd="sng" algn="ctr">
                      <a:solidFill>
                        <a:srgbClr val="E2E4E6"/>
                      </a:solidFill>
                      <a:prstDash val="solid"/>
                      <a:round/>
                      <a:headEnd type="none" w="med" len="med"/>
                      <a:tailEnd type="none" w="med" len="med"/>
                    </a:lnL>
                    <a:lnR w="7620" cap="flat" cmpd="sng" algn="ctr">
                      <a:solidFill>
                        <a:srgbClr val="E2E4E6"/>
                      </a:solidFill>
                      <a:prstDash val="solid"/>
                      <a:round/>
                      <a:headEnd type="none" w="med" len="med"/>
                      <a:tailEnd type="none" w="med" len="med"/>
                    </a:lnR>
                    <a:lnT w="7620" cap="flat" cmpd="sng" algn="ctr">
                      <a:solidFill>
                        <a:srgbClr val="E2E4E6"/>
                      </a:solidFill>
                      <a:prstDash val="solid"/>
                      <a:round/>
                      <a:headEnd type="none" w="med" len="med"/>
                      <a:tailEnd type="none" w="med" len="med"/>
                    </a:lnT>
                    <a:lnB w="7620" cap="flat" cmpd="sng" algn="ctr">
                      <a:solidFill>
                        <a:srgbClr val="E2E4E6"/>
                      </a:solidFill>
                      <a:prstDash val="solid"/>
                      <a:round/>
                      <a:headEnd type="none" w="med" len="med"/>
                      <a:tailEnd type="none" w="med" len="med"/>
                    </a:lnB>
                  </a:tcPr>
                </a:tc>
                <a:tc>
                  <a:txBody>
                    <a:bodyPr/>
                    <a:lstStyle/>
                    <a:p>
                      <a:pPr algn="ctr" fontAlgn="base"/>
                      <a:r>
                        <a:rPr lang="en-US" sz="1600" dirty="0">
                          <a:effectLst/>
                        </a:rPr>
                        <a:t>current - 1</a:t>
                      </a:r>
                    </a:p>
                  </a:txBody>
                  <a:tcPr marL="90653" marR="90653" marT="74655" marB="74655" anchor="ctr">
                    <a:lnL w="7620" cap="flat" cmpd="sng" algn="ctr">
                      <a:solidFill>
                        <a:srgbClr val="E2E4E6"/>
                      </a:solidFill>
                      <a:prstDash val="solid"/>
                      <a:round/>
                      <a:headEnd type="none" w="med" len="med"/>
                      <a:tailEnd type="none" w="med" len="med"/>
                    </a:lnL>
                    <a:lnR w="7620" cap="flat" cmpd="sng" algn="ctr">
                      <a:solidFill>
                        <a:srgbClr val="E2E4E6"/>
                      </a:solidFill>
                      <a:prstDash val="solid"/>
                      <a:round/>
                      <a:headEnd type="none" w="med" len="med"/>
                      <a:tailEnd type="none" w="med" len="med"/>
                    </a:lnR>
                    <a:lnT w="7620" cap="flat" cmpd="sng" algn="ctr">
                      <a:solidFill>
                        <a:srgbClr val="E2E4E6"/>
                      </a:solidFill>
                      <a:prstDash val="solid"/>
                      <a:round/>
                      <a:headEnd type="none" w="med" len="med"/>
                      <a:tailEnd type="none" w="med" len="med"/>
                    </a:lnT>
                    <a:lnB w="7620" cap="flat" cmpd="sng" algn="ctr">
                      <a:solidFill>
                        <a:srgbClr val="E2E4E6"/>
                      </a:solidFill>
                      <a:prstDash val="solid"/>
                      <a:round/>
                      <a:headEnd type="none" w="med" len="med"/>
                      <a:tailEnd type="none" w="med" len="med"/>
                    </a:lnB>
                  </a:tcPr>
                </a:tc>
                <a:tc>
                  <a:txBody>
                    <a:bodyPr/>
                    <a:lstStyle/>
                    <a:p>
                      <a:pPr algn="ctr" fontAlgn="base"/>
                      <a:r>
                        <a:rPr lang="en-US" sz="1600" dirty="0">
                          <a:effectLst/>
                        </a:rPr>
                        <a:t>4.1</a:t>
                      </a:r>
                    </a:p>
                  </a:txBody>
                  <a:tcPr marL="90653" marR="90653" marT="74655" marB="74655" anchor="ctr">
                    <a:lnL w="7620" cap="flat" cmpd="sng" algn="ctr">
                      <a:solidFill>
                        <a:srgbClr val="E2E4E6"/>
                      </a:solidFill>
                      <a:prstDash val="solid"/>
                      <a:round/>
                      <a:headEnd type="none" w="med" len="med"/>
                      <a:tailEnd type="none" w="med" len="med"/>
                    </a:lnL>
                    <a:lnR>
                      <a:noFill/>
                    </a:lnR>
                    <a:lnT w="7620" cap="flat" cmpd="sng" algn="ctr">
                      <a:solidFill>
                        <a:srgbClr val="E2E4E6"/>
                      </a:solidFill>
                      <a:prstDash val="solid"/>
                      <a:round/>
                      <a:headEnd type="none" w="med" len="med"/>
                      <a:tailEnd type="none" w="med" len="med"/>
                    </a:lnT>
                    <a:lnB w="7620" cap="flat" cmpd="sng" algn="ctr">
                      <a:solidFill>
                        <a:srgbClr val="E2E4E6"/>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442808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6521" y="209502"/>
            <a:ext cx="9692640" cy="1325562"/>
          </a:xfrm>
        </p:spPr>
        <p:txBody>
          <a:bodyPr/>
          <a:lstStyle/>
          <a:p>
            <a:r>
              <a:rPr lang="en-US" dirty="0" smtClean="0"/>
              <a:t>Client Transport Requirements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142744460"/>
              </p:ext>
            </p:extLst>
          </p:nvPr>
        </p:nvGraphicFramePr>
        <p:xfrm>
          <a:off x="1400537" y="1671324"/>
          <a:ext cx="9514392" cy="4351338"/>
        </p:xfrm>
        <a:graphic>
          <a:graphicData uri="http://schemas.openxmlformats.org/drawingml/2006/table">
            <a:tbl>
              <a:tblPr/>
              <a:tblGrid>
                <a:gridCol w="1585732"/>
                <a:gridCol w="1319513"/>
                <a:gridCol w="1203767"/>
                <a:gridCol w="1400537"/>
                <a:gridCol w="1273215"/>
                <a:gridCol w="1423686"/>
                <a:gridCol w="1307942"/>
              </a:tblGrid>
              <a:tr h="1258475">
                <a:tc>
                  <a:txBody>
                    <a:bodyPr/>
                    <a:lstStyle/>
                    <a:p>
                      <a:pPr algn="l" fontAlgn="base"/>
                      <a:endParaRPr lang="en-US" sz="1300" b="0" dirty="0">
                        <a:solidFill>
                          <a:schemeClr val="bg1"/>
                        </a:solidFill>
                        <a:effectLst/>
                      </a:endParaRPr>
                    </a:p>
                  </a:txBody>
                  <a:tcPr marL="90653" marR="90653" marT="53325" marB="53325" anchor="ctr">
                    <a:lnL w="7620" cap="flat" cmpd="sng" algn="ctr">
                      <a:solidFill>
                        <a:srgbClr val="E2E4E6"/>
                      </a:solidFill>
                      <a:prstDash val="solid"/>
                      <a:round/>
                      <a:headEnd type="none" w="med" len="med"/>
                      <a:tailEnd type="none" w="med" len="med"/>
                    </a:lnL>
                    <a:lnR w="7620" cap="flat" cmpd="sng" algn="ctr">
                      <a:solidFill>
                        <a:srgbClr val="E2E4E6"/>
                      </a:solidFill>
                      <a:prstDash val="solid"/>
                      <a:round/>
                      <a:headEnd type="none" w="med" len="med"/>
                      <a:tailEnd type="none" w="med" len="med"/>
                    </a:lnR>
                    <a:lnT>
                      <a:noFill/>
                    </a:lnT>
                    <a:lnB w="7620" cap="flat" cmpd="sng" algn="ctr">
                      <a:solidFill>
                        <a:srgbClr val="E2E4E6"/>
                      </a:solidFill>
                      <a:prstDash val="solid"/>
                      <a:round/>
                      <a:headEnd type="none" w="med" len="med"/>
                      <a:tailEnd type="none" w="med" len="med"/>
                    </a:lnB>
                    <a:solidFill>
                      <a:schemeClr val="tx1">
                        <a:lumMod val="95000"/>
                      </a:schemeClr>
                    </a:solidFill>
                  </a:tcPr>
                </a:tc>
                <a:tc>
                  <a:txBody>
                    <a:bodyPr/>
                    <a:lstStyle/>
                    <a:p>
                      <a:pPr algn="ctr" fontAlgn="base"/>
                      <a:r>
                        <a:rPr lang="en-US" sz="1300" b="0" dirty="0" err="1" smtClean="0">
                          <a:solidFill>
                            <a:schemeClr val="bg1"/>
                          </a:solidFill>
                          <a:effectLst/>
                        </a:rPr>
                        <a:t>.Net</a:t>
                      </a:r>
                      <a:r>
                        <a:rPr lang="en-US" sz="1300" b="0" dirty="0" smtClean="0">
                          <a:solidFill>
                            <a:schemeClr val="bg1"/>
                          </a:solidFill>
                          <a:effectLst/>
                        </a:rPr>
                        <a:t> Application</a:t>
                      </a:r>
                      <a:endParaRPr lang="en-US" sz="1300" b="0" dirty="0">
                        <a:solidFill>
                          <a:schemeClr val="bg1"/>
                        </a:solidFill>
                        <a:effectLst/>
                      </a:endParaRPr>
                    </a:p>
                  </a:txBody>
                  <a:tcPr marL="90653" marR="90653" marT="53325" marB="53325" anchor="ctr">
                    <a:lnL w="7620" cap="flat" cmpd="sng" algn="ctr">
                      <a:solidFill>
                        <a:srgbClr val="E2E4E6"/>
                      </a:solidFill>
                      <a:prstDash val="solid"/>
                      <a:round/>
                      <a:headEnd type="none" w="med" len="med"/>
                      <a:tailEnd type="none" w="med" len="med"/>
                    </a:lnL>
                    <a:lnR w="7620" cap="flat" cmpd="sng" algn="ctr">
                      <a:solidFill>
                        <a:srgbClr val="E2E4E6"/>
                      </a:solidFill>
                      <a:prstDash val="solid"/>
                      <a:round/>
                      <a:headEnd type="none" w="med" len="med"/>
                      <a:tailEnd type="none" w="med" len="med"/>
                    </a:lnR>
                    <a:lnT>
                      <a:noFill/>
                    </a:lnT>
                    <a:lnB w="7620" cap="flat" cmpd="sng" algn="ctr">
                      <a:solidFill>
                        <a:srgbClr val="E2E4E6"/>
                      </a:solidFill>
                      <a:prstDash val="solid"/>
                      <a:round/>
                      <a:headEnd type="none" w="med" len="med"/>
                      <a:tailEnd type="none" w="med" len="med"/>
                    </a:lnB>
                    <a:solidFill>
                      <a:srgbClr val="F1F1F1"/>
                    </a:solidFill>
                  </a:tcPr>
                </a:tc>
                <a:tc>
                  <a:txBody>
                    <a:bodyPr/>
                    <a:lstStyle/>
                    <a:p>
                      <a:pPr algn="ctr" fontAlgn="base"/>
                      <a:r>
                        <a:rPr lang="en-US" sz="1300" b="0" dirty="0" smtClean="0">
                          <a:solidFill>
                            <a:schemeClr val="bg1"/>
                          </a:solidFill>
                          <a:effectLst/>
                        </a:rPr>
                        <a:t>Silverlight</a:t>
                      </a:r>
                      <a:endParaRPr lang="en-US" sz="1300" b="0" dirty="0">
                        <a:solidFill>
                          <a:schemeClr val="bg1"/>
                        </a:solidFill>
                        <a:effectLst/>
                      </a:endParaRPr>
                    </a:p>
                  </a:txBody>
                  <a:tcPr marL="90653" marR="90653" marT="53325" marB="53325" anchor="ctr">
                    <a:lnL w="7620" cap="flat" cmpd="sng" algn="ctr">
                      <a:solidFill>
                        <a:srgbClr val="E2E4E6"/>
                      </a:solidFill>
                      <a:prstDash val="solid"/>
                      <a:round/>
                      <a:headEnd type="none" w="med" len="med"/>
                      <a:tailEnd type="none" w="med" len="med"/>
                    </a:lnL>
                    <a:lnR w="7620" cap="flat" cmpd="sng" algn="ctr">
                      <a:solidFill>
                        <a:srgbClr val="E2E4E6"/>
                      </a:solidFill>
                      <a:prstDash val="solid"/>
                      <a:round/>
                      <a:headEnd type="none" w="med" len="med"/>
                      <a:tailEnd type="none" w="med" len="med"/>
                    </a:lnR>
                    <a:lnT>
                      <a:noFill/>
                    </a:lnT>
                    <a:lnB w="7620" cap="flat" cmpd="sng" algn="ctr">
                      <a:solidFill>
                        <a:srgbClr val="E2E4E6"/>
                      </a:solidFill>
                      <a:prstDash val="solid"/>
                      <a:round/>
                      <a:headEnd type="none" w="med" len="med"/>
                      <a:tailEnd type="none" w="med" len="med"/>
                    </a:lnB>
                    <a:solidFill>
                      <a:srgbClr val="F1F1F1"/>
                    </a:solidFill>
                  </a:tcPr>
                </a:tc>
                <a:tc>
                  <a:txBody>
                    <a:bodyPr/>
                    <a:lstStyle/>
                    <a:p>
                      <a:pPr algn="ctr" fontAlgn="base"/>
                      <a:r>
                        <a:rPr lang="en-US" sz="1300" b="0" dirty="0" smtClean="0">
                          <a:solidFill>
                            <a:schemeClr val="bg1"/>
                          </a:solidFill>
                          <a:effectLst/>
                        </a:rPr>
                        <a:t>Win Store / </a:t>
                      </a:r>
                      <a:r>
                        <a:rPr lang="en-US" sz="1300" b="0" dirty="0" err="1" smtClean="0">
                          <a:solidFill>
                            <a:schemeClr val="bg1"/>
                          </a:solidFill>
                          <a:effectLst/>
                        </a:rPr>
                        <a:t>.Net</a:t>
                      </a:r>
                      <a:endParaRPr lang="en-US" sz="1300" b="0" dirty="0">
                        <a:solidFill>
                          <a:schemeClr val="bg1"/>
                        </a:solidFill>
                        <a:effectLst/>
                      </a:endParaRPr>
                    </a:p>
                  </a:txBody>
                  <a:tcPr marL="90653" marR="90653" marT="53325" marB="53325" anchor="ctr">
                    <a:lnL w="7620" cap="flat" cmpd="sng" algn="ctr">
                      <a:solidFill>
                        <a:srgbClr val="E2E4E6"/>
                      </a:solidFill>
                      <a:prstDash val="solid"/>
                      <a:round/>
                      <a:headEnd type="none" w="med" len="med"/>
                      <a:tailEnd type="none" w="med" len="med"/>
                    </a:lnL>
                    <a:lnR w="7620" cap="flat" cmpd="sng" algn="ctr">
                      <a:solidFill>
                        <a:srgbClr val="E2E4E6"/>
                      </a:solidFill>
                      <a:prstDash val="solid"/>
                      <a:round/>
                      <a:headEnd type="none" w="med" len="med"/>
                      <a:tailEnd type="none" w="med" len="med"/>
                    </a:lnR>
                    <a:lnT>
                      <a:noFill/>
                    </a:lnT>
                    <a:lnB w="7620" cap="flat" cmpd="sng" algn="ctr">
                      <a:solidFill>
                        <a:srgbClr val="E2E4E6"/>
                      </a:solidFill>
                      <a:prstDash val="solid"/>
                      <a:round/>
                      <a:headEnd type="none" w="med" len="med"/>
                      <a:tailEnd type="none" w="med" len="med"/>
                    </a:lnB>
                    <a:solidFill>
                      <a:srgbClr val="F1F1F1"/>
                    </a:solidFill>
                  </a:tcPr>
                </a:tc>
                <a:tc>
                  <a:txBody>
                    <a:bodyPr/>
                    <a:lstStyle/>
                    <a:p>
                      <a:pPr algn="ctr" fontAlgn="base"/>
                      <a:r>
                        <a:rPr lang="en-US" sz="1300" b="0" dirty="0" smtClean="0">
                          <a:solidFill>
                            <a:schemeClr val="bg1"/>
                          </a:solidFill>
                          <a:effectLst/>
                        </a:rPr>
                        <a:t>Win Store /</a:t>
                      </a:r>
                      <a:r>
                        <a:rPr lang="en-US" sz="1300" b="0" baseline="0" dirty="0" smtClean="0">
                          <a:solidFill>
                            <a:schemeClr val="bg1"/>
                          </a:solidFill>
                          <a:effectLst/>
                        </a:rPr>
                        <a:t> JS</a:t>
                      </a:r>
                      <a:endParaRPr lang="en-US" sz="1300" b="0" dirty="0">
                        <a:solidFill>
                          <a:schemeClr val="bg1"/>
                        </a:solidFill>
                        <a:effectLst/>
                      </a:endParaRPr>
                    </a:p>
                  </a:txBody>
                  <a:tcPr marL="90653" marR="90653" marT="53325" marB="53325" anchor="ctr">
                    <a:lnL w="7620" cap="flat" cmpd="sng" algn="ctr">
                      <a:solidFill>
                        <a:srgbClr val="E2E4E6"/>
                      </a:solidFill>
                      <a:prstDash val="solid"/>
                      <a:round/>
                      <a:headEnd type="none" w="med" len="med"/>
                      <a:tailEnd type="none" w="med" len="med"/>
                    </a:lnL>
                    <a:lnR w="7620" cap="flat" cmpd="sng" algn="ctr">
                      <a:solidFill>
                        <a:srgbClr val="E2E4E6"/>
                      </a:solidFill>
                      <a:prstDash val="solid"/>
                      <a:round/>
                      <a:headEnd type="none" w="med" len="med"/>
                      <a:tailEnd type="none" w="med" len="med"/>
                    </a:lnR>
                    <a:lnT>
                      <a:noFill/>
                    </a:lnT>
                    <a:lnB w="7620" cap="flat" cmpd="sng" algn="ctr">
                      <a:solidFill>
                        <a:srgbClr val="E2E4E6"/>
                      </a:solidFill>
                      <a:prstDash val="solid"/>
                      <a:round/>
                      <a:headEnd type="none" w="med" len="med"/>
                      <a:tailEnd type="none" w="med" len="med"/>
                    </a:lnB>
                    <a:solidFill>
                      <a:srgbClr val="F1F1F1"/>
                    </a:solidFill>
                  </a:tcPr>
                </a:tc>
                <a:tc>
                  <a:txBody>
                    <a:bodyPr/>
                    <a:lstStyle/>
                    <a:p>
                      <a:pPr algn="ctr" fontAlgn="base"/>
                      <a:r>
                        <a:rPr lang="en-US" sz="1300" b="0" dirty="0" smtClean="0">
                          <a:solidFill>
                            <a:schemeClr val="bg1"/>
                          </a:solidFill>
                          <a:effectLst/>
                        </a:rPr>
                        <a:t>Win Phone / IE</a:t>
                      </a:r>
                      <a:endParaRPr lang="en-US" sz="1300" b="0" dirty="0">
                        <a:solidFill>
                          <a:schemeClr val="bg1"/>
                        </a:solidFill>
                        <a:effectLst/>
                      </a:endParaRPr>
                    </a:p>
                  </a:txBody>
                  <a:tcPr marL="90653" marR="90653" marT="53325" marB="53325" anchor="ctr">
                    <a:lnL w="7620" cap="flat" cmpd="sng" algn="ctr">
                      <a:solidFill>
                        <a:srgbClr val="E2E4E6"/>
                      </a:solidFill>
                      <a:prstDash val="solid"/>
                      <a:round/>
                      <a:headEnd type="none" w="med" len="med"/>
                      <a:tailEnd type="none" w="med" len="med"/>
                    </a:lnL>
                    <a:lnR>
                      <a:noFill/>
                    </a:lnR>
                    <a:lnT>
                      <a:noFill/>
                    </a:lnT>
                    <a:lnB w="7620" cap="flat" cmpd="sng" algn="ctr">
                      <a:solidFill>
                        <a:srgbClr val="E2E4E6"/>
                      </a:solidFill>
                      <a:prstDash val="solid"/>
                      <a:round/>
                      <a:headEnd type="none" w="med" len="med"/>
                      <a:tailEnd type="none" w="med" len="med"/>
                    </a:lnB>
                    <a:solidFill>
                      <a:srgbClr val="F1F1F1"/>
                    </a:solidFill>
                  </a:tcPr>
                </a:tc>
                <a:tc>
                  <a:txBody>
                    <a:bodyPr/>
                    <a:lstStyle/>
                    <a:p>
                      <a:pPr algn="ctr" fontAlgn="base"/>
                      <a:r>
                        <a:rPr lang="en-US" sz="1300" b="0" dirty="0" smtClean="0">
                          <a:solidFill>
                            <a:schemeClr val="bg1"/>
                          </a:solidFill>
                          <a:effectLst/>
                        </a:rPr>
                        <a:t>Win Phone / </a:t>
                      </a:r>
                      <a:r>
                        <a:rPr lang="en-US" sz="1300" b="0" dirty="0" err="1" smtClean="0">
                          <a:solidFill>
                            <a:schemeClr val="bg1"/>
                          </a:solidFill>
                          <a:effectLst/>
                        </a:rPr>
                        <a:t>.Net</a:t>
                      </a:r>
                      <a:endParaRPr lang="en-US" sz="1300" b="0" dirty="0">
                        <a:solidFill>
                          <a:schemeClr val="bg1"/>
                        </a:solidFill>
                        <a:effectLst/>
                      </a:endParaRPr>
                    </a:p>
                  </a:txBody>
                  <a:tcPr marL="90653" marR="90653" marT="53325" marB="53325" anchor="ctr">
                    <a:lnL w="7620" cap="flat" cmpd="sng" algn="ctr">
                      <a:noFill/>
                      <a:prstDash val="solid"/>
                      <a:round/>
                      <a:headEnd type="none" w="med" len="med"/>
                      <a:tailEnd type="none" w="med" len="med"/>
                    </a:lnL>
                    <a:lnR>
                      <a:noFill/>
                    </a:lnR>
                    <a:lnT>
                      <a:noFill/>
                    </a:lnT>
                    <a:lnB w="7620" cap="flat" cmpd="sng" algn="ctr">
                      <a:solidFill>
                        <a:srgbClr val="E2E4E6"/>
                      </a:solidFill>
                      <a:prstDash val="solid"/>
                      <a:round/>
                      <a:headEnd type="none" w="med" len="med"/>
                      <a:tailEnd type="none" w="med" len="med"/>
                    </a:lnB>
                    <a:solidFill>
                      <a:srgbClr val="F1F1F1"/>
                    </a:solidFill>
                  </a:tcPr>
                </a:tc>
              </a:tr>
              <a:tr h="725223">
                <a:tc>
                  <a:txBody>
                    <a:bodyPr/>
                    <a:lstStyle/>
                    <a:p>
                      <a:pPr algn="l" fontAlgn="base"/>
                      <a:r>
                        <a:rPr lang="en-US" sz="1300" dirty="0" err="1">
                          <a:solidFill>
                            <a:schemeClr val="bg1"/>
                          </a:solidFill>
                          <a:effectLst/>
                        </a:rPr>
                        <a:t>WebSockets</a:t>
                      </a:r>
                      <a:endParaRPr lang="en-US" sz="1300" dirty="0">
                        <a:solidFill>
                          <a:schemeClr val="bg1"/>
                        </a:solidFill>
                        <a:effectLst/>
                      </a:endParaRPr>
                    </a:p>
                  </a:txBody>
                  <a:tcPr marL="90653" marR="90653" marT="74655" marB="74655" anchor="ctr">
                    <a:lnL w="7620" cap="flat" cmpd="sng" algn="ctr">
                      <a:solidFill>
                        <a:srgbClr val="E2E4E6"/>
                      </a:solidFill>
                      <a:prstDash val="solid"/>
                      <a:round/>
                      <a:headEnd type="none" w="med" len="med"/>
                      <a:tailEnd type="none" w="med" len="med"/>
                    </a:lnL>
                    <a:lnR w="7620" cap="flat" cmpd="sng" algn="ctr">
                      <a:solidFill>
                        <a:srgbClr val="E2E4E6"/>
                      </a:solidFill>
                      <a:prstDash val="solid"/>
                      <a:round/>
                      <a:headEnd type="none" w="med" len="med"/>
                      <a:tailEnd type="none" w="med" len="med"/>
                    </a:lnR>
                    <a:lnT w="7620" cap="flat" cmpd="sng" algn="ctr">
                      <a:solidFill>
                        <a:srgbClr val="E2E4E6"/>
                      </a:solidFill>
                      <a:prstDash val="solid"/>
                      <a:round/>
                      <a:headEnd type="none" w="med" len="med"/>
                      <a:tailEnd type="none" w="med" len="med"/>
                    </a:lnT>
                    <a:lnB w="7620" cap="flat" cmpd="sng" algn="ctr">
                      <a:solidFill>
                        <a:srgbClr val="E2E4E6"/>
                      </a:solidFill>
                      <a:prstDash val="solid"/>
                      <a:round/>
                      <a:headEnd type="none" w="med" len="med"/>
                      <a:tailEnd type="none" w="med" len="med"/>
                    </a:lnB>
                    <a:solidFill>
                      <a:schemeClr val="tx1">
                        <a:lumMod val="95000"/>
                      </a:schemeClr>
                    </a:solidFill>
                  </a:tcPr>
                </a:tc>
                <a:tc>
                  <a:txBody>
                    <a:bodyPr/>
                    <a:lstStyle/>
                    <a:p>
                      <a:pPr algn="ctr" fontAlgn="base"/>
                      <a:r>
                        <a:rPr lang="en-US" sz="1200" b="0" i="0" kern="1200" dirty="0" smtClean="0">
                          <a:solidFill>
                            <a:schemeClr val="tx1"/>
                          </a:solidFill>
                          <a:effectLst/>
                          <a:latin typeface="+mn-lt"/>
                          <a:ea typeface="+mn-ea"/>
                          <a:cs typeface="+mn-cs"/>
                        </a:rPr>
                        <a:t>Windows 8+ and .NET 4.5+</a:t>
                      </a:r>
                      <a:endParaRPr lang="en-US" sz="1200" dirty="0">
                        <a:effectLst/>
                      </a:endParaRPr>
                    </a:p>
                  </a:txBody>
                  <a:tcPr marL="90653" marR="90653" marT="74655" marB="74655" anchor="ctr">
                    <a:lnL w="7620" cap="flat" cmpd="sng" algn="ctr">
                      <a:solidFill>
                        <a:srgbClr val="E2E4E6"/>
                      </a:solidFill>
                      <a:prstDash val="solid"/>
                      <a:round/>
                      <a:headEnd type="none" w="med" len="med"/>
                      <a:tailEnd type="none" w="med" len="med"/>
                    </a:lnL>
                    <a:lnR w="7620" cap="flat" cmpd="sng" algn="ctr">
                      <a:solidFill>
                        <a:srgbClr val="E2E4E6"/>
                      </a:solidFill>
                      <a:prstDash val="solid"/>
                      <a:round/>
                      <a:headEnd type="none" w="med" len="med"/>
                      <a:tailEnd type="none" w="med" len="med"/>
                    </a:lnR>
                    <a:lnT w="7620" cap="flat" cmpd="sng" algn="ctr">
                      <a:solidFill>
                        <a:srgbClr val="E2E4E6"/>
                      </a:solidFill>
                      <a:prstDash val="solid"/>
                      <a:round/>
                      <a:headEnd type="none" w="med" len="med"/>
                      <a:tailEnd type="none" w="med" len="med"/>
                    </a:lnT>
                    <a:lnB w="7620" cap="flat" cmpd="sng" algn="ctr">
                      <a:solidFill>
                        <a:srgbClr val="E2E4E6"/>
                      </a:solidFill>
                      <a:prstDash val="solid"/>
                      <a:round/>
                      <a:headEnd type="none" w="med" len="med"/>
                      <a:tailEnd type="none" w="med" len="med"/>
                    </a:lnB>
                  </a:tcPr>
                </a:tc>
                <a:tc>
                  <a:txBody>
                    <a:bodyPr/>
                    <a:lstStyle/>
                    <a:p>
                      <a:pPr algn="ctr" fontAlgn="base"/>
                      <a:r>
                        <a:rPr lang="en-US" sz="1200" dirty="0" smtClean="0">
                          <a:effectLst/>
                        </a:rPr>
                        <a:t>N/A</a:t>
                      </a:r>
                      <a:endParaRPr lang="en-US" sz="1200" dirty="0">
                        <a:effectLst/>
                      </a:endParaRPr>
                    </a:p>
                  </a:txBody>
                  <a:tcPr marL="90653" marR="90653" marT="74655" marB="74655" anchor="ctr">
                    <a:lnL w="7620" cap="flat" cmpd="sng" algn="ctr">
                      <a:solidFill>
                        <a:srgbClr val="E2E4E6"/>
                      </a:solidFill>
                      <a:prstDash val="solid"/>
                      <a:round/>
                      <a:headEnd type="none" w="med" len="med"/>
                      <a:tailEnd type="none" w="med" len="med"/>
                    </a:lnL>
                    <a:lnR w="7620" cap="flat" cmpd="sng" algn="ctr">
                      <a:solidFill>
                        <a:srgbClr val="E2E4E6"/>
                      </a:solidFill>
                      <a:prstDash val="solid"/>
                      <a:round/>
                      <a:headEnd type="none" w="med" len="med"/>
                      <a:tailEnd type="none" w="med" len="med"/>
                    </a:lnR>
                    <a:lnT w="7620" cap="flat" cmpd="sng" algn="ctr">
                      <a:solidFill>
                        <a:srgbClr val="E2E4E6"/>
                      </a:solidFill>
                      <a:prstDash val="solid"/>
                      <a:round/>
                      <a:headEnd type="none" w="med" len="med"/>
                      <a:tailEnd type="none" w="med" len="med"/>
                    </a:lnT>
                    <a:lnB w="7620" cap="flat" cmpd="sng" algn="ctr">
                      <a:solidFill>
                        <a:srgbClr val="E2E4E6"/>
                      </a:solidFill>
                      <a:prstDash val="solid"/>
                      <a:round/>
                      <a:headEnd type="none" w="med" len="med"/>
                      <a:tailEnd type="none" w="med" len="med"/>
                    </a:lnB>
                  </a:tcPr>
                </a:tc>
                <a:tc>
                  <a:txBody>
                    <a:bodyPr/>
                    <a:lstStyle/>
                    <a:p>
                      <a:pPr algn="ctr" fontAlgn="base"/>
                      <a:r>
                        <a:rPr lang="en-US" sz="1200" dirty="0" smtClean="0">
                          <a:effectLst/>
                        </a:rPr>
                        <a:t>N/A</a:t>
                      </a:r>
                      <a:endParaRPr lang="en-US" sz="1200" dirty="0">
                        <a:effectLst/>
                      </a:endParaRPr>
                    </a:p>
                  </a:txBody>
                  <a:tcPr marL="90653" marR="90653" marT="74655" marB="74655" anchor="ctr">
                    <a:lnL w="7620" cap="flat" cmpd="sng" algn="ctr">
                      <a:solidFill>
                        <a:srgbClr val="E2E4E6"/>
                      </a:solidFill>
                      <a:prstDash val="solid"/>
                      <a:round/>
                      <a:headEnd type="none" w="med" len="med"/>
                      <a:tailEnd type="none" w="med" len="med"/>
                    </a:lnL>
                    <a:lnR w="7620" cap="flat" cmpd="sng" algn="ctr">
                      <a:solidFill>
                        <a:srgbClr val="E2E4E6"/>
                      </a:solidFill>
                      <a:prstDash val="solid"/>
                      <a:round/>
                      <a:headEnd type="none" w="med" len="med"/>
                      <a:tailEnd type="none" w="med" len="med"/>
                    </a:lnR>
                    <a:lnT w="7620" cap="flat" cmpd="sng" algn="ctr">
                      <a:solidFill>
                        <a:srgbClr val="E2E4E6"/>
                      </a:solidFill>
                      <a:prstDash val="solid"/>
                      <a:round/>
                      <a:headEnd type="none" w="med" len="med"/>
                      <a:tailEnd type="none" w="med" len="med"/>
                    </a:lnT>
                    <a:lnB w="7620" cap="flat" cmpd="sng" algn="ctr">
                      <a:solidFill>
                        <a:srgbClr val="E2E4E6"/>
                      </a:solidFill>
                      <a:prstDash val="solid"/>
                      <a:round/>
                      <a:headEnd type="none" w="med" len="med"/>
                      <a:tailEnd type="none" w="med" len="med"/>
                    </a:lnB>
                  </a:tcPr>
                </a:tc>
                <a:tc>
                  <a:txBody>
                    <a:bodyPr/>
                    <a:lstStyle/>
                    <a:p>
                      <a:pPr algn="ctr" fontAlgn="base"/>
                      <a:r>
                        <a:rPr lang="en-US" sz="1200" dirty="0" smtClean="0">
                          <a:effectLst/>
                        </a:rPr>
                        <a:t>Win8+</a:t>
                      </a:r>
                      <a:endParaRPr lang="en-US" sz="1200" dirty="0">
                        <a:effectLst/>
                      </a:endParaRPr>
                    </a:p>
                  </a:txBody>
                  <a:tcPr marL="90653" marR="90653" marT="74655" marB="74655" anchor="ctr">
                    <a:lnL w="7620" cap="flat" cmpd="sng" algn="ctr">
                      <a:solidFill>
                        <a:srgbClr val="E2E4E6"/>
                      </a:solidFill>
                      <a:prstDash val="solid"/>
                      <a:round/>
                      <a:headEnd type="none" w="med" len="med"/>
                      <a:tailEnd type="none" w="med" len="med"/>
                    </a:lnL>
                    <a:lnR w="7620" cap="flat" cmpd="sng" algn="ctr">
                      <a:solidFill>
                        <a:srgbClr val="E2E4E6"/>
                      </a:solidFill>
                      <a:prstDash val="solid"/>
                      <a:round/>
                      <a:headEnd type="none" w="med" len="med"/>
                      <a:tailEnd type="none" w="med" len="med"/>
                    </a:lnR>
                    <a:lnT w="7620" cap="flat" cmpd="sng" algn="ctr">
                      <a:solidFill>
                        <a:srgbClr val="E2E4E6"/>
                      </a:solidFill>
                      <a:prstDash val="solid"/>
                      <a:round/>
                      <a:headEnd type="none" w="med" len="med"/>
                      <a:tailEnd type="none" w="med" len="med"/>
                    </a:lnT>
                    <a:lnB w="7620" cap="flat" cmpd="sng" algn="ctr">
                      <a:solidFill>
                        <a:srgbClr val="E2E4E6"/>
                      </a:solidFill>
                      <a:prstDash val="solid"/>
                      <a:round/>
                      <a:headEnd type="none" w="med" len="med"/>
                      <a:tailEnd type="none" w="med" len="med"/>
                    </a:lnB>
                  </a:tcPr>
                </a:tc>
                <a:tc>
                  <a:txBody>
                    <a:bodyPr/>
                    <a:lstStyle/>
                    <a:p>
                      <a:pPr algn="ctr" fontAlgn="base"/>
                      <a:r>
                        <a:rPr lang="en-US" sz="1200" dirty="0" smtClean="0">
                          <a:effectLst/>
                        </a:rPr>
                        <a:t>8+</a:t>
                      </a:r>
                      <a:endParaRPr lang="en-US" sz="1200" dirty="0">
                        <a:effectLst/>
                      </a:endParaRPr>
                    </a:p>
                  </a:txBody>
                  <a:tcPr marL="90653" marR="90653" marT="74655" marB="74655" anchor="ctr">
                    <a:lnL w="7620" cap="flat" cmpd="sng" algn="ctr">
                      <a:solidFill>
                        <a:srgbClr val="E2E4E6"/>
                      </a:solidFill>
                      <a:prstDash val="solid"/>
                      <a:round/>
                      <a:headEnd type="none" w="med" len="med"/>
                      <a:tailEnd type="none" w="med" len="med"/>
                    </a:lnL>
                    <a:lnR>
                      <a:noFill/>
                    </a:lnR>
                    <a:lnT w="7620" cap="flat" cmpd="sng" algn="ctr">
                      <a:solidFill>
                        <a:srgbClr val="E2E4E6"/>
                      </a:solidFill>
                      <a:prstDash val="solid"/>
                      <a:round/>
                      <a:headEnd type="none" w="med" len="med"/>
                      <a:tailEnd type="none" w="med" len="med"/>
                    </a:lnT>
                    <a:lnB w="7620" cap="flat" cmpd="sng" algn="ctr">
                      <a:solidFill>
                        <a:srgbClr val="E2E4E6"/>
                      </a:solidFill>
                      <a:prstDash val="solid"/>
                      <a:round/>
                      <a:headEnd type="none" w="med" len="med"/>
                      <a:tailEnd type="none" w="med" len="med"/>
                    </a:lnB>
                  </a:tcPr>
                </a:tc>
                <a:tc>
                  <a:txBody>
                    <a:bodyPr/>
                    <a:lstStyle/>
                    <a:p>
                      <a:pPr algn="ctr" fontAlgn="base"/>
                      <a:r>
                        <a:rPr lang="en-US" sz="1200" dirty="0" smtClean="0">
                          <a:effectLst/>
                        </a:rPr>
                        <a:t>N/A</a:t>
                      </a:r>
                      <a:endParaRPr lang="en-US" sz="1200" dirty="0">
                        <a:effectLst/>
                      </a:endParaRPr>
                    </a:p>
                  </a:txBody>
                  <a:tcPr marL="90653" marR="90653" marT="74655" marB="74655" anchor="ctr">
                    <a:lnL w="7620" cap="flat" cmpd="sng" algn="ctr">
                      <a:noFill/>
                      <a:prstDash val="solid"/>
                      <a:round/>
                      <a:headEnd type="none" w="med" len="med"/>
                      <a:tailEnd type="none" w="med" len="med"/>
                    </a:lnL>
                    <a:lnR>
                      <a:noFill/>
                    </a:lnR>
                    <a:lnT w="7620" cap="flat" cmpd="sng" algn="ctr">
                      <a:solidFill>
                        <a:srgbClr val="E2E4E6"/>
                      </a:solidFill>
                      <a:prstDash val="solid"/>
                      <a:round/>
                      <a:headEnd type="none" w="med" len="med"/>
                      <a:tailEnd type="none" w="med" len="med"/>
                    </a:lnT>
                    <a:lnB w="7620" cap="flat" cmpd="sng" algn="ctr">
                      <a:solidFill>
                        <a:srgbClr val="E2E4E6"/>
                      </a:solidFill>
                      <a:prstDash val="solid"/>
                      <a:round/>
                      <a:headEnd type="none" w="med" len="med"/>
                      <a:tailEnd type="none" w="med" len="med"/>
                    </a:lnB>
                  </a:tcPr>
                </a:tc>
              </a:tr>
              <a:tr h="917194">
                <a:tc>
                  <a:txBody>
                    <a:bodyPr/>
                    <a:lstStyle/>
                    <a:p>
                      <a:pPr algn="l" fontAlgn="base"/>
                      <a:r>
                        <a:rPr lang="en-US" sz="1300" dirty="0">
                          <a:solidFill>
                            <a:schemeClr val="bg1"/>
                          </a:solidFill>
                          <a:effectLst/>
                        </a:rPr>
                        <a:t>Server-Sent Events</a:t>
                      </a:r>
                    </a:p>
                  </a:txBody>
                  <a:tcPr marL="90653" marR="90653" marT="74655" marB="74655" anchor="ctr">
                    <a:lnL w="7620" cap="flat" cmpd="sng" algn="ctr">
                      <a:solidFill>
                        <a:srgbClr val="E2E4E6"/>
                      </a:solidFill>
                      <a:prstDash val="solid"/>
                      <a:round/>
                      <a:headEnd type="none" w="med" len="med"/>
                      <a:tailEnd type="none" w="med" len="med"/>
                    </a:lnL>
                    <a:lnR w="7620" cap="flat" cmpd="sng" algn="ctr">
                      <a:solidFill>
                        <a:srgbClr val="E2E4E6"/>
                      </a:solidFill>
                      <a:prstDash val="solid"/>
                      <a:round/>
                      <a:headEnd type="none" w="med" len="med"/>
                      <a:tailEnd type="none" w="med" len="med"/>
                    </a:lnR>
                    <a:lnT w="7620" cap="flat" cmpd="sng" algn="ctr">
                      <a:solidFill>
                        <a:srgbClr val="E2E4E6"/>
                      </a:solidFill>
                      <a:prstDash val="solid"/>
                      <a:round/>
                      <a:headEnd type="none" w="med" len="med"/>
                      <a:tailEnd type="none" w="med" len="med"/>
                    </a:lnT>
                    <a:lnB w="7620" cap="flat" cmpd="sng" algn="ctr">
                      <a:solidFill>
                        <a:srgbClr val="E2E4E6"/>
                      </a:solidFill>
                      <a:prstDash val="solid"/>
                      <a:round/>
                      <a:headEnd type="none" w="med" len="med"/>
                      <a:tailEnd type="none" w="med" len="med"/>
                    </a:lnB>
                    <a:solidFill>
                      <a:schemeClr val="tx1">
                        <a:lumMod val="95000"/>
                      </a:schemeClr>
                    </a:solidFill>
                  </a:tcPr>
                </a:tc>
                <a:tc>
                  <a:txBody>
                    <a:bodyPr/>
                    <a:lstStyle/>
                    <a:p>
                      <a:pPr algn="ctr" fontAlgn="base"/>
                      <a:r>
                        <a:rPr lang="en-US" sz="1200" dirty="0" err="1" smtClean="0">
                          <a:effectLst/>
                        </a:rPr>
                        <a:t>.Net</a:t>
                      </a:r>
                      <a:r>
                        <a:rPr lang="en-US" sz="1200" baseline="0" dirty="0" smtClean="0">
                          <a:effectLst/>
                        </a:rPr>
                        <a:t> 4+</a:t>
                      </a:r>
                      <a:endParaRPr lang="en-US" sz="1200" dirty="0">
                        <a:effectLst/>
                      </a:endParaRPr>
                    </a:p>
                  </a:txBody>
                  <a:tcPr marL="90653" marR="90653" marT="74655" marB="74655" anchor="ctr">
                    <a:lnL w="7620" cap="flat" cmpd="sng" algn="ctr">
                      <a:solidFill>
                        <a:srgbClr val="E2E4E6"/>
                      </a:solidFill>
                      <a:prstDash val="solid"/>
                      <a:round/>
                      <a:headEnd type="none" w="med" len="med"/>
                      <a:tailEnd type="none" w="med" len="med"/>
                    </a:lnL>
                    <a:lnR w="7620" cap="flat" cmpd="sng" algn="ctr">
                      <a:solidFill>
                        <a:srgbClr val="E2E4E6"/>
                      </a:solidFill>
                      <a:prstDash val="solid"/>
                      <a:round/>
                      <a:headEnd type="none" w="med" len="med"/>
                      <a:tailEnd type="none" w="med" len="med"/>
                    </a:lnR>
                    <a:lnT w="7620" cap="flat" cmpd="sng" algn="ctr">
                      <a:solidFill>
                        <a:srgbClr val="E2E4E6"/>
                      </a:solidFill>
                      <a:prstDash val="solid"/>
                      <a:round/>
                      <a:headEnd type="none" w="med" len="med"/>
                      <a:tailEnd type="none" w="med" len="med"/>
                    </a:lnT>
                    <a:lnB w="7620" cap="flat" cmpd="sng" algn="ctr">
                      <a:solidFill>
                        <a:srgbClr val="E2E4E6"/>
                      </a:solidFill>
                      <a:prstDash val="solid"/>
                      <a:round/>
                      <a:headEnd type="none" w="med" len="med"/>
                      <a:tailEnd type="none" w="med" len="med"/>
                    </a:lnB>
                  </a:tcPr>
                </a:tc>
                <a:tc>
                  <a:txBody>
                    <a:bodyPr/>
                    <a:lstStyle/>
                    <a:p>
                      <a:pPr algn="ctr" fontAlgn="base"/>
                      <a:r>
                        <a:rPr lang="en-US" sz="1200" dirty="0" smtClean="0">
                          <a:effectLst/>
                        </a:rPr>
                        <a:t>5+</a:t>
                      </a:r>
                      <a:endParaRPr lang="en-US" sz="1200" dirty="0">
                        <a:effectLst/>
                      </a:endParaRPr>
                    </a:p>
                  </a:txBody>
                  <a:tcPr marL="90653" marR="90653" marT="74655" marB="74655" anchor="ctr">
                    <a:lnL w="7620" cap="flat" cmpd="sng" algn="ctr">
                      <a:solidFill>
                        <a:srgbClr val="E2E4E6"/>
                      </a:solidFill>
                      <a:prstDash val="solid"/>
                      <a:round/>
                      <a:headEnd type="none" w="med" len="med"/>
                      <a:tailEnd type="none" w="med" len="med"/>
                    </a:lnL>
                    <a:lnR w="7620" cap="flat" cmpd="sng" algn="ctr">
                      <a:solidFill>
                        <a:srgbClr val="E2E4E6"/>
                      </a:solidFill>
                      <a:prstDash val="solid"/>
                      <a:round/>
                      <a:headEnd type="none" w="med" len="med"/>
                      <a:tailEnd type="none" w="med" len="med"/>
                    </a:lnR>
                    <a:lnT w="7620" cap="flat" cmpd="sng" algn="ctr">
                      <a:solidFill>
                        <a:srgbClr val="E2E4E6"/>
                      </a:solidFill>
                      <a:prstDash val="solid"/>
                      <a:round/>
                      <a:headEnd type="none" w="med" len="med"/>
                      <a:tailEnd type="none" w="med" len="med"/>
                    </a:lnT>
                    <a:lnB w="7620" cap="flat" cmpd="sng" algn="ctr">
                      <a:solidFill>
                        <a:srgbClr val="E2E4E6"/>
                      </a:solidFill>
                      <a:prstDash val="solid"/>
                      <a:round/>
                      <a:headEnd type="none" w="med" len="med"/>
                      <a:tailEnd type="none" w="med" len="med"/>
                    </a:lnB>
                  </a:tcPr>
                </a:tc>
                <a:tc>
                  <a:txBody>
                    <a:bodyPr/>
                    <a:lstStyle/>
                    <a:p>
                      <a:pPr algn="ctr" fontAlgn="base"/>
                      <a:r>
                        <a:rPr lang="en-US" sz="1200" dirty="0" smtClean="0">
                          <a:effectLst/>
                        </a:rPr>
                        <a:t>Win8+</a:t>
                      </a:r>
                      <a:endParaRPr lang="en-US" sz="1200" dirty="0">
                        <a:effectLst/>
                      </a:endParaRPr>
                    </a:p>
                  </a:txBody>
                  <a:tcPr marL="90653" marR="90653" marT="74655" marB="74655" anchor="ctr">
                    <a:lnL w="7620" cap="flat" cmpd="sng" algn="ctr">
                      <a:solidFill>
                        <a:srgbClr val="E2E4E6"/>
                      </a:solidFill>
                      <a:prstDash val="solid"/>
                      <a:round/>
                      <a:headEnd type="none" w="med" len="med"/>
                      <a:tailEnd type="none" w="med" len="med"/>
                    </a:lnL>
                    <a:lnR w="7620" cap="flat" cmpd="sng" algn="ctr">
                      <a:solidFill>
                        <a:srgbClr val="E2E4E6"/>
                      </a:solidFill>
                      <a:prstDash val="solid"/>
                      <a:round/>
                      <a:headEnd type="none" w="med" len="med"/>
                      <a:tailEnd type="none" w="med" len="med"/>
                    </a:lnR>
                    <a:lnT w="7620" cap="flat" cmpd="sng" algn="ctr">
                      <a:solidFill>
                        <a:srgbClr val="E2E4E6"/>
                      </a:solidFill>
                      <a:prstDash val="solid"/>
                      <a:round/>
                      <a:headEnd type="none" w="med" len="med"/>
                      <a:tailEnd type="none" w="med" len="med"/>
                    </a:lnT>
                    <a:lnB w="7620" cap="flat" cmpd="sng" algn="ctr">
                      <a:solidFill>
                        <a:srgbClr val="E2E4E6"/>
                      </a:solidFill>
                      <a:prstDash val="solid"/>
                      <a:round/>
                      <a:headEnd type="none" w="med" len="med"/>
                      <a:tailEnd type="none" w="med" len="med"/>
                    </a:lnB>
                  </a:tcPr>
                </a:tc>
                <a:tc>
                  <a:txBody>
                    <a:bodyPr/>
                    <a:lstStyle/>
                    <a:p>
                      <a:pPr algn="ctr" fontAlgn="base"/>
                      <a:r>
                        <a:rPr lang="en-US" sz="1200" dirty="0" smtClean="0">
                          <a:effectLst/>
                        </a:rPr>
                        <a:t>N/A</a:t>
                      </a:r>
                      <a:endParaRPr lang="en-US" sz="1200" dirty="0">
                        <a:effectLst/>
                      </a:endParaRPr>
                    </a:p>
                  </a:txBody>
                  <a:tcPr marL="90653" marR="90653" marT="74655" marB="74655" anchor="ctr">
                    <a:lnL w="7620" cap="flat" cmpd="sng" algn="ctr">
                      <a:solidFill>
                        <a:srgbClr val="E2E4E6"/>
                      </a:solidFill>
                      <a:prstDash val="solid"/>
                      <a:round/>
                      <a:headEnd type="none" w="med" len="med"/>
                      <a:tailEnd type="none" w="med" len="med"/>
                    </a:lnL>
                    <a:lnR w="7620" cap="flat" cmpd="sng" algn="ctr">
                      <a:solidFill>
                        <a:srgbClr val="E2E4E6"/>
                      </a:solidFill>
                      <a:prstDash val="solid"/>
                      <a:round/>
                      <a:headEnd type="none" w="med" len="med"/>
                      <a:tailEnd type="none" w="med" len="med"/>
                    </a:lnR>
                    <a:lnT w="7620" cap="flat" cmpd="sng" algn="ctr">
                      <a:solidFill>
                        <a:srgbClr val="E2E4E6"/>
                      </a:solidFill>
                      <a:prstDash val="solid"/>
                      <a:round/>
                      <a:headEnd type="none" w="med" len="med"/>
                      <a:tailEnd type="none" w="med" len="med"/>
                    </a:lnT>
                    <a:lnB w="7620" cap="flat" cmpd="sng" algn="ctr">
                      <a:solidFill>
                        <a:srgbClr val="E2E4E6"/>
                      </a:solidFill>
                      <a:prstDash val="solid"/>
                      <a:round/>
                      <a:headEnd type="none" w="med" len="med"/>
                      <a:tailEnd type="none" w="med" len="med"/>
                    </a:lnB>
                  </a:tcPr>
                </a:tc>
                <a:tc>
                  <a:txBody>
                    <a:bodyPr/>
                    <a:lstStyle/>
                    <a:p>
                      <a:pPr algn="ctr" fontAlgn="base"/>
                      <a:r>
                        <a:rPr lang="en-US" sz="1200" dirty="0" smtClean="0">
                          <a:effectLst/>
                        </a:rPr>
                        <a:t>N/A</a:t>
                      </a:r>
                      <a:endParaRPr lang="en-US" sz="1200" dirty="0">
                        <a:effectLst/>
                      </a:endParaRPr>
                    </a:p>
                  </a:txBody>
                  <a:tcPr marL="90653" marR="90653" marT="74655" marB="74655" anchor="ctr">
                    <a:lnL w="7620" cap="flat" cmpd="sng" algn="ctr">
                      <a:solidFill>
                        <a:srgbClr val="E2E4E6"/>
                      </a:solidFill>
                      <a:prstDash val="solid"/>
                      <a:round/>
                      <a:headEnd type="none" w="med" len="med"/>
                      <a:tailEnd type="none" w="med" len="med"/>
                    </a:lnL>
                    <a:lnR>
                      <a:noFill/>
                    </a:lnR>
                    <a:lnT w="7620" cap="flat" cmpd="sng" algn="ctr">
                      <a:solidFill>
                        <a:srgbClr val="E2E4E6"/>
                      </a:solidFill>
                      <a:prstDash val="solid"/>
                      <a:round/>
                      <a:headEnd type="none" w="med" len="med"/>
                      <a:tailEnd type="none" w="med" len="med"/>
                    </a:lnT>
                    <a:lnB w="7620" cap="flat" cmpd="sng" algn="ctr">
                      <a:solidFill>
                        <a:srgbClr val="E2E4E6"/>
                      </a:solidFill>
                      <a:prstDash val="solid"/>
                      <a:round/>
                      <a:headEnd type="none" w="med" len="med"/>
                      <a:tailEnd type="none" w="med" len="med"/>
                    </a:lnB>
                  </a:tcPr>
                </a:tc>
                <a:tc>
                  <a:txBody>
                    <a:bodyPr/>
                    <a:lstStyle/>
                    <a:p>
                      <a:pPr algn="ctr" fontAlgn="base"/>
                      <a:r>
                        <a:rPr lang="en-US" sz="1200" dirty="0" smtClean="0">
                          <a:effectLst/>
                        </a:rPr>
                        <a:t>N/A</a:t>
                      </a:r>
                      <a:endParaRPr lang="en-US" sz="1200" dirty="0">
                        <a:effectLst/>
                      </a:endParaRPr>
                    </a:p>
                  </a:txBody>
                  <a:tcPr marL="90653" marR="90653" marT="74655" marB="74655" anchor="ctr">
                    <a:lnL w="7620" cap="flat" cmpd="sng" algn="ctr">
                      <a:noFill/>
                      <a:prstDash val="solid"/>
                      <a:round/>
                      <a:headEnd type="none" w="med" len="med"/>
                      <a:tailEnd type="none" w="med" len="med"/>
                    </a:lnL>
                    <a:lnR>
                      <a:noFill/>
                    </a:lnR>
                    <a:lnT w="7620" cap="flat" cmpd="sng" algn="ctr">
                      <a:solidFill>
                        <a:srgbClr val="E2E4E6"/>
                      </a:solidFill>
                      <a:prstDash val="solid"/>
                      <a:round/>
                      <a:headEnd type="none" w="med" len="med"/>
                      <a:tailEnd type="none" w="med" len="med"/>
                    </a:lnT>
                    <a:lnB w="7620" cap="flat" cmpd="sng" algn="ctr">
                      <a:solidFill>
                        <a:srgbClr val="E2E4E6"/>
                      </a:solidFill>
                      <a:prstDash val="solid"/>
                      <a:round/>
                      <a:headEnd type="none" w="med" len="med"/>
                      <a:tailEnd type="none" w="med" len="med"/>
                    </a:lnB>
                  </a:tcPr>
                </a:tc>
              </a:tr>
              <a:tr h="725223">
                <a:tc>
                  <a:txBody>
                    <a:bodyPr/>
                    <a:lstStyle/>
                    <a:p>
                      <a:pPr algn="l" fontAlgn="base"/>
                      <a:r>
                        <a:rPr lang="en-US" sz="1300" dirty="0" smtClean="0">
                          <a:solidFill>
                            <a:schemeClr val="bg1"/>
                          </a:solidFill>
                          <a:effectLst/>
                        </a:rPr>
                        <a:t>Forever Frame</a:t>
                      </a:r>
                      <a:endParaRPr lang="en-US" sz="1300" dirty="0">
                        <a:solidFill>
                          <a:schemeClr val="bg1"/>
                        </a:solidFill>
                        <a:effectLst/>
                      </a:endParaRPr>
                    </a:p>
                  </a:txBody>
                  <a:tcPr marL="90653" marR="90653" marT="74655" marB="74655" anchor="ctr">
                    <a:lnL w="7620" cap="flat" cmpd="sng" algn="ctr">
                      <a:solidFill>
                        <a:srgbClr val="E2E4E6"/>
                      </a:solidFill>
                      <a:prstDash val="solid"/>
                      <a:round/>
                      <a:headEnd type="none" w="med" len="med"/>
                      <a:tailEnd type="none" w="med" len="med"/>
                    </a:lnL>
                    <a:lnR w="7620" cap="flat" cmpd="sng" algn="ctr">
                      <a:solidFill>
                        <a:srgbClr val="E2E4E6"/>
                      </a:solidFill>
                      <a:prstDash val="solid"/>
                      <a:round/>
                      <a:headEnd type="none" w="med" len="med"/>
                      <a:tailEnd type="none" w="med" len="med"/>
                    </a:lnR>
                    <a:lnT w="7620" cap="flat" cmpd="sng" algn="ctr">
                      <a:solidFill>
                        <a:srgbClr val="E2E4E6"/>
                      </a:solidFill>
                      <a:prstDash val="solid"/>
                      <a:round/>
                      <a:headEnd type="none" w="med" len="med"/>
                      <a:tailEnd type="none" w="med" len="med"/>
                    </a:lnT>
                    <a:lnB w="7620" cap="flat" cmpd="sng" algn="ctr">
                      <a:solidFill>
                        <a:srgbClr val="E2E4E6"/>
                      </a:solidFill>
                      <a:prstDash val="solid"/>
                      <a:round/>
                      <a:headEnd type="none" w="med" len="med"/>
                      <a:tailEnd type="none" w="med" len="med"/>
                    </a:lnB>
                    <a:solidFill>
                      <a:schemeClr val="tx1">
                        <a:lumMod val="95000"/>
                      </a:schemeClr>
                    </a:solidFill>
                  </a:tcPr>
                </a:tc>
                <a:tc>
                  <a:txBody>
                    <a:bodyPr/>
                    <a:lstStyle/>
                    <a:p>
                      <a:pPr algn="ctr" fontAlgn="base"/>
                      <a:r>
                        <a:rPr lang="en-US" sz="1200" dirty="0" smtClean="0">
                          <a:effectLst/>
                        </a:rPr>
                        <a:t>N/A</a:t>
                      </a:r>
                      <a:endParaRPr lang="en-US" sz="1200" dirty="0">
                        <a:effectLst/>
                      </a:endParaRPr>
                    </a:p>
                  </a:txBody>
                  <a:tcPr marL="90653" marR="90653" marT="74655" marB="74655" anchor="ctr">
                    <a:lnL w="7620" cap="flat" cmpd="sng" algn="ctr">
                      <a:solidFill>
                        <a:srgbClr val="E2E4E6"/>
                      </a:solidFill>
                      <a:prstDash val="solid"/>
                      <a:round/>
                      <a:headEnd type="none" w="med" len="med"/>
                      <a:tailEnd type="none" w="med" len="med"/>
                    </a:lnL>
                    <a:lnR w="7620" cap="flat" cmpd="sng" algn="ctr">
                      <a:solidFill>
                        <a:srgbClr val="E2E4E6"/>
                      </a:solidFill>
                      <a:prstDash val="solid"/>
                      <a:round/>
                      <a:headEnd type="none" w="med" len="med"/>
                      <a:tailEnd type="none" w="med" len="med"/>
                    </a:lnR>
                    <a:lnT w="7620" cap="flat" cmpd="sng" algn="ctr">
                      <a:solidFill>
                        <a:srgbClr val="E2E4E6"/>
                      </a:solidFill>
                      <a:prstDash val="solid"/>
                      <a:round/>
                      <a:headEnd type="none" w="med" len="med"/>
                      <a:tailEnd type="none" w="med" len="med"/>
                    </a:lnT>
                    <a:lnB w="7620" cap="flat" cmpd="sng" algn="ctr">
                      <a:solidFill>
                        <a:srgbClr val="E2E4E6"/>
                      </a:solidFill>
                      <a:prstDash val="solid"/>
                      <a:round/>
                      <a:headEnd type="none" w="med" len="med"/>
                      <a:tailEnd type="none" w="med" len="med"/>
                    </a:lnB>
                  </a:tcPr>
                </a:tc>
                <a:tc>
                  <a:txBody>
                    <a:bodyPr/>
                    <a:lstStyle/>
                    <a:p>
                      <a:pPr algn="ctr" fontAlgn="base"/>
                      <a:r>
                        <a:rPr lang="en-US" sz="1200" dirty="0" smtClean="0">
                          <a:effectLst/>
                        </a:rPr>
                        <a:t>N/A</a:t>
                      </a:r>
                      <a:endParaRPr lang="en-US" sz="1200" dirty="0">
                        <a:effectLst/>
                      </a:endParaRPr>
                    </a:p>
                  </a:txBody>
                  <a:tcPr marL="90653" marR="90653" marT="74655" marB="74655" anchor="ctr">
                    <a:lnL w="7620" cap="flat" cmpd="sng" algn="ctr">
                      <a:solidFill>
                        <a:srgbClr val="E2E4E6"/>
                      </a:solidFill>
                      <a:prstDash val="solid"/>
                      <a:round/>
                      <a:headEnd type="none" w="med" len="med"/>
                      <a:tailEnd type="none" w="med" len="med"/>
                    </a:lnL>
                    <a:lnR w="7620" cap="flat" cmpd="sng" algn="ctr">
                      <a:solidFill>
                        <a:srgbClr val="E2E4E6"/>
                      </a:solidFill>
                      <a:prstDash val="solid"/>
                      <a:round/>
                      <a:headEnd type="none" w="med" len="med"/>
                      <a:tailEnd type="none" w="med" len="med"/>
                    </a:lnR>
                    <a:lnT w="7620" cap="flat" cmpd="sng" algn="ctr">
                      <a:solidFill>
                        <a:srgbClr val="E2E4E6"/>
                      </a:solidFill>
                      <a:prstDash val="solid"/>
                      <a:round/>
                      <a:headEnd type="none" w="med" len="med"/>
                      <a:tailEnd type="none" w="med" len="med"/>
                    </a:lnT>
                    <a:lnB w="7620" cap="flat" cmpd="sng" algn="ctr">
                      <a:solidFill>
                        <a:srgbClr val="E2E4E6"/>
                      </a:solidFill>
                      <a:prstDash val="solid"/>
                      <a:round/>
                      <a:headEnd type="none" w="med" len="med"/>
                      <a:tailEnd type="none" w="med" len="med"/>
                    </a:lnB>
                  </a:tcPr>
                </a:tc>
                <a:tc>
                  <a:txBody>
                    <a:bodyPr/>
                    <a:lstStyle/>
                    <a:p>
                      <a:pPr algn="ctr" fontAlgn="base"/>
                      <a:r>
                        <a:rPr lang="en-US" sz="1200" dirty="0" smtClean="0">
                          <a:effectLst/>
                        </a:rPr>
                        <a:t>N/A</a:t>
                      </a:r>
                      <a:endParaRPr lang="en-US" sz="1200" dirty="0">
                        <a:effectLst/>
                      </a:endParaRPr>
                    </a:p>
                  </a:txBody>
                  <a:tcPr marL="90653" marR="90653" marT="74655" marB="74655" anchor="ctr">
                    <a:lnL w="7620" cap="flat" cmpd="sng" algn="ctr">
                      <a:solidFill>
                        <a:srgbClr val="E2E4E6"/>
                      </a:solidFill>
                      <a:prstDash val="solid"/>
                      <a:round/>
                      <a:headEnd type="none" w="med" len="med"/>
                      <a:tailEnd type="none" w="med" len="med"/>
                    </a:lnL>
                    <a:lnR w="7620" cap="flat" cmpd="sng" algn="ctr">
                      <a:solidFill>
                        <a:srgbClr val="E2E4E6"/>
                      </a:solidFill>
                      <a:prstDash val="solid"/>
                      <a:round/>
                      <a:headEnd type="none" w="med" len="med"/>
                      <a:tailEnd type="none" w="med" len="med"/>
                    </a:lnR>
                    <a:lnT w="7620" cap="flat" cmpd="sng" algn="ctr">
                      <a:solidFill>
                        <a:srgbClr val="E2E4E6"/>
                      </a:solidFill>
                      <a:prstDash val="solid"/>
                      <a:round/>
                      <a:headEnd type="none" w="med" len="med"/>
                      <a:tailEnd type="none" w="med" len="med"/>
                    </a:lnT>
                    <a:lnB w="7620" cap="flat" cmpd="sng" algn="ctr">
                      <a:solidFill>
                        <a:srgbClr val="E2E4E6"/>
                      </a:solidFill>
                      <a:prstDash val="solid"/>
                      <a:round/>
                      <a:headEnd type="none" w="med" len="med"/>
                      <a:tailEnd type="none" w="med" len="med"/>
                    </a:lnB>
                  </a:tcPr>
                </a:tc>
                <a:tc>
                  <a:txBody>
                    <a:bodyPr/>
                    <a:lstStyle/>
                    <a:p>
                      <a:pPr algn="ctr" fontAlgn="base"/>
                      <a:r>
                        <a:rPr lang="en-US" sz="1200" dirty="0" smtClean="0">
                          <a:effectLst/>
                        </a:rPr>
                        <a:t>Win8+</a:t>
                      </a:r>
                      <a:endParaRPr lang="en-US" sz="1200" dirty="0">
                        <a:effectLst/>
                      </a:endParaRPr>
                    </a:p>
                  </a:txBody>
                  <a:tcPr marL="90653" marR="90653" marT="74655" marB="74655" anchor="ctr">
                    <a:lnL w="7620" cap="flat" cmpd="sng" algn="ctr">
                      <a:solidFill>
                        <a:srgbClr val="E2E4E6"/>
                      </a:solidFill>
                      <a:prstDash val="solid"/>
                      <a:round/>
                      <a:headEnd type="none" w="med" len="med"/>
                      <a:tailEnd type="none" w="med" len="med"/>
                    </a:lnL>
                    <a:lnR w="7620" cap="flat" cmpd="sng" algn="ctr">
                      <a:solidFill>
                        <a:srgbClr val="E2E4E6"/>
                      </a:solidFill>
                      <a:prstDash val="solid"/>
                      <a:round/>
                      <a:headEnd type="none" w="med" len="med"/>
                      <a:tailEnd type="none" w="med" len="med"/>
                    </a:lnR>
                    <a:lnT w="7620" cap="flat" cmpd="sng" algn="ctr">
                      <a:solidFill>
                        <a:srgbClr val="E2E4E6"/>
                      </a:solidFill>
                      <a:prstDash val="solid"/>
                      <a:round/>
                      <a:headEnd type="none" w="med" len="med"/>
                      <a:tailEnd type="none" w="med" len="med"/>
                    </a:lnT>
                    <a:lnB w="7620" cap="flat" cmpd="sng" algn="ctr">
                      <a:solidFill>
                        <a:srgbClr val="E2E4E6"/>
                      </a:solidFill>
                      <a:prstDash val="solid"/>
                      <a:round/>
                      <a:headEnd type="none" w="med" len="med"/>
                      <a:tailEnd type="none" w="med" len="med"/>
                    </a:lnB>
                  </a:tcPr>
                </a:tc>
                <a:tc>
                  <a:txBody>
                    <a:bodyPr/>
                    <a:lstStyle/>
                    <a:p>
                      <a:pPr algn="ctr" fontAlgn="base"/>
                      <a:r>
                        <a:rPr lang="en-US" sz="1200" dirty="0" smtClean="0">
                          <a:effectLst/>
                        </a:rPr>
                        <a:t>7.5+</a:t>
                      </a:r>
                      <a:endParaRPr lang="en-US" sz="1200" dirty="0">
                        <a:effectLst/>
                      </a:endParaRPr>
                    </a:p>
                  </a:txBody>
                  <a:tcPr marL="90653" marR="90653" marT="74655" marB="74655" anchor="ctr">
                    <a:lnL w="7620" cap="flat" cmpd="sng" algn="ctr">
                      <a:solidFill>
                        <a:srgbClr val="E2E4E6"/>
                      </a:solidFill>
                      <a:prstDash val="solid"/>
                      <a:round/>
                      <a:headEnd type="none" w="med" len="med"/>
                      <a:tailEnd type="none" w="med" len="med"/>
                    </a:lnL>
                    <a:lnR>
                      <a:noFill/>
                    </a:lnR>
                    <a:lnT w="7620" cap="flat" cmpd="sng" algn="ctr">
                      <a:solidFill>
                        <a:srgbClr val="E2E4E6"/>
                      </a:solidFill>
                      <a:prstDash val="solid"/>
                      <a:round/>
                      <a:headEnd type="none" w="med" len="med"/>
                      <a:tailEnd type="none" w="med" len="med"/>
                    </a:lnT>
                    <a:lnB w="7620" cap="flat" cmpd="sng" algn="ctr">
                      <a:solidFill>
                        <a:srgbClr val="E2E4E6"/>
                      </a:solidFill>
                      <a:prstDash val="solid"/>
                      <a:round/>
                      <a:headEnd type="none" w="med" len="med"/>
                      <a:tailEnd type="none" w="med" len="med"/>
                    </a:lnB>
                  </a:tcPr>
                </a:tc>
                <a:tc>
                  <a:txBody>
                    <a:bodyPr/>
                    <a:lstStyle/>
                    <a:p>
                      <a:pPr algn="ctr" fontAlgn="base"/>
                      <a:r>
                        <a:rPr lang="en-US" sz="1200" dirty="0" smtClean="0">
                          <a:effectLst/>
                        </a:rPr>
                        <a:t>N/A</a:t>
                      </a:r>
                      <a:endParaRPr lang="en-US" sz="1200" dirty="0">
                        <a:effectLst/>
                      </a:endParaRPr>
                    </a:p>
                  </a:txBody>
                  <a:tcPr marL="90653" marR="90653" marT="74655" marB="74655" anchor="ctr">
                    <a:lnL w="7620" cap="flat" cmpd="sng" algn="ctr">
                      <a:noFill/>
                      <a:prstDash val="solid"/>
                      <a:round/>
                      <a:headEnd type="none" w="med" len="med"/>
                      <a:tailEnd type="none" w="med" len="med"/>
                    </a:lnL>
                    <a:lnR>
                      <a:noFill/>
                    </a:lnR>
                    <a:lnT w="7620" cap="flat" cmpd="sng" algn="ctr">
                      <a:solidFill>
                        <a:srgbClr val="E2E4E6"/>
                      </a:solidFill>
                      <a:prstDash val="solid"/>
                      <a:round/>
                      <a:headEnd type="none" w="med" len="med"/>
                      <a:tailEnd type="none" w="med" len="med"/>
                    </a:lnT>
                    <a:lnB w="7620" cap="flat" cmpd="sng" algn="ctr">
                      <a:solidFill>
                        <a:srgbClr val="E2E4E6"/>
                      </a:solidFill>
                      <a:prstDash val="solid"/>
                      <a:round/>
                      <a:headEnd type="none" w="med" len="med"/>
                      <a:tailEnd type="none" w="med" len="med"/>
                    </a:lnB>
                  </a:tcPr>
                </a:tc>
              </a:tr>
              <a:tr h="725223">
                <a:tc>
                  <a:txBody>
                    <a:bodyPr/>
                    <a:lstStyle/>
                    <a:p>
                      <a:pPr algn="l" fontAlgn="base"/>
                      <a:r>
                        <a:rPr lang="en-US" sz="1300" dirty="0">
                          <a:solidFill>
                            <a:schemeClr val="bg1"/>
                          </a:solidFill>
                          <a:effectLst/>
                        </a:rPr>
                        <a:t>Long Polling</a:t>
                      </a:r>
                    </a:p>
                  </a:txBody>
                  <a:tcPr marL="90653" marR="90653" marT="74655" marB="74655" anchor="ctr">
                    <a:lnL w="7620" cap="flat" cmpd="sng" algn="ctr">
                      <a:solidFill>
                        <a:srgbClr val="E2E4E6"/>
                      </a:solidFill>
                      <a:prstDash val="solid"/>
                      <a:round/>
                      <a:headEnd type="none" w="med" len="med"/>
                      <a:tailEnd type="none" w="med" len="med"/>
                    </a:lnL>
                    <a:lnR w="7620" cap="flat" cmpd="sng" algn="ctr">
                      <a:solidFill>
                        <a:srgbClr val="E2E4E6"/>
                      </a:solidFill>
                      <a:prstDash val="solid"/>
                      <a:round/>
                      <a:headEnd type="none" w="med" len="med"/>
                      <a:tailEnd type="none" w="med" len="med"/>
                    </a:lnR>
                    <a:lnT w="7620" cap="flat" cmpd="sng" algn="ctr">
                      <a:solidFill>
                        <a:srgbClr val="E2E4E6"/>
                      </a:solidFill>
                      <a:prstDash val="solid"/>
                      <a:round/>
                      <a:headEnd type="none" w="med" len="med"/>
                      <a:tailEnd type="none" w="med" len="med"/>
                    </a:lnT>
                    <a:lnB w="7620" cap="flat" cmpd="sng" algn="ctr">
                      <a:solidFill>
                        <a:srgbClr val="E2E4E6"/>
                      </a:solidFill>
                      <a:prstDash val="solid"/>
                      <a:round/>
                      <a:headEnd type="none" w="med" len="med"/>
                      <a:tailEnd type="none" w="med" len="med"/>
                    </a:lnB>
                    <a:solidFill>
                      <a:schemeClr val="tx1">
                        <a:lumMod val="95000"/>
                      </a:schemeClr>
                    </a:solidFill>
                  </a:tcPr>
                </a:tc>
                <a:tc>
                  <a:txBody>
                    <a:bodyPr/>
                    <a:lstStyle/>
                    <a:p>
                      <a:pPr algn="ctr" fontAlgn="base"/>
                      <a:r>
                        <a:rPr lang="en-US" sz="1200" b="0" i="0" kern="1200" dirty="0" smtClean="0">
                          <a:solidFill>
                            <a:schemeClr val="tx1"/>
                          </a:solidFill>
                          <a:effectLst/>
                          <a:latin typeface="+mn-lt"/>
                          <a:ea typeface="+mn-ea"/>
                          <a:cs typeface="+mn-cs"/>
                        </a:rPr>
                        <a:t>.NET 4+</a:t>
                      </a:r>
                      <a:endParaRPr lang="en-US" sz="1200" dirty="0">
                        <a:effectLst/>
                      </a:endParaRPr>
                    </a:p>
                  </a:txBody>
                  <a:tcPr marL="90653" marR="90653" marT="74655" marB="74655" anchor="ctr">
                    <a:lnL w="7620" cap="flat" cmpd="sng" algn="ctr">
                      <a:solidFill>
                        <a:srgbClr val="E2E4E6"/>
                      </a:solidFill>
                      <a:prstDash val="solid"/>
                      <a:round/>
                      <a:headEnd type="none" w="med" len="med"/>
                      <a:tailEnd type="none" w="med" len="med"/>
                    </a:lnL>
                    <a:lnR w="7620" cap="flat" cmpd="sng" algn="ctr">
                      <a:solidFill>
                        <a:srgbClr val="E2E4E6"/>
                      </a:solidFill>
                      <a:prstDash val="solid"/>
                      <a:round/>
                      <a:headEnd type="none" w="med" len="med"/>
                      <a:tailEnd type="none" w="med" len="med"/>
                    </a:lnR>
                    <a:lnT w="7620" cap="flat" cmpd="sng" algn="ctr">
                      <a:solidFill>
                        <a:srgbClr val="E2E4E6"/>
                      </a:solidFill>
                      <a:prstDash val="solid"/>
                      <a:round/>
                      <a:headEnd type="none" w="med" len="med"/>
                      <a:tailEnd type="none" w="med" len="med"/>
                    </a:lnT>
                    <a:lnB w="7620" cap="flat" cmpd="sng" algn="ctr">
                      <a:solidFill>
                        <a:srgbClr val="E2E4E6"/>
                      </a:solidFill>
                      <a:prstDash val="solid"/>
                      <a:round/>
                      <a:headEnd type="none" w="med" len="med"/>
                      <a:tailEnd type="none" w="med" len="med"/>
                    </a:lnB>
                  </a:tcPr>
                </a:tc>
                <a:tc>
                  <a:txBody>
                    <a:bodyPr/>
                    <a:lstStyle/>
                    <a:p>
                      <a:pPr algn="ctr" fontAlgn="base"/>
                      <a:r>
                        <a:rPr lang="en-US" sz="1200" dirty="0" smtClean="0">
                          <a:effectLst/>
                        </a:rPr>
                        <a:t>5+</a:t>
                      </a:r>
                      <a:endParaRPr lang="en-US" sz="1200" dirty="0">
                        <a:effectLst/>
                      </a:endParaRPr>
                    </a:p>
                  </a:txBody>
                  <a:tcPr marL="90653" marR="90653" marT="74655" marB="74655" anchor="ctr">
                    <a:lnL w="7620" cap="flat" cmpd="sng" algn="ctr">
                      <a:solidFill>
                        <a:srgbClr val="E2E4E6"/>
                      </a:solidFill>
                      <a:prstDash val="solid"/>
                      <a:round/>
                      <a:headEnd type="none" w="med" len="med"/>
                      <a:tailEnd type="none" w="med" len="med"/>
                    </a:lnL>
                    <a:lnR w="7620" cap="flat" cmpd="sng" algn="ctr">
                      <a:solidFill>
                        <a:srgbClr val="E2E4E6"/>
                      </a:solidFill>
                      <a:prstDash val="solid"/>
                      <a:round/>
                      <a:headEnd type="none" w="med" len="med"/>
                      <a:tailEnd type="none" w="med" len="med"/>
                    </a:lnR>
                    <a:lnT w="7620" cap="flat" cmpd="sng" algn="ctr">
                      <a:solidFill>
                        <a:srgbClr val="E2E4E6"/>
                      </a:solidFill>
                      <a:prstDash val="solid"/>
                      <a:round/>
                      <a:headEnd type="none" w="med" len="med"/>
                      <a:tailEnd type="none" w="med" len="med"/>
                    </a:lnT>
                    <a:lnB w="7620" cap="flat" cmpd="sng" algn="ctr">
                      <a:solidFill>
                        <a:srgbClr val="E2E4E6"/>
                      </a:solidFill>
                      <a:prstDash val="solid"/>
                      <a:round/>
                      <a:headEnd type="none" w="med" len="med"/>
                      <a:tailEnd type="none" w="med" len="med"/>
                    </a:lnB>
                  </a:tcPr>
                </a:tc>
                <a:tc>
                  <a:txBody>
                    <a:bodyPr/>
                    <a:lstStyle/>
                    <a:p>
                      <a:pPr algn="ctr" fontAlgn="base"/>
                      <a:r>
                        <a:rPr lang="en-US" sz="1200" dirty="0" smtClean="0">
                          <a:effectLst/>
                        </a:rPr>
                        <a:t>Win8+</a:t>
                      </a:r>
                      <a:endParaRPr lang="en-US" sz="1200" dirty="0">
                        <a:effectLst/>
                      </a:endParaRPr>
                    </a:p>
                  </a:txBody>
                  <a:tcPr marL="90653" marR="90653" marT="74655" marB="74655" anchor="ctr">
                    <a:lnL w="7620" cap="flat" cmpd="sng" algn="ctr">
                      <a:solidFill>
                        <a:srgbClr val="E2E4E6"/>
                      </a:solidFill>
                      <a:prstDash val="solid"/>
                      <a:round/>
                      <a:headEnd type="none" w="med" len="med"/>
                      <a:tailEnd type="none" w="med" len="med"/>
                    </a:lnL>
                    <a:lnR w="7620" cap="flat" cmpd="sng" algn="ctr">
                      <a:solidFill>
                        <a:srgbClr val="E2E4E6"/>
                      </a:solidFill>
                      <a:prstDash val="solid"/>
                      <a:round/>
                      <a:headEnd type="none" w="med" len="med"/>
                      <a:tailEnd type="none" w="med" len="med"/>
                    </a:lnR>
                    <a:lnT w="7620" cap="flat" cmpd="sng" algn="ctr">
                      <a:solidFill>
                        <a:srgbClr val="E2E4E6"/>
                      </a:solidFill>
                      <a:prstDash val="solid"/>
                      <a:round/>
                      <a:headEnd type="none" w="med" len="med"/>
                      <a:tailEnd type="none" w="med" len="med"/>
                    </a:lnT>
                    <a:lnB w="7620" cap="flat" cmpd="sng" algn="ctr">
                      <a:solidFill>
                        <a:srgbClr val="E2E4E6"/>
                      </a:solidFill>
                      <a:prstDash val="solid"/>
                      <a:round/>
                      <a:headEnd type="none" w="med" len="med"/>
                      <a:tailEnd type="none" w="med" len="med"/>
                    </a:lnB>
                  </a:tcPr>
                </a:tc>
                <a:tc>
                  <a:txBody>
                    <a:bodyPr/>
                    <a:lstStyle/>
                    <a:p>
                      <a:pPr algn="ctr" fontAlgn="base"/>
                      <a:r>
                        <a:rPr lang="en-US" sz="1200" dirty="0" smtClean="0">
                          <a:effectLst/>
                        </a:rPr>
                        <a:t>Win8+</a:t>
                      </a:r>
                      <a:endParaRPr lang="en-US" sz="1200" dirty="0">
                        <a:effectLst/>
                      </a:endParaRPr>
                    </a:p>
                  </a:txBody>
                  <a:tcPr marL="90653" marR="90653" marT="74655" marB="74655" anchor="ctr">
                    <a:lnL w="7620" cap="flat" cmpd="sng" algn="ctr">
                      <a:solidFill>
                        <a:srgbClr val="E2E4E6"/>
                      </a:solidFill>
                      <a:prstDash val="solid"/>
                      <a:round/>
                      <a:headEnd type="none" w="med" len="med"/>
                      <a:tailEnd type="none" w="med" len="med"/>
                    </a:lnL>
                    <a:lnR w="7620" cap="flat" cmpd="sng" algn="ctr">
                      <a:solidFill>
                        <a:srgbClr val="E2E4E6"/>
                      </a:solidFill>
                      <a:prstDash val="solid"/>
                      <a:round/>
                      <a:headEnd type="none" w="med" len="med"/>
                      <a:tailEnd type="none" w="med" len="med"/>
                    </a:lnR>
                    <a:lnT w="7620" cap="flat" cmpd="sng" algn="ctr">
                      <a:solidFill>
                        <a:srgbClr val="E2E4E6"/>
                      </a:solidFill>
                      <a:prstDash val="solid"/>
                      <a:round/>
                      <a:headEnd type="none" w="med" len="med"/>
                      <a:tailEnd type="none" w="med" len="med"/>
                    </a:lnT>
                    <a:lnB w="7620" cap="flat" cmpd="sng" algn="ctr">
                      <a:solidFill>
                        <a:srgbClr val="E2E4E6"/>
                      </a:solidFill>
                      <a:prstDash val="solid"/>
                      <a:round/>
                      <a:headEnd type="none" w="med" len="med"/>
                      <a:tailEnd type="none" w="med" len="med"/>
                    </a:lnB>
                  </a:tcPr>
                </a:tc>
                <a:tc>
                  <a:txBody>
                    <a:bodyPr/>
                    <a:lstStyle/>
                    <a:p>
                      <a:pPr algn="ctr" fontAlgn="base"/>
                      <a:r>
                        <a:rPr lang="en-US" sz="1200" dirty="0" smtClean="0">
                          <a:effectLst/>
                        </a:rPr>
                        <a:t>7.5+</a:t>
                      </a:r>
                      <a:endParaRPr lang="en-US" sz="1200" dirty="0">
                        <a:effectLst/>
                      </a:endParaRPr>
                    </a:p>
                  </a:txBody>
                  <a:tcPr marL="90653" marR="90653" marT="74655" marB="74655" anchor="ctr">
                    <a:lnL w="7620" cap="flat" cmpd="sng" algn="ctr">
                      <a:solidFill>
                        <a:srgbClr val="E2E4E6"/>
                      </a:solidFill>
                      <a:prstDash val="solid"/>
                      <a:round/>
                      <a:headEnd type="none" w="med" len="med"/>
                      <a:tailEnd type="none" w="med" len="med"/>
                    </a:lnL>
                    <a:lnR>
                      <a:noFill/>
                    </a:lnR>
                    <a:lnT w="7620" cap="flat" cmpd="sng" algn="ctr">
                      <a:solidFill>
                        <a:srgbClr val="E2E4E6"/>
                      </a:solidFill>
                      <a:prstDash val="solid"/>
                      <a:round/>
                      <a:headEnd type="none" w="med" len="med"/>
                      <a:tailEnd type="none" w="med" len="med"/>
                    </a:lnT>
                    <a:lnB w="7620" cap="flat" cmpd="sng" algn="ctr">
                      <a:solidFill>
                        <a:srgbClr val="E2E4E6"/>
                      </a:solidFill>
                      <a:prstDash val="solid"/>
                      <a:round/>
                      <a:headEnd type="none" w="med" len="med"/>
                      <a:tailEnd type="none" w="med" len="med"/>
                    </a:lnB>
                  </a:tcPr>
                </a:tc>
                <a:tc>
                  <a:txBody>
                    <a:bodyPr/>
                    <a:lstStyle/>
                    <a:p>
                      <a:pPr algn="ctr" fontAlgn="base"/>
                      <a:r>
                        <a:rPr lang="en-US" sz="1200" dirty="0" smtClean="0">
                          <a:effectLst/>
                        </a:rPr>
                        <a:t>8+</a:t>
                      </a:r>
                      <a:endParaRPr lang="en-US" sz="1200" dirty="0">
                        <a:effectLst/>
                      </a:endParaRPr>
                    </a:p>
                  </a:txBody>
                  <a:tcPr marL="90653" marR="90653" marT="74655" marB="74655" anchor="ctr">
                    <a:lnL w="7620" cap="flat" cmpd="sng" algn="ctr">
                      <a:noFill/>
                      <a:prstDash val="solid"/>
                      <a:round/>
                      <a:headEnd type="none" w="med" len="med"/>
                      <a:tailEnd type="none" w="med" len="med"/>
                    </a:lnL>
                    <a:lnR>
                      <a:noFill/>
                    </a:lnR>
                    <a:lnT w="7620" cap="flat" cmpd="sng" algn="ctr">
                      <a:solidFill>
                        <a:srgbClr val="E2E4E6"/>
                      </a:solidFill>
                      <a:prstDash val="solid"/>
                      <a:round/>
                      <a:headEnd type="none" w="med" len="med"/>
                      <a:tailEnd type="none" w="med" len="med"/>
                    </a:lnT>
                    <a:lnB w="7620" cap="flat" cmpd="sng" algn="ctr">
                      <a:solidFill>
                        <a:srgbClr val="E2E4E6"/>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463254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2965558" y="2477659"/>
            <a:ext cx="1747506" cy="2008628"/>
            <a:chOff x="1750060" y="95"/>
            <a:chExt cx="1747506" cy="2008628"/>
          </a:xfrm>
          <a:solidFill>
            <a:schemeClr val="tx1">
              <a:lumMod val="85000"/>
            </a:schemeClr>
          </a:solidFill>
        </p:grpSpPr>
        <p:sp>
          <p:nvSpPr>
            <p:cNvPr id="12" name="Hexagon 11"/>
            <p:cNvSpPr/>
            <p:nvPr/>
          </p:nvSpPr>
          <p:spPr>
            <a:xfrm rot="5400000">
              <a:off x="1619499" y="130656"/>
              <a:ext cx="2008628" cy="1747506"/>
            </a:xfrm>
            <a:prstGeom prst="hexagon">
              <a:avLst>
                <a:gd name="adj" fmla="val 25000"/>
                <a:gd name="vf" fmla="val 1154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Hexagon 4"/>
            <p:cNvSpPr/>
            <p:nvPr/>
          </p:nvSpPr>
          <p:spPr>
            <a:xfrm>
              <a:off x="1856897" y="313106"/>
              <a:ext cx="1553497" cy="1382606"/>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en-US" sz="3600" kern="1200" dirty="0" smtClean="0">
                  <a:solidFill>
                    <a:schemeClr val="bg1"/>
                  </a:solidFill>
                </a:rPr>
                <a:t>IIS</a:t>
              </a:r>
              <a:endParaRPr lang="en-US" sz="3600" kern="1200" dirty="0">
                <a:solidFill>
                  <a:schemeClr val="bg1"/>
                </a:solidFill>
              </a:endParaRPr>
            </a:p>
          </p:txBody>
        </p:sp>
      </p:grpSp>
      <p:sp>
        <p:nvSpPr>
          <p:cNvPr id="15" name="Title 2"/>
          <p:cNvSpPr>
            <a:spLocks noGrp="1"/>
          </p:cNvSpPr>
          <p:nvPr>
            <p:ph type="title"/>
          </p:nvPr>
        </p:nvSpPr>
        <p:spPr/>
        <p:txBody>
          <a:bodyPr>
            <a:normAutofit/>
          </a:bodyPr>
          <a:lstStyle/>
          <a:p>
            <a:pPr algn="l"/>
            <a:r>
              <a:rPr lang="en-US" sz="7200" dirty="0" smtClean="0">
                <a:latin typeface="+mn-lt"/>
              </a:rPr>
              <a:t>Hosting </a:t>
            </a:r>
            <a:r>
              <a:rPr lang="en-US" sz="7200" dirty="0" smtClean="0">
                <a:solidFill>
                  <a:schemeClr val="tx1">
                    <a:lumMod val="50000"/>
                  </a:schemeClr>
                </a:solidFill>
                <a:latin typeface="Myriad Pro Black" panose="020B0903030403020204" pitchFamily="34" charset="0"/>
              </a:rPr>
              <a:t>Options</a:t>
            </a:r>
            <a:r>
              <a:rPr lang="en-US" sz="7200" dirty="0" smtClean="0">
                <a:latin typeface="+mn-lt"/>
              </a:rPr>
              <a:t>…</a:t>
            </a:r>
            <a:endParaRPr lang="en-US" sz="7200" dirty="0">
              <a:solidFill>
                <a:srgbClr val="F07F09"/>
              </a:solidFill>
              <a:latin typeface="Myriad Pro" panose="020B0503030403020204" pitchFamily="34" charset="0"/>
            </a:endParaRPr>
          </a:p>
        </p:txBody>
      </p:sp>
      <p:grpSp>
        <p:nvGrpSpPr>
          <p:cNvPr id="20" name="Group 19"/>
          <p:cNvGrpSpPr/>
          <p:nvPr/>
        </p:nvGrpSpPr>
        <p:grpSpPr>
          <a:xfrm>
            <a:off x="4732729" y="3623117"/>
            <a:ext cx="1747506" cy="2008628"/>
            <a:chOff x="1750060" y="95"/>
            <a:chExt cx="1747506" cy="2008628"/>
          </a:xfrm>
          <a:solidFill>
            <a:schemeClr val="tx1">
              <a:lumMod val="85000"/>
            </a:schemeClr>
          </a:solidFill>
        </p:grpSpPr>
        <p:sp>
          <p:nvSpPr>
            <p:cNvPr id="21" name="Hexagon 20"/>
            <p:cNvSpPr/>
            <p:nvPr/>
          </p:nvSpPr>
          <p:spPr>
            <a:xfrm rot="5400000">
              <a:off x="1619499" y="130656"/>
              <a:ext cx="2008628" cy="1747506"/>
            </a:xfrm>
            <a:prstGeom prst="hexagon">
              <a:avLst>
                <a:gd name="adj" fmla="val 25000"/>
                <a:gd name="vf" fmla="val 1154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Hexagon 4"/>
            <p:cNvSpPr/>
            <p:nvPr/>
          </p:nvSpPr>
          <p:spPr>
            <a:xfrm>
              <a:off x="1856897" y="313106"/>
              <a:ext cx="1553497" cy="1382606"/>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en-US" sz="3600" dirty="0" smtClean="0">
                  <a:solidFill>
                    <a:schemeClr val="bg1"/>
                  </a:solidFill>
                </a:rPr>
                <a:t>OWIN</a:t>
              </a:r>
              <a:endParaRPr lang="en-US" sz="3600" kern="1200" dirty="0">
                <a:solidFill>
                  <a:schemeClr val="bg1"/>
                </a:solidFill>
              </a:endParaRPr>
            </a:p>
          </p:txBody>
        </p:sp>
      </p:grpSp>
      <p:grpSp>
        <p:nvGrpSpPr>
          <p:cNvPr id="23" name="Group 22"/>
          <p:cNvGrpSpPr/>
          <p:nvPr/>
        </p:nvGrpSpPr>
        <p:grpSpPr>
          <a:xfrm>
            <a:off x="6499899" y="2477660"/>
            <a:ext cx="1747506" cy="2008628"/>
            <a:chOff x="1750060" y="95"/>
            <a:chExt cx="1747506" cy="2008628"/>
          </a:xfrm>
          <a:solidFill>
            <a:schemeClr val="tx1">
              <a:lumMod val="85000"/>
            </a:schemeClr>
          </a:solidFill>
        </p:grpSpPr>
        <p:sp>
          <p:nvSpPr>
            <p:cNvPr id="24" name="Hexagon 23"/>
            <p:cNvSpPr/>
            <p:nvPr/>
          </p:nvSpPr>
          <p:spPr>
            <a:xfrm rot="5400000">
              <a:off x="1619499" y="130656"/>
              <a:ext cx="2008628" cy="1747506"/>
            </a:xfrm>
            <a:prstGeom prst="hexagon">
              <a:avLst>
                <a:gd name="adj" fmla="val 25000"/>
                <a:gd name="vf" fmla="val 1154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Hexagon 4"/>
            <p:cNvSpPr/>
            <p:nvPr/>
          </p:nvSpPr>
          <p:spPr>
            <a:xfrm>
              <a:off x="1856897" y="313106"/>
              <a:ext cx="1553497" cy="1382606"/>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en-US" sz="3600" kern="1200" dirty="0" smtClean="0">
                  <a:solidFill>
                    <a:schemeClr val="bg1"/>
                  </a:solidFill>
                </a:rPr>
                <a:t>Self</a:t>
              </a:r>
              <a:endParaRPr lang="en-US" sz="3600" kern="1200" dirty="0">
                <a:solidFill>
                  <a:schemeClr val="bg1"/>
                </a:solidFill>
              </a:endParaRPr>
            </a:p>
          </p:txBody>
        </p:sp>
      </p:grpSp>
    </p:spTree>
    <p:extLst>
      <p:ext uri="{BB962C8B-B14F-4D97-AF65-F5344CB8AC3E}">
        <p14:creationId xmlns:p14="http://schemas.microsoft.com/office/powerpoint/2010/main" val="4864841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45833E-6 2.59259E-6 L -0.06771 -0.33866 " pathEditMode="relative" rAng="0" ptsTypes="AA">
                                      <p:cBhvr>
                                        <p:cTn id="6" dur="2000" fill="hold"/>
                                        <p:tgtEl>
                                          <p:spTgt spid="15"/>
                                        </p:tgtEl>
                                        <p:attrNameLst>
                                          <p:attrName>ppt_x</p:attrName>
                                          <p:attrName>ppt_y</p:attrName>
                                        </p:attrNameLst>
                                      </p:cBhvr>
                                      <p:rCtr x="-3385" y="-16944"/>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50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nodeType="withEffect">
                                  <p:stCondLst>
                                    <p:cond delay="100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7200" dirty="0" smtClean="0">
                <a:latin typeface="+mn-lt"/>
              </a:rPr>
              <a:t>Core </a:t>
            </a:r>
            <a:r>
              <a:rPr lang="en-US" sz="7200" dirty="0" smtClean="0">
                <a:solidFill>
                  <a:schemeClr val="tx1">
                    <a:lumMod val="50000"/>
                  </a:schemeClr>
                </a:solidFill>
                <a:latin typeface="Myriad Pro Black" panose="020B0903030403020204" pitchFamily="34" charset="0"/>
              </a:rPr>
              <a:t>Concepts</a:t>
            </a:r>
            <a:endParaRPr lang="en-US" sz="7200" dirty="0">
              <a:solidFill>
                <a:srgbClr val="F07F09"/>
              </a:solidFill>
              <a:latin typeface="Myriad Pro" panose="020B0503030403020204" pitchFamily="34" charset="0"/>
            </a:endParaRPr>
          </a:p>
        </p:txBody>
      </p:sp>
    </p:spTree>
    <p:extLst>
      <p:ext uri="{BB962C8B-B14F-4D97-AF65-F5344CB8AC3E}">
        <p14:creationId xmlns:p14="http://schemas.microsoft.com/office/powerpoint/2010/main" val="26788723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1205887" y="1698171"/>
            <a:ext cx="10624751" cy="4367893"/>
          </a:xfrm>
          <a:prstGeom prst="rect">
            <a:avLst/>
          </a:prstGeom>
        </p:spPr>
        <p:txBody>
          <a:bodyPr vert="horz" lIns="91440" tIns="45720" rIns="91440" bIns="45720" rtlCol="0" anchor="t">
            <a:normAutofit lnSpcReduction="10000"/>
          </a:bodyPr>
          <a:lstStyle>
            <a:lvl1pPr algn="ctr"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marL="685800" indent="-685800" algn="l">
              <a:buFont typeface="Arial" panose="020B0604020202020204" pitchFamily="34" charset="0"/>
              <a:buChar char="•"/>
            </a:pPr>
            <a:r>
              <a:rPr lang="en-US" sz="4800" dirty="0" smtClean="0">
                <a:latin typeface="Myriad Pro" panose="020B0503030403020204" pitchFamily="34" charset="0"/>
              </a:rPr>
              <a:t>Server Endpoint</a:t>
            </a:r>
            <a:br>
              <a:rPr lang="en-US" sz="4800" dirty="0" smtClean="0">
                <a:latin typeface="Myriad Pro" panose="020B0503030403020204" pitchFamily="34" charset="0"/>
              </a:rPr>
            </a:br>
            <a:endParaRPr lang="en-US" sz="4800" dirty="0" smtClean="0">
              <a:solidFill>
                <a:schemeClr val="tx1">
                  <a:lumMod val="65000"/>
                </a:schemeClr>
              </a:solidFill>
              <a:latin typeface="Myriad Pro" panose="020B0503030403020204" pitchFamily="34" charset="0"/>
            </a:endParaRPr>
          </a:p>
          <a:p>
            <a:pPr marL="685800" indent="-685800" algn="l">
              <a:buFont typeface="Arial" panose="020B0604020202020204" pitchFamily="34" charset="0"/>
              <a:buChar char="•"/>
            </a:pPr>
            <a:r>
              <a:rPr lang="en-US" sz="4800" dirty="0" smtClean="0">
                <a:latin typeface="Myriad Pro" panose="020B0503030403020204" pitchFamily="34" charset="0"/>
              </a:rPr>
              <a:t>Transient – no need to maintain state</a:t>
            </a:r>
            <a:endParaRPr lang="en-US" sz="4800" dirty="0">
              <a:latin typeface="Myriad Pro" panose="020B0503030403020204" pitchFamily="34" charset="0"/>
            </a:endParaRPr>
          </a:p>
          <a:p>
            <a:pPr marL="685800" indent="-685800" algn="l">
              <a:buFont typeface="Arial" panose="020B0604020202020204" pitchFamily="34" charset="0"/>
              <a:buChar char="•"/>
            </a:pPr>
            <a:endParaRPr lang="en-US" sz="4800" dirty="0" smtClean="0">
              <a:latin typeface="Myriad Pro" panose="020B0503030403020204" pitchFamily="34" charset="0"/>
            </a:endParaRPr>
          </a:p>
          <a:p>
            <a:pPr marL="685800" indent="-685800" algn="l">
              <a:buFont typeface="Arial" panose="020B0604020202020204" pitchFamily="34" charset="0"/>
              <a:buChar char="•"/>
            </a:pPr>
            <a:r>
              <a:rPr lang="en-US" sz="4800" dirty="0" smtClean="0">
                <a:latin typeface="Myriad Pro" panose="020B0503030403020204" pitchFamily="34" charset="0"/>
              </a:rPr>
              <a:t>May have multiple hubs</a:t>
            </a:r>
          </a:p>
          <a:p>
            <a:pPr marL="685800" indent="-685800" algn="l">
              <a:buFont typeface="Arial" panose="020B0604020202020204" pitchFamily="34" charset="0"/>
              <a:buChar char="•"/>
            </a:pPr>
            <a:endParaRPr lang="en-US" sz="4800" dirty="0">
              <a:latin typeface="Myriad Pro" panose="020B0503030403020204" pitchFamily="34" charset="0"/>
            </a:endParaRPr>
          </a:p>
          <a:p>
            <a:pPr marL="685800" indent="-685800" algn="l">
              <a:buFont typeface="Arial" panose="020B0604020202020204" pitchFamily="34" charset="0"/>
              <a:buChar char="•"/>
            </a:pPr>
            <a:r>
              <a:rPr lang="en-US" sz="4800" dirty="0" smtClean="0">
                <a:latin typeface="Myriad Pro" panose="020B0503030403020204" pitchFamily="34" charset="0"/>
              </a:rPr>
              <a:t>Hosted at /</a:t>
            </a:r>
            <a:r>
              <a:rPr lang="en-US" sz="4800" dirty="0" err="1" smtClean="0">
                <a:latin typeface="Myriad Pro" panose="020B0503030403020204" pitchFamily="34" charset="0"/>
              </a:rPr>
              <a:t>SignalR</a:t>
            </a:r>
            <a:r>
              <a:rPr lang="en-US" sz="4800" dirty="0" smtClean="0">
                <a:latin typeface="Myriad Pro" panose="020B0503030403020204" pitchFamily="34" charset="0"/>
              </a:rPr>
              <a:t> </a:t>
            </a:r>
            <a:r>
              <a:rPr lang="en-US" sz="2400" dirty="0" smtClean="0">
                <a:solidFill>
                  <a:schemeClr val="tx1">
                    <a:lumMod val="75000"/>
                  </a:schemeClr>
                </a:solidFill>
                <a:latin typeface="Myriad Pro" panose="020B0503030403020204" pitchFamily="34" charset="0"/>
              </a:rPr>
              <a:t>(is configurable)</a:t>
            </a:r>
            <a:endParaRPr lang="en-US" sz="2400" dirty="0">
              <a:solidFill>
                <a:schemeClr val="tx1">
                  <a:lumMod val="75000"/>
                </a:schemeClr>
              </a:solidFill>
              <a:latin typeface="Myriad Pro" panose="020B0503030403020204" pitchFamily="34" charset="0"/>
            </a:endParaRPr>
          </a:p>
        </p:txBody>
      </p:sp>
      <p:sp>
        <p:nvSpPr>
          <p:cNvPr id="3" name="Title 2"/>
          <p:cNvSpPr>
            <a:spLocks noGrp="1"/>
          </p:cNvSpPr>
          <p:nvPr>
            <p:ph type="title"/>
          </p:nvPr>
        </p:nvSpPr>
        <p:spPr>
          <a:xfrm>
            <a:off x="2682240" y="2651760"/>
            <a:ext cx="7290816" cy="1325562"/>
          </a:xfrm>
        </p:spPr>
        <p:txBody>
          <a:bodyPr>
            <a:noAutofit/>
          </a:bodyPr>
          <a:lstStyle/>
          <a:p>
            <a:r>
              <a:rPr lang="en-US" sz="7200" dirty="0" smtClean="0">
                <a:latin typeface="Myriad Pro" panose="020B0503030403020204" pitchFamily="34" charset="0"/>
              </a:rPr>
              <a:t>Hub</a:t>
            </a:r>
            <a:endParaRPr lang="en-US" sz="7200" dirty="0">
              <a:latin typeface="Myriad Pro" panose="020B0503030403020204" pitchFamily="34" charset="0"/>
            </a:endParaRPr>
          </a:p>
        </p:txBody>
      </p:sp>
    </p:spTree>
    <p:extLst>
      <p:ext uri="{BB962C8B-B14F-4D97-AF65-F5344CB8AC3E}">
        <p14:creationId xmlns:p14="http://schemas.microsoft.com/office/powerpoint/2010/main" val="35515299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16667E-7 -1.85185E-6 L -0.35768 -0.375 " pathEditMode="relative" rAng="0" ptsTypes="AA">
                                      <p:cBhvr>
                                        <p:cTn id="6" dur="2000" fill="hold"/>
                                        <p:tgtEl>
                                          <p:spTgt spid="3"/>
                                        </p:tgtEl>
                                        <p:attrNameLst>
                                          <p:attrName>ppt_x</p:attrName>
                                          <p:attrName>ppt_y</p:attrName>
                                        </p:attrNameLst>
                                      </p:cBhvr>
                                      <p:rCtr x="-17891" y="-18750"/>
                                    </p:animMotion>
                                  </p:childTnLst>
                                </p:cTn>
                              </p:par>
                            </p:childTnLst>
                          </p:cTn>
                        </p:par>
                        <p:par>
                          <p:cTn id="7" fill="hold">
                            <p:stCondLst>
                              <p:cond delay="2000"/>
                            </p:stCondLst>
                            <p:childTnLst>
                              <p:par>
                                <p:cTn id="8" presetID="1" presetClass="entr" presetSubtype="0" fill="hold" nodeType="after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1205887" y="1698171"/>
            <a:ext cx="10624751" cy="4367893"/>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marL="685800" indent="-685800" algn="l">
              <a:buFont typeface="Arial" panose="020B0604020202020204" pitchFamily="34" charset="0"/>
              <a:buChar char="•"/>
            </a:pPr>
            <a:r>
              <a:rPr lang="en-US" sz="4800" dirty="0" smtClean="0">
                <a:latin typeface="Myriad Pro" panose="020B0503030403020204" pitchFamily="34" charset="0"/>
              </a:rPr>
              <a:t>Inside a Hub</a:t>
            </a:r>
            <a:br>
              <a:rPr lang="en-US" sz="4800" dirty="0" smtClean="0">
                <a:latin typeface="Myriad Pro" panose="020B0503030403020204" pitchFamily="34" charset="0"/>
              </a:rPr>
            </a:br>
            <a:endParaRPr lang="en-US" sz="4800" dirty="0" smtClean="0">
              <a:solidFill>
                <a:schemeClr val="tx1">
                  <a:lumMod val="65000"/>
                </a:schemeClr>
              </a:solidFill>
              <a:latin typeface="Myriad Pro" panose="020B0503030403020204" pitchFamily="34" charset="0"/>
            </a:endParaRPr>
          </a:p>
          <a:p>
            <a:pPr marL="685800" indent="-685800" algn="l">
              <a:buFont typeface="Arial" panose="020B0604020202020204" pitchFamily="34" charset="0"/>
              <a:buChar char="•"/>
            </a:pPr>
            <a:r>
              <a:rPr lang="en-US" sz="4800" dirty="0" smtClean="0">
                <a:latin typeface="Myriad Pro" panose="020B0503030403020204" pitchFamily="34" charset="0"/>
              </a:rPr>
              <a:t>Via the Clients Proxy Instance</a:t>
            </a:r>
            <a:endParaRPr lang="en-US" sz="4800" dirty="0">
              <a:latin typeface="Myriad Pro" panose="020B0503030403020204" pitchFamily="34" charset="0"/>
            </a:endParaRPr>
          </a:p>
          <a:p>
            <a:pPr marL="685800" indent="-685800" algn="l">
              <a:buFont typeface="Arial" panose="020B0604020202020204" pitchFamily="34" charset="0"/>
              <a:buChar char="•"/>
            </a:pPr>
            <a:endParaRPr lang="en-US" sz="4800" dirty="0" smtClean="0">
              <a:latin typeface="Myriad Pro" panose="020B0503030403020204" pitchFamily="34" charset="0"/>
            </a:endParaRPr>
          </a:p>
          <a:p>
            <a:pPr marL="685800" indent="-685800" algn="l">
              <a:buFont typeface="Arial" panose="020B0604020202020204" pitchFamily="34" charset="0"/>
              <a:buChar char="•"/>
            </a:pPr>
            <a:r>
              <a:rPr lang="en-US" sz="4800" dirty="0" smtClean="0">
                <a:latin typeface="Myriad Pro" panose="020B0503030403020204" pitchFamily="34" charset="0"/>
              </a:rPr>
              <a:t>Fine grained control over  recipients</a:t>
            </a:r>
          </a:p>
          <a:p>
            <a:pPr lvl="1"/>
            <a:endParaRPr lang="en-US" sz="2200" dirty="0">
              <a:latin typeface="Myriad Pro" panose="020B0503030403020204" pitchFamily="34" charset="0"/>
            </a:endParaRPr>
          </a:p>
        </p:txBody>
      </p:sp>
      <p:sp>
        <p:nvSpPr>
          <p:cNvPr id="3" name="Title 2"/>
          <p:cNvSpPr>
            <a:spLocks noGrp="1"/>
          </p:cNvSpPr>
          <p:nvPr>
            <p:ph type="title"/>
          </p:nvPr>
        </p:nvSpPr>
        <p:spPr>
          <a:xfrm>
            <a:off x="324091" y="2696900"/>
            <a:ext cx="12408061" cy="1280421"/>
          </a:xfrm>
        </p:spPr>
        <p:txBody>
          <a:bodyPr>
            <a:noAutofit/>
          </a:bodyPr>
          <a:lstStyle/>
          <a:p>
            <a:r>
              <a:rPr lang="en-US" sz="7200" dirty="0" smtClean="0">
                <a:latin typeface="Myriad Pro" panose="020B0503030403020204" pitchFamily="34" charset="0"/>
              </a:rPr>
              <a:t>Server =&gt; Client</a:t>
            </a:r>
            <a:endParaRPr lang="en-US" sz="7200" dirty="0">
              <a:latin typeface="Myriad Pro" panose="020B0503030403020204" pitchFamily="34" charset="0"/>
            </a:endParaRPr>
          </a:p>
        </p:txBody>
      </p:sp>
    </p:spTree>
    <p:extLst>
      <p:ext uri="{BB962C8B-B14F-4D97-AF65-F5344CB8AC3E}">
        <p14:creationId xmlns:p14="http://schemas.microsoft.com/office/powerpoint/2010/main" val="13422085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33333E-6 -4.07407E-6 L -0.18516 -0.38194 " pathEditMode="relative" rAng="0" ptsTypes="AA">
                                      <p:cBhvr>
                                        <p:cTn id="6" dur="2000" fill="hold"/>
                                        <p:tgtEl>
                                          <p:spTgt spid="3"/>
                                        </p:tgtEl>
                                        <p:attrNameLst>
                                          <p:attrName>ppt_x</p:attrName>
                                          <p:attrName>ppt_y</p:attrName>
                                        </p:attrNameLst>
                                      </p:cBhvr>
                                      <p:rCtr x="-9258" y="-19097"/>
                                    </p:animMotion>
                                  </p:childTnLst>
                                </p:cTn>
                              </p:par>
                            </p:childTnLst>
                          </p:cTn>
                        </p:par>
                        <p:par>
                          <p:cTn id="7" fill="hold">
                            <p:stCondLst>
                              <p:cond delay="2000"/>
                            </p:stCondLst>
                            <p:childTnLst>
                              <p:par>
                                <p:cTn id="8" presetID="1" presetClass="entr" presetSubtype="0" fill="hold" nodeType="after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61872" y="365760"/>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7200" dirty="0" smtClean="0">
                <a:latin typeface="Myriad Pro" panose="020B0503030403020204" pitchFamily="34" charset="0"/>
              </a:rPr>
              <a:t>Who Am I?</a:t>
            </a:r>
            <a:endParaRPr lang="en-US" sz="7200" dirty="0">
              <a:latin typeface="Myriad Pro" panose="020B0503030403020204" pitchFamily="34" charset="0"/>
            </a:endParaRPr>
          </a:p>
        </p:txBody>
      </p:sp>
      <p:sp>
        <p:nvSpPr>
          <p:cNvPr id="5" name="Content Placeholder 2"/>
          <p:cNvSpPr txBox="1">
            <a:spLocks/>
          </p:cNvSpPr>
          <p:nvPr/>
        </p:nvSpPr>
        <p:spPr>
          <a:xfrm>
            <a:off x="1261872" y="2113808"/>
            <a:ext cx="8595360" cy="4066329"/>
          </a:xfrm>
          <a:prstGeom prst="rect">
            <a:avLst/>
          </a:prstGeom>
        </p:spPr>
        <p:txBody>
          <a:bodyPr vert="horz" lIns="91440" tIns="45720" rIns="91440" bIns="45720" rtlCol="0" anchor="t">
            <a:normAutofit fontScale="92500" lnSpcReduction="20000"/>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65000"/>
                    <a:lumOff val="35000"/>
                  </a:schemeClr>
                </a:solidFill>
                <a:latin typeface="+mn-lt"/>
                <a:ea typeface="+mn-ea"/>
                <a:cs typeface="+mn-cs"/>
              </a:defRPr>
            </a:lvl1pPr>
            <a:lvl2pPr marL="457200" indent="0" algn="l" defTabSz="914400" rtl="0" eaLnBrk="1" latinLnBrk="0" hangingPunct="1">
              <a:lnSpc>
                <a:spcPct val="90000"/>
              </a:lnSpc>
              <a:spcBef>
                <a:spcPts val="300"/>
              </a:spcBef>
              <a:spcAft>
                <a:spcPts val="300"/>
              </a:spcAft>
              <a:buClr>
                <a:schemeClr val="accent1"/>
              </a:buClr>
              <a:buFont typeface="Wingdings 2" pitchFamily="18" charset="2"/>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300"/>
              </a:spcBef>
              <a:spcAft>
                <a:spcPts val="300"/>
              </a:spcAft>
              <a:buClr>
                <a:schemeClr val="accent1"/>
              </a:buClr>
              <a:buFont typeface="Wingdings 2" pitchFamily="18" charset="2"/>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300"/>
              </a:spcBef>
              <a:spcAft>
                <a:spcPts val="300"/>
              </a:spcAft>
              <a:buClr>
                <a:schemeClr val="accent1"/>
              </a:buClr>
              <a:buFont typeface="Wingdings 2" pitchFamily="18" charset="2"/>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300"/>
              </a:spcBef>
              <a:spcAft>
                <a:spcPts val="300"/>
              </a:spcAft>
              <a:buClr>
                <a:schemeClr val="accent1"/>
              </a:buClr>
              <a:buFont typeface="Wingdings 2" pitchFamily="18" charset="2"/>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300"/>
              </a:spcBef>
              <a:spcAft>
                <a:spcPts val="300"/>
              </a:spcAft>
              <a:buClr>
                <a:schemeClr val="accent1"/>
              </a:buClr>
              <a:buFont typeface="Wingdings 2" pitchFamily="18" charset="2"/>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300"/>
              </a:spcBef>
              <a:spcAft>
                <a:spcPts val="300"/>
              </a:spcAft>
              <a:buClr>
                <a:schemeClr val="accent1"/>
              </a:buClr>
              <a:buFont typeface="Wingdings 2" pitchFamily="18" charset="2"/>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300"/>
              </a:spcBef>
              <a:spcAft>
                <a:spcPts val="300"/>
              </a:spcAft>
              <a:buClr>
                <a:schemeClr val="accent1"/>
              </a:buClr>
              <a:buFont typeface="Wingdings 2" pitchFamily="18" charset="2"/>
              <a:buNone/>
              <a:defRPr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300"/>
              </a:spcBef>
              <a:spcAft>
                <a:spcPts val="300"/>
              </a:spcAft>
              <a:buClr>
                <a:schemeClr val="accent1"/>
              </a:buClr>
              <a:buFont typeface="Wingdings 2" pitchFamily="18" charset="2"/>
              <a:buNone/>
              <a:defRPr sz="1400" kern="1200">
                <a:solidFill>
                  <a:schemeClr val="tx1">
                    <a:tint val="75000"/>
                  </a:schemeClr>
                </a:solidFill>
                <a:latin typeface="+mn-lt"/>
                <a:ea typeface="+mn-ea"/>
                <a:cs typeface="+mn-cs"/>
              </a:defRPr>
            </a:lvl9pPr>
          </a:lstStyle>
          <a:p>
            <a:r>
              <a:rPr lang="en-US" sz="3600" dirty="0" smtClean="0">
                <a:solidFill>
                  <a:schemeClr val="tx1">
                    <a:lumMod val="50000"/>
                  </a:schemeClr>
                </a:solidFill>
                <a:latin typeface="Myriad Pro" panose="020B0503030403020204" pitchFamily="34" charset="0"/>
              </a:rPr>
              <a:t>@</a:t>
            </a:r>
            <a:r>
              <a:rPr lang="en-US" sz="3600" dirty="0" err="1" smtClean="0">
                <a:latin typeface="Myriad Pro" panose="020B0503030403020204" pitchFamily="34" charset="0"/>
              </a:rPr>
              <a:t>DerikWhittaker</a:t>
            </a:r>
            <a:endParaRPr lang="en-US" sz="3600" dirty="0" smtClean="0">
              <a:latin typeface="Myriad Pro" panose="020B0503030403020204" pitchFamily="34" charset="0"/>
            </a:endParaRPr>
          </a:p>
          <a:p>
            <a:r>
              <a:rPr lang="en-US" sz="3600" dirty="0" smtClean="0">
                <a:latin typeface="Myriad Pro" panose="020B0503030403020204" pitchFamily="34" charset="0"/>
              </a:rPr>
              <a:t>Derik</a:t>
            </a:r>
            <a:r>
              <a:rPr lang="en-US" sz="3600" dirty="0" smtClean="0">
                <a:solidFill>
                  <a:schemeClr val="tx1">
                    <a:lumMod val="50000"/>
                  </a:schemeClr>
                </a:solidFill>
                <a:latin typeface="Myriad Pro" panose="020B0503030403020204" pitchFamily="34" charset="0"/>
              </a:rPr>
              <a:t>@</a:t>
            </a:r>
            <a:r>
              <a:rPr lang="en-US" sz="3600" dirty="0" smtClean="0">
                <a:latin typeface="Myriad Pro" panose="020B0503030403020204" pitchFamily="34" charset="0"/>
              </a:rPr>
              <a:t>graudo.com</a:t>
            </a:r>
          </a:p>
          <a:p>
            <a:r>
              <a:rPr lang="en-US" sz="3600" dirty="0" smtClean="0">
                <a:latin typeface="Myriad Pro" panose="020B0503030403020204" pitchFamily="34" charset="0"/>
              </a:rPr>
              <a:t>http://devlicio.us/blogs/derik_whittaker</a:t>
            </a:r>
          </a:p>
          <a:p>
            <a:endParaRPr lang="en-US" sz="1900" dirty="0" smtClean="0">
              <a:latin typeface="Myriad Pro" panose="020B0503030403020204" pitchFamily="34" charset="0"/>
            </a:endParaRPr>
          </a:p>
          <a:p>
            <a:r>
              <a:rPr lang="en-US" sz="3600" dirty="0" smtClean="0">
                <a:latin typeface="Myriad Pro" panose="020B0503030403020204" pitchFamily="34" charset="0"/>
              </a:rPr>
              <a:t>Microsoft C# MVP</a:t>
            </a:r>
          </a:p>
          <a:p>
            <a:r>
              <a:rPr lang="en-US" sz="3600" dirty="0" err="1" smtClean="0">
                <a:latin typeface="Myriad Pro" panose="020B0503030403020204" pitchFamily="34" charset="0"/>
              </a:rPr>
              <a:t>Asp.Net</a:t>
            </a:r>
            <a:r>
              <a:rPr lang="en-US" sz="3600" dirty="0" smtClean="0">
                <a:latin typeface="Myriad Pro" panose="020B0503030403020204" pitchFamily="34" charset="0"/>
              </a:rPr>
              <a:t> Insider</a:t>
            </a:r>
          </a:p>
          <a:p>
            <a:r>
              <a:rPr lang="en-US" sz="3600" dirty="0" smtClean="0">
                <a:latin typeface="Myriad Pro" panose="020B0503030403020204" pitchFamily="34" charset="0"/>
              </a:rPr>
              <a:t>Pluralsight Author</a:t>
            </a:r>
            <a:endParaRPr lang="en-US" sz="3600" dirty="0">
              <a:latin typeface="Myriad Pro" panose="020B0503030403020204" pitchFamily="34" charset="0"/>
            </a:endParaRPr>
          </a:p>
        </p:txBody>
      </p:sp>
    </p:spTree>
    <p:extLst>
      <p:ext uri="{BB962C8B-B14F-4D97-AF65-F5344CB8AC3E}">
        <p14:creationId xmlns:p14="http://schemas.microsoft.com/office/powerpoint/2010/main" val="31429714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1205887" y="1698171"/>
            <a:ext cx="10624751" cy="4367893"/>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marL="685800" indent="-685800" algn="l">
              <a:buFont typeface="Arial" panose="020B0604020202020204" pitchFamily="34" charset="0"/>
              <a:buChar char="•"/>
            </a:pPr>
            <a:r>
              <a:rPr lang="en-US" sz="4800" dirty="0" smtClean="0">
                <a:latin typeface="Myriad Pro" panose="020B0503030403020204" pitchFamily="34" charset="0"/>
              </a:rPr>
              <a:t>Via a </a:t>
            </a:r>
            <a:r>
              <a:rPr lang="en-US" sz="4800" dirty="0" err="1" smtClean="0">
                <a:latin typeface="Myriad Pro" panose="020B0503030403020204" pitchFamily="34" charset="0"/>
              </a:rPr>
              <a:t>ConnectionHub</a:t>
            </a:r>
            <a:r>
              <a:rPr lang="en-US" sz="4800" dirty="0" smtClean="0">
                <a:latin typeface="Myriad Pro" panose="020B0503030403020204" pitchFamily="34" charset="0"/>
              </a:rPr>
              <a:t/>
            </a:r>
            <a:br>
              <a:rPr lang="en-US" sz="4800" dirty="0" smtClean="0">
                <a:latin typeface="Myriad Pro" panose="020B0503030403020204" pitchFamily="34" charset="0"/>
              </a:rPr>
            </a:br>
            <a:endParaRPr lang="en-US" sz="4800" dirty="0" smtClean="0">
              <a:solidFill>
                <a:schemeClr val="tx1">
                  <a:lumMod val="65000"/>
                </a:schemeClr>
              </a:solidFill>
              <a:latin typeface="Myriad Pro" panose="020B0503030403020204" pitchFamily="34" charset="0"/>
            </a:endParaRPr>
          </a:p>
          <a:p>
            <a:pPr marL="685800" indent="-685800" algn="l">
              <a:buFont typeface="Arial" panose="020B0604020202020204" pitchFamily="34" charset="0"/>
              <a:buChar char="•"/>
            </a:pPr>
            <a:r>
              <a:rPr lang="en-US" sz="4800" dirty="0" smtClean="0">
                <a:latin typeface="Myriad Pro" panose="020B0503030403020204" pitchFamily="34" charset="0"/>
              </a:rPr>
              <a:t>Via the server proxy</a:t>
            </a:r>
            <a:endParaRPr lang="en-US" sz="4800" dirty="0">
              <a:latin typeface="Myriad Pro" panose="020B0503030403020204" pitchFamily="34" charset="0"/>
            </a:endParaRPr>
          </a:p>
          <a:p>
            <a:pPr marL="685800" indent="-685800" algn="l">
              <a:buFont typeface="Arial" panose="020B0604020202020204" pitchFamily="34" charset="0"/>
              <a:buChar char="•"/>
            </a:pPr>
            <a:endParaRPr lang="en-US" sz="4800" dirty="0" smtClean="0">
              <a:latin typeface="Myriad Pro" panose="020B0503030403020204" pitchFamily="34" charset="0"/>
            </a:endParaRPr>
          </a:p>
          <a:p>
            <a:pPr marL="685800" indent="-685800" algn="l">
              <a:buFont typeface="Arial" panose="020B0604020202020204" pitchFamily="34" charset="0"/>
              <a:buChar char="•"/>
            </a:pPr>
            <a:r>
              <a:rPr lang="en-US" sz="4800" dirty="0" smtClean="0">
                <a:latin typeface="Myriad Pro" panose="020B0503030403020204" pitchFamily="34" charset="0"/>
              </a:rPr>
              <a:t>~ like a normal method call</a:t>
            </a:r>
          </a:p>
          <a:p>
            <a:pPr lvl="1"/>
            <a:endParaRPr lang="en-US" sz="2200" dirty="0">
              <a:latin typeface="Myriad Pro" panose="020B0503030403020204" pitchFamily="34" charset="0"/>
            </a:endParaRPr>
          </a:p>
        </p:txBody>
      </p:sp>
      <p:sp>
        <p:nvSpPr>
          <p:cNvPr id="3" name="Title 2"/>
          <p:cNvSpPr>
            <a:spLocks noGrp="1"/>
          </p:cNvSpPr>
          <p:nvPr>
            <p:ph type="title"/>
          </p:nvPr>
        </p:nvSpPr>
        <p:spPr>
          <a:xfrm>
            <a:off x="324091" y="2696900"/>
            <a:ext cx="12408061" cy="1280421"/>
          </a:xfrm>
        </p:spPr>
        <p:txBody>
          <a:bodyPr>
            <a:noAutofit/>
          </a:bodyPr>
          <a:lstStyle/>
          <a:p>
            <a:r>
              <a:rPr lang="en-US" sz="7200" dirty="0" smtClean="0">
                <a:latin typeface="Myriad Pro" panose="020B0503030403020204" pitchFamily="34" charset="0"/>
              </a:rPr>
              <a:t>Client =&gt; Server </a:t>
            </a:r>
            <a:r>
              <a:rPr lang="en-US" sz="3700" dirty="0" smtClean="0">
                <a:solidFill>
                  <a:schemeClr val="tx1">
                    <a:lumMod val="75000"/>
                  </a:schemeClr>
                </a:solidFill>
                <a:latin typeface="Myriad Pro" panose="020B0503030403020204" pitchFamily="34" charset="0"/>
              </a:rPr>
              <a:t>(outbound)</a:t>
            </a:r>
            <a:endParaRPr lang="en-US" sz="3700" dirty="0">
              <a:solidFill>
                <a:schemeClr val="tx1">
                  <a:lumMod val="75000"/>
                </a:schemeClr>
              </a:solidFill>
              <a:latin typeface="Myriad Pro" panose="020B0503030403020204" pitchFamily="34" charset="0"/>
            </a:endParaRPr>
          </a:p>
        </p:txBody>
      </p:sp>
    </p:spTree>
    <p:extLst>
      <p:ext uri="{BB962C8B-B14F-4D97-AF65-F5344CB8AC3E}">
        <p14:creationId xmlns:p14="http://schemas.microsoft.com/office/powerpoint/2010/main" val="12795873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33333E-6 -4.07407E-6 L -0.09584 -0.37685 " pathEditMode="relative" rAng="0" ptsTypes="AA">
                                      <p:cBhvr>
                                        <p:cTn id="6" dur="2000" fill="hold"/>
                                        <p:tgtEl>
                                          <p:spTgt spid="3"/>
                                        </p:tgtEl>
                                        <p:attrNameLst>
                                          <p:attrName>ppt_x</p:attrName>
                                          <p:attrName>ppt_y</p:attrName>
                                        </p:attrNameLst>
                                      </p:cBhvr>
                                      <p:rCtr x="-4792" y="-18843"/>
                                    </p:animMotion>
                                  </p:childTnLst>
                                </p:cTn>
                              </p:par>
                            </p:childTnLst>
                          </p:cTn>
                        </p:par>
                        <p:par>
                          <p:cTn id="7" fill="hold">
                            <p:stCondLst>
                              <p:cond delay="2000"/>
                            </p:stCondLst>
                            <p:childTnLst>
                              <p:par>
                                <p:cTn id="8" presetID="1" presetClass="entr" presetSubtype="0" fill="hold" nodeType="after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24091" y="2696900"/>
            <a:ext cx="12408061" cy="1280421"/>
          </a:xfrm>
        </p:spPr>
        <p:txBody>
          <a:bodyPr>
            <a:noAutofit/>
          </a:bodyPr>
          <a:lstStyle/>
          <a:p>
            <a:r>
              <a:rPr lang="en-US" sz="7200" dirty="0" smtClean="0">
                <a:latin typeface="Myriad Pro" panose="020B0503030403020204" pitchFamily="34" charset="0"/>
              </a:rPr>
              <a:t>Client =&gt; Server </a:t>
            </a:r>
            <a:r>
              <a:rPr lang="en-US" sz="3700" dirty="0" smtClean="0">
                <a:solidFill>
                  <a:schemeClr val="tx1">
                    <a:lumMod val="75000"/>
                  </a:schemeClr>
                </a:solidFill>
                <a:latin typeface="Myriad Pro" panose="020B0503030403020204" pitchFamily="34" charset="0"/>
              </a:rPr>
              <a:t>(inbound)</a:t>
            </a:r>
            <a:endParaRPr lang="en-US" sz="3700" dirty="0">
              <a:solidFill>
                <a:schemeClr val="tx1">
                  <a:lumMod val="75000"/>
                </a:schemeClr>
              </a:solidFill>
              <a:latin typeface="Myriad Pro" panose="020B0503030403020204" pitchFamily="34" charset="0"/>
            </a:endParaRPr>
          </a:p>
        </p:txBody>
      </p:sp>
      <p:sp>
        <p:nvSpPr>
          <p:cNvPr id="4" name="Title 2"/>
          <p:cNvSpPr txBox="1">
            <a:spLocks/>
          </p:cNvSpPr>
          <p:nvPr/>
        </p:nvSpPr>
        <p:spPr>
          <a:xfrm>
            <a:off x="1205887" y="1698171"/>
            <a:ext cx="10624751" cy="4367893"/>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marL="685800" indent="-685800" algn="l">
              <a:buFont typeface="Arial" panose="020B0604020202020204" pitchFamily="34" charset="0"/>
              <a:buChar char="•"/>
            </a:pPr>
            <a:r>
              <a:rPr lang="en-US" sz="4800" dirty="0" smtClean="0">
                <a:latin typeface="Myriad Pro" panose="020B0503030403020204" pitchFamily="34" charset="0"/>
              </a:rPr>
              <a:t>Via a </a:t>
            </a:r>
            <a:r>
              <a:rPr lang="en-US" sz="4800" dirty="0" err="1" smtClean="0">
                <a:latin typeface="Myriad Pro" panose="020B0503030403020204" pitchFamily="34" charset="0"/>
              </a:rPr>
              <a:t>ConnectionHub</a:t>
            </a:r>
            <a:r>
              <a:rPr lang="en-US" sz="4800" dirty="0" smtClean="0">
                <a:latin typeface="Myriad Pro" panose="020B0503030403020204" pitchFamily="34" charset="0"/>
              </a:rPr>
              <a:t/>
            </a:r>
            <a:br>
              <a:rPr lang="en-US" sz="4800" dirty="0" smtClean="0">
                <a:latin typeface="Myriad Pro" panose="020B0503030403020204" pitchFamily="34" charset="0"/>
              </a:rPr>
            </a:br>
            <a:endParaRPr lang="en-US" sz="4800" dirty="0" smtClean="0">
              <a:solidFill>
                <a:schemeClr val="tx1">
                  <a:lumMod val="65000"/>
                </a:schemeClr>
              </a:solidFill>
              <a:latin typeface="Myriad Pro" panose="020B0503030403020204" pitchFamily="34" charset="0"/>
            </a:endParaRPr>
          </a:p>
          <a:p>
            <a:pPr marL="685800" indent="-685800" algn="l">
              <a:buFont typeface="Arial" panose="020B0604020202020204" pitchFamily="34" charset="0"/>
              <a:buChar char="•"/>
            </a:pPr>
            <a:r>
              <a:rPr lang="en-US" sz="4800" dirty="0" smtClean="0">
                <a:latin typeface="Myriad Pro" panose="020B0503030403020204" pitchFamily="34" charset="0"/>
              </a:rPr>
              <a:t>Via the client proxy</a:t>
            </a:r>
            <a:endParaRPr lang="en-US" sz="4800" dirty="0">
              <a:latin typeface="Myriad Pro" panose="020B0503030403020204" pitchFamily="34" charset="0"/>
            </a:endParaRPr>
          </a:p>
          <a:p>
            <a:pPr marL="685800" indent="-685800" algn="l">
              <a:buFont typeface="Arial" panose="020B0604020202020204" pitchFamily="34" charset="0"/>
              <a:buChar char="•"/>
            </a:pPr>
            <a:endParaRPr lang="en-US" sz="4800" dirty="0" smtClean="0">
              <a:latin typeface="Myriad Pro" panose="020B0503030403020204" pitchFamily="34" charset="0"/>
            </a:endParaRPr>
          </a:p>
          <a:p>
            <a:pPr marL="685800" indent="-685800" algn="l">
              <a:buFont typeface="Arial" panose="020B0604020202020204" pitchFamily="34" charset="0"/>
              <a:buChar char="•"/>
            </a:pPr>
            <a:r>
              <a:rPr lang="en-US" sz="4800" dirty="0" smtClean="0">
                <a:latin typeface="Myriad Pro" panose="020B0503030403020204" pitchFamily="34" charset="0"/>
              </a:rPr>
              <a:t>~ like a normal method call</a:t>
            </a:r>
          </a:p>
          <a:p>
            <a:pPr lvl="1"/>
            <a:endParaRPr lang="en-US" sz="2200" dirty="0">
              <a:latin typeface="Myriad Pro" panose="020B0503030403020204" pitchFamily="34" charset="0"/>
            </a:endParaRPr>
          </a:p>
        </p:txBody>
      </p:sp>
    </p:spTree>
    <p:extLst>
      <p:ext uri="{BB962C8B-B14F-4D97-AF65-F5344CB8AC3E}">
        <p14:creationId xmlns:p14="http://schemas.microsoft.com/office/powerpoint/2010/main" val="12824993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33333E-6 -4.07407E-6 L -0.09584 -0.37685 " pathEditMode="relative" rAng="0" ptsTypes="AA">
                                      <p:cBhvr>
                                        <p:cTn id="6" dur="2000" fill="hold"/>
                                        <p:tgtEl>
                                          <p:spTgt spid="3"/>
                                        </p:tgtEl>
                                        <p:attrNameLst>
                                          <p:attrName>ppt_x</p:attrName>
                                          <p:attrName>ppt_y</p:attrName>
                                        </p:attrNameLst>
                                      </p:cBhvr>
                                      <p:rCtr x="-4792" y="-18843"/>
                                    </p:animMotion>
                                  </p:childTnLst>
                                </p:cTn>
                              </p:par>
                            </p:childTnLst>
                          </p:cTn>
                        </p:par>
                        <p:par>
                          <p:cTn id="7" fill="hold">
                            <p:stCondLst>
                              <p:cond delay="2000"/>
                            </p:stCondLst>
                            <p:childTnLst>
                              <p:par>
                                <p:cTn id="8" presetID="1" presetClass="entr" presetSubtype="0" fill="hold" nodeType="after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307934" y="2169475"/>
            <a:ext cx="9699585" cy="2862322"/>
          </a:xfrm>
          <a:prstGeom prst="rect">
            <a:avLst/>
          </a:prstGeom>
        </p:spPr>
        <p:txBody>
          <a:bodyPr wrap="square">
            <a:spAutoFit/>
          </a:bodyPr>
          <a:lstStyle/>
          <a:p>
            <a:r>
              <a:rPr lang="en-US" sz="3600" dirty="0" err="1"/>
              <a:t>var</a:t>
            </a:r>
            <a:r>
              <a:rPr lang="en-US" sz="3600" dirty="0"/>
              <a:t> </a:t>
            </a:r>
            <a:r>
              <a:rPr lang="en-US" sz="3600" dirty="0" err="1"/>
              <a:t>quizHub</a:t>
            </a:r>
            <a:r>
              <a:rPr lang="en-US" sz="3600" dirty="0"/>
              <a:t> = $.</a:t>
            </a:r>
            <a:r>
              <a:rPr lang="en-US" sz="3600" dirty="0" err="1"/>
              <a:t>connection.quizHub</a:t>
            </a:r>
            <a:r>
              <a:rPr lang="en-US" sz="3600" dirty="0"/>
              <a:t>;</a:t>
            </a:r>
          </a:p>
          <a:p>
            <a:r>
              <a:rPr lang="en-US" sz="3600" dirty="0"/>
              <a:t>            </a:t>
            </a:r>
          </a:p>
          <a:p>
            <a:r>
              <a:rPr lang="en-US" sz="3600" dirty="0"/>
              <a:t>$('#</a:t>
            </a:r>
            <a:r>
              <a:rPr lang="en-US" sz="3600" dirty="0" err="1"/>
              <a:t>SayHelloToMe</a:t>
            </a:r>
            <a:r>
              <a:rPr lang="en-US" sz="3600" dirty="0"/>
              <a:t>').click(function () {</a:t>
            </a:r>
          </a:p>
          <a:p>
            <a:r>
              <a:rPr lang="en-US" sz="3600" dirty="0"/>
              <a:t>    </a:t>
            </a:r>
            <a:r>
              <a:rPr lang="en-US" sz="3600" dirty="0" err="1"/>
              <a:t>quizHub.server.everyOneButMe</a:t>
            </a:r>
            <a:r>
              <a:rPr lang="en-US" sz="3600" dirty="0"/>
              <a:t>("Its Me");</a:t>
            </a:r>
          </a:p>
          <a:p>
            <a:r>
              <a:rPr lang="en-US" sz="3600" dirty="0"/>
              <a:t>});</a:t>
            </a:r>
          </a:p>
        </p:txBody>
      </p:sp>
      <p:sp>
        <p:nvSpPr>
          <p:cNvPr id="7" name="Title 2"/>
          <p:cNvSpPr>
            <a:spLocks noGrp="1"/>
          </p:cNvSpPr>
          <p:nvPr>
            <p:ph type="title"/>
          </p:nvPr>
        </p:nvSpPr>
        <p:spPr>
          <a:xfrm>
            <a:off x="833377" y="254642"/>
            <a:ext cx="12408061" cy="1280421"/>
          </a:xfrm>
        </p:spPr>
        <p:txBody>
          <a:bodyPr>
            <a:noAutofit/>
          </a:bodyPr>
          <a:lstStyle/>
          <a:p>
            <a:pPr algn="l"/>
            <a:r>
              <a:rPr lang="en-US" sz="7200" dirty="0" smtClean="0">
                <a:latin typeface="Myriad Pro" panose="020B0503030403020204" pitchFamily="34" charset="0"/>
              </a:rPr>
              <a:t>Calling a Server Endpoint</a:t>
            </a:r>
            <a:endParaRPr lang="en-US" sz="3700" dirty="0">
              <a:solidFill>
                <a:schemeClr val="tx1">
                  <a:lumMod val="75000"/>
                </a:schemeClr>
              </a:solidFill>
              <a:latin typeface="Myriad Pro" panose="020B0503030403020204" pitchFamily="34" charset="0"/>
            </a:endParaRPr>
          </a:p>
        </p:txBody>
      </p:sp>
      <p:sp>
        <p:nvSpPr>
          <p:cNvPr id="10" name="Rectangle 9"/>
          <p:cNvSpPr/>
          <p:nvPr/>
        </p:nvSpPr>
        <p:spPr>
          <a:xfrm>
            <a:off x="1307934" y="2169475"/>
            <a:ext cx="7349929" cy="724196"/>
          </a:xfrm>
          <a:prstGeom prst="rect">
            <a:avLst/>
          </a:prstGeom>
          <a:noFill/>
          <a:ln w="44450" cmpd="sng">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691827" y="3791860"/>
            <a:ext cx="8123505" cy="724196"/>
          </a:xfrm>
          <a:prstGeom prst="rect">
            <a:avLst/>
          </a:prstGeom>
          <a:noFill/>
          <a:ln w="44450" cmpd="sng">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3429551" y="4387850"/>
            <a:ext cx="1275248" cy="0"/>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9074846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xit" presetSubtype="0" fill="hold" grpId="1" nodeType="with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307934" y="2169475"/>
            <a:ext cx="11412640" cy="2862322"/>
          </a:xfrm>
          <a:prstGeom prst="rect">
            <a:avLst/>
          </a:prstGeom>
        </p:spPr>
        <p:txBody>
          <a:bodyPr wrap="square">
            <a:spAutoFit/>
          </a:bodyPr>
          <a:lstStyle/>
          <a:p>
            <a:r>
              <a:rPr lang="en-US" sz="3600" dirty="0" err="1"/>
              <a:t>var</a:t>
            </a:r>
            <a:r>
              <a:rPr lang="en-US" sz="3600" dirty="0"/>
              <a:t> </a:t>
            </a:r>
            <a:r>
              <a:rPr lang="en-US" sz="3600" dirty="0" err="1"/>
              <a:t>quizHub</a:t>
            </a:r>
            <a:r>
              <a:rPr lang="en-US" sz="3600" dirty="0"/>
              <a:t> = $.</a:t>
            </a:r>
            <a:r>
              <a:rPr lang="en-US" sz="3600" dirty="0" err="1"/>
              <a:t>connection.quizHub</a:t>
            </a:r>
            <a:r>
              <a:rPr lang="en-US" sz="3600" dirty="0"/>
              <a:t>;</a:t>
            </a:r>
          </a:p>
          <a:p>
            <a:r>
              <a:rPr lang="en-US" sz="3600" dirty="0"/>
              <a:t>     </a:t>
            </a:r>
          </a:p>
          <a:p>
            <a:r>
              <a:rPr lang="en-US" sz="3600" dirty="0" err="1"/>
              <a:t>quizHub.client.helloResponse</a:t>
            </a:r>
            <a:r>
              <a:rPr lang="en-US" sz="3600" dirty="0"/>
              <a:t> = function () {</a:t>
            </a:r>
          </a:p>
          <a:p>
            <a:r>
              <a:rPr lang="en-US" sz="3600" dirty="0"/>
              <a:t>    $('#</a:t>
            </a:r>
            <a:r>
              <a:rPr lang="en-US" sz="3600" dirty="0" err="1"/>
              <a:t>HelloMessage</a:t>
            </a:r>
            <a:r>
              <a:rPr lang="en-US" sz="3600" dirty="0"/>
              <a:t>').append('&lt;strong&gt;hello&lt;/strong&gt;');</a:t>
            </a:r>
          </a:p>
          <a:p>
            <a:r>
              <a:rPr lang="en-US" sz="3600" dirty="0"/>
              <a:t>};</a:t>
            </a:r>
          </a:p>
        </p:txBody>
      </p:sp>
      <p:sp>
        <p:nvSpPr>
          <p:cNvPr id="7" name="Title 2"/>
          <p:cNvSpPr>
            <a:spLocks noGrp="1"/>
          </p:cNvSpPr>
          <p:nvPr>
            <p:ph type="title"/>
          </p:nvPr>
        </p:nvSpPr>
        <p:spPr>
          <a:xfrm>
            <a:off x="833377" y="254642"/>
            <a:ext cx="12408061" cy="1280421"/>
          </a:xfrm>
        </p:spPr>
        <p:txBody>
          <a:bodyPr>
            <a:noAutofit/>
          </a:bodyPr>
          <a:lstStyle/>
          <a:p>
            <a:pPr algn="l"/>
            <a:r>
              <a:rPr lang="en-US" sz="7200" dirty="0" smtClean="0">
                <a:latin typeface="Myriad Pro" panose="020B0503030403020204" pitchFamily="34" charset="0"/>
              </a:rPr>
              <a:t>Receiving a Server Callback</a:t>
            </a:r>
            <a:endParaRPr lang="en-US" sz="3700" dirty="0">
              <a:solidFill>
                <a:schemeClr val="tx1">
                  <a:lumMod val="75000"/>
                </a:schemeClr>
              </a:solidFill>
              <a:latin typeface="Myriad Pro" panose="020B0503030403020204" pitchFamily="34" charset="0"/>
            </a:endParaRPr>
          </a:p>
        </p:txBody>
      </p:sp>
      <p:sp>
        <p:nvSpPr>
          <p:cNvPr id="5" name="Rectangle 4"/>
          <p:cNvSpPr/>
          <p:nvPr/>
        </p:nvSpPr>
        <p:spPr>
          <a:xfrm>
            <a:off x="1307934" y="2169475"/>
            <a:ext cx="7349929" cy="724196"/>
          </a:xfrm>
          <a:prstGeom prst="rect">
            <a:avLst/>
          </a:prstGeom>
          <a:noFill/>
          <a:ln w="44450" cmpd="sng">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307933" y="3238538"/>
            <a:ext cx="5822071" cy="724196"/>
          </a:xfrm>
          <a:prstGeom prst="rect">
            <a:avLst/>
          </a:prstGeom>
          <a:noFill/>
          <a:ln w="44450" cmpd="sng">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3048551" y="3854450"/>
            <a:ext cx="1275248"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Straight Arrow Connector 15"/>
          <p:cNvCxnSpPr/>
          <p:nvPr/>
        </p:nvCxnSpPr>
        <p:spPr>
          <a:xfrm flipH="1" flipV="1">
            <a:off x="5421086" y="4528457"/>
            <a:ext cx="1197428" cy="892629"/>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sp>
        <p:nvSpPr>
          <p:cNvPr id="17" name="Rectangle 16"/>
          <p:cNvSpPr/>
          <p:nvPr/>
        </p:nvSpPr>
        <p:spPr>
          <a:xfrm>
            <a:off x="4706650" y="5516085"/>
            <a:ext cx="3823727" cy="584775"/>
          </a:xfrm>
          <a:prstGeom prst="rect">
            <a:avLst/>
          </a:prstGeom>
        </p:spPr>
        <p:txBody>
          <a:bodyPr wrap="square">
            <a:spAutoFit/>
          </a:bodyPr>
          <a:lstStyle/>
          <a:p>
            <a:r>
              <a:rPr lang="en-US" sz="3200" dirty="0" smtClean="0"/>
              <a:t>Pay attention to `this’</a:t>
            </a:r>
            <a:endParaRPr lang="en-US" sz="3200" dirty="0"/>
          </a:p>
        </p:txBody>
      </p:sp>
    </p:spTree>
    <p:extLst>
      <p:ext uri="{BB962C8B-B14F-4D97-AF65-F5344CB8AC3E}">
        <p14:creationId xmlns:p14="http://schemas.microsoft.com/office/powerpoint/2010/main" val="11618408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xit" presetSubtype="0" fill="hold" grpId="1" nodeType="with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8" grpId="0" animBg="1"/>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815557" y="748066"/>
            <a:ext cx="11496185" cy="2615620"/>
          </a:xfrm>
        </p:spPr>
        <p:txBody>
          <a:bodyPr>
            <a:noAutofit/>
          </a:bodyPr>
          <a:lstStyle/>
          <a:p>
            <a:r>
              <a:rPr lang="en-US" sz="7200" dirty="0" smtClean="0"/>
              <a:t>Important </a:t>
            </a:r>
            <a:r>
              <a:rPr lang="en-US" sz="7200" dirty="0" smtClean="0">
                <a:solidFill>
                  <a:schemeClr val="tx1">
                    <a:lumMod val="50000"/>
                  </a:schemeClr>
                </a:solidFill>
                <a:latin typeface="Myriad Pro Black" panose="020B0903030403020204" pitchFamily="34" charset="0"/>
              </a:rPr>
              <a:t>NuGet </a:t>
            </a:r>
            <a:r>
              <a:rPr lang="en-US" sz="7200" dirty="0" smtClean="0"/>
              <a:t>Packages</a:t>
            </a:r>
            <a:endParaRPr lang="en-US" sz="7200" dirty="0">
              <a:solidFill>
                <a:srgbClr val="F07F09"/>
              </a:solidFill>
              <a:latin typeface="Myriad Pro" panose="020B0503030403020204" pitchFamily="34" charset="0"/>
            </a:endParaRP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311223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833377" y="254642"/>
            <a:ext cx="12408061" cy="1280421"/>
          </a:xfrm>
        </p:spPr>
        <p:txBody>
          <a:bodyPr>
            <a:noAutofit/>
          </a:bodyPr>
          <a:lstStyle/>
          <a:p>
            <a:pPr algn="l"/>
            <a:r>
              <a:rPr lang="en-US" sz="7200" dirty="0" smtClean="0">
                <a:latin typeface="Myriad Pro" panose="020B0503030403020204" pitchFamily="34" charset="0"/>
              </a:rPr>
              <a:t>NuGet Packages</a:t>
            </a:r>
            <a:endParaRPr lang="en-US" sz="3700" dirty="0">
              <a:solidFill>
                <a:schemeClr val="tx1">
                  <a:lumMod val="75000"/>
                </a:schemeClr>
              </a:solidFill>
              <a:latin typeface="Myriad Pro" panose="020B0503030403020204" pitchFamily="34" charset="0"/>
            </a:endParaRPr>
          </a:p>
        </p:txBody>
      </p:sp>
      <p:sp>
        <p:nvSpPr>
          <p:cNvPr id="8" name="Title 2"/>
          <p:cNvSpPr txBox="1">
            <a:spLocks/>
          </p:cNvSpPr>
          <p:nvPr/>
        </p:nvSpPr>
        <p:spPr>
          <a:xfrm>
            <a:off x="1205887" y="1698171"/>
            <a:ext cx="10624751" cy="4367893"/>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marL="685800" indent="-685800" algn="l">
              <a:buFont typeface="Arial" panose="020B0604020202020204" pitchFamily="34" charset="0"/>
              <a:buChar char="•"/>
            </a:pPr>
            <a:r>
              <a:rPr lang="en-US" sz="4800" dirty="0" err="1" smtClean="0">
                <a:latin typeface="Myriad Pro" panose="020B0503030403020204" pitchFamily="34" charset="0"/>
              </a:rPr>
              <a:t>Microsoft.AspNet.SignalR</a:t>
            </a:r>
            <a:r>
              <a:rPr lang="en-US" sz="4800" dirty="0" smtClean="0">
                <a:latin typeface="Myriad Pro" panose="020B0503030403020204" pitchFamily="34" charset="0"/>
              </a:rPr>
              <a:t/>
            </a:r>
            <a:br>
              <a:rPr lang="en-US" sz="4800" dirty="0" smtClean="0">
                <a:latin typeface="Myriad Pro" panose="020B0503030403020204" pitchFamily="34" charset="0"/>
              </a:rPr>
            </a:br>
            <a:endParaRPr lang="en-US" sz="4800" dirty="0" smtClean="0">
              <a:solidFill>
                <a:schemeClr val="tx1">
                  <a:lumMod val="65000"/>
                </a:schemeClr>
              </a:solidFill>
              <a:latin typeface="Myriad Pro" panose="020B0503030403020204" pitchFamily="34" charset="0"/>
            </a:endParaRPr>
          </a:p>
          <a:p>
            <a:pPr marL="685800" indent="-685800" algn="l">
              <a:buFont typeface="Arial" panose="020B0604020202020204" pitchFamily="34" charset="0"/>
              <a:buChar char="•"/>
            </a:pPr>
            <a:r>
              <a:rPr lang="en-US" sz="4800" dirty="0" err="1" smtClean="0">
                <a:latin typeface="Myriad Pro" panose="020B0503030403020204" pitchFamily="34" charset="0"/>
              </a:rPr>
              <a:t>Microsoft.Owin.Cors</a:t>
            </a:r>
            <a:endParaRPr lang="en-US" sz="4800" dirty="0">
              <a:latin typeface="Myriad Pro" panose="020B0503030403020204" pitchFamily="34" charset="0"/>
            </a:endParaRPr>
          </a:p>
          <a:p>
            <a:pPr marL="685800" indent="-685800" algn="l">
              <a:buFont typeface="Arial" panose="020B0604020202020204" pitchFamily="34" charset="0"/>
              <a:buChar char="•"/>
            </a:pPr>
            <a:endParaRPr lang="en-US" sz="4800" dirty="0" smtClean="0">
              <a:latin typeface="Myriad Pro" panose="020B0503030403020204" pitchFamily="34" charset="0"/>
            </a:endParaRPr>
          </a:p>
          <a:p>
            <a:pPr marL="685800" indent="-685800" algn="l">
              <a:buFont typeface="Arial" panose="020B0604020202020204" pitchFamily="34" charset="0"/>
              <a:buChar char="•"/>
            </a:pPr>
            <a:r>
              <a:rPr lang="en-US" sz="4800" dirty="0" err="1" smtClean="0">
                <a:latin typeface="Myriad Pro" panose="020B0503030403020204" pitchFamily="34" charset="0"/>
              </a:rPr>
              <a:t>Microsoft.AspNet.SignalR.Js</a:t>
            </a:r>
            <a:endParaRPr lang="en-US" sz="4800" dirty="0" smtClean="0">
              <a:latin typeface="Myriad Pro" panose="020B0503030403020204" pitchFamily="34" charset="0"/>
            </a:endParaRPr>
          </a:p>
          <a:p>
            <a:pPr lvl="1"/>
            <a:endParaRPr lang="en-US" sz="2200" dirty="0">
              <a:latin typeface="Myriad Pro" panose="020B0503030403020204" pitchFamily="34" charset="0"/>
            </a:endParaRPr>
          </a:p>
        </p:txBody>
      </p:sp>
    </p:spTree>
    <p:extLst>
      <p:ext uri="{BB962C8B-B14F-4D97-AF65-F5344CB8AC3E}">
        <p14:creationId xmlns:p14="http://schemas.microsoft.com/office/powerpoint/2010/main" val="19758438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261872" y="758952"/>
            <a:ext cx="9418320" cy="3033704"/>
          </a:xfrm>
        </p:spPr>
        <p:txBody>
          <a:bodyPr>
            <a:normAutofit/>
          </a:bodyPr>
          <a:lstStyle/>
          <a:p>
            <a:pPr algn="ctr"/>
            <a:r>
              <a:rPr lang="en-US" sz="7200" i="1" dirty="0" smtClean="0">
                <a:solidFill>
                  <a:schemeClr val="bg1"/>
                </a:solidFill>
                <a:latin typeface="Myriad Pro" panose="020B0503030403020204" pitchFamily="34" charset="0"/>
              </a:rPr>
              <a:t>Demo </a:t>
            </a:r>
            <a:r>
              <a:rPr lang="en-US" sz="7200" dirty="0" smtClean="0"/>
              <a:t>Time</a:t>
            </a:r>
            <a:endParaRPr lang="en-US" sz="7200" dirty="0">
              <a:latin typeface="Myriad Pro" panose="020B0503030403020204" pitchFamily="34" charset="0"/>
            </a:endParaRPr>
          </a:p>
        </p:txBody>
      </p:sp>
      <p:sp>
        <p:nvSpPr>
          <p:cNvPr id="2" name="Subtitle 1"/>
          <p:cNvSpPr>
            <a:spLocks noGrp="1"/>
          </p:cNvSpPr>
          <p:nvPr>
            <p:ph type="subTitle" idx="1"/>
          </p:nvPr>
        </p:nvSpPr>
        <p:spPr/>
        <p:txBody>
          <a:bodyPr/>
          <a:lstStyle/>
          <a:p>
            <a:endParaRPr lang="en-US"/>
          </a:p>
        </p:txBody>
      </p:sp>
      <p:sp>
        <p:nvSpPr>
          <p:cNvPr id="4" name="TextBox 3"/>
          <p:cNvSpPr txBox="1"/>
          <p:nvPr/>
        </p:nvSpPr>
        <p:spPr>
          <a:xfrm>
            <a:off x="6930887" y="3792656"/>
            <a:ext cx="3650974" cy="369332"/>
          </a:xfrm>
          <a:prstGeom prst="rect">
            <a:avLst/>
          </a:prstGeom>
          <a:noFill/>
        </p:spPr>
        <p:txBody>
          <a:bodyPr wrap="square" rtlCol="0">
            <a:spAutoFit/>
          </a:bodyPr>
          <a:lstStyle/>
          <a:p>
            <a:r>
              <a:rPr lang="en-US" dirty="0" smtClean="0"/>
              <a:t>(a.k.a. </a:t>
            </a:r>
            <a:r>
              <a:rPr lang="en-US" dirty="0" smtClean="0"/>
              <a:t>enough slides already)</a:t>
            </a:r>
            <a:endParaRPr lang="en-US" dirty="0"/>
          </a:p>
        </p:txBody>
      </p:sp>
    </p:spTree>
    <p:extLst>
      <p:ext uri="{BB962C8B-B14F-4D97-AF65-F5344CB8AC3E}">
        <p14:creationId xmlns:p14="http://schemas.microsoft.com/office/powerpoint/2010/main" val="16182519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815558" y="748066"/>
            <a:ext cx="10973672" cy="2615620"/>
          </a:xfrm>
        </p:spPr>
        <p:txBody>
          <a:bodyPr>
            <a:noAutofit/>
          </a:bodyPr>
          <a:lstStyle/>
          <a:p>
            <a:pPr algn="ctr"/>
            <a:r>
              <a:rPr lang="en-US" sz="7200" dirty="0" smtClean="0"/>
              <a:t>Tips and </a:t>
            </a:r>
            <a:r>
              <a:rPr lang="en-US" sz="7200" dirty="0" smtClean="0">
                <a:solidFill>
                  <a:schemeClr val="tx1">
                    <a:lumMod val="50000"/>
                  </a:schemeClr>
                </a:solidFill>
                <a:latin typeface="Myriad Pro Black" panose="020B0903030403020204" pitchFamily="34" charset="0"/>
              </a:rPr>
              <a:t>Gotcha’s</a:t>
            </a:r>
            <a:endParaRPr lang="en-US" sz="7200" dirty="0">
              <a:solidFill>
                <a:srgbClr val="F07F09"/>
              </a:solidFill>
              <a:latin typeface="Myriad Pro" panose="020B0503030403020204" pitchFamily="34" charset="0"/>
            </a:endParaRP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869134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833377" y="254642"/>
            <a:ext cx="12408061" cy="1280421"/>
          </a:xfrm>
        </p:spPr>
        <p:txBody>
          <a:bodyPr>
            <a:noAutofit/>
          </a:bodyPr>
          <a:lstStyle/>
          <a:p>
            <a:pPr algn="l"/>
            <a:r>
              <a:rPr lang="en-US" sz="7200" dirty="0" smtClean="0">
                <a:latin typeface="Myriad Pro" panose="020B0503030403020204" pitchFamily="34" charset="0"/>
              </a:rPr>
              <a:t>Tips and Gotcha’s</a:t>
            </a:r>
            <a:endParaRPr lang="en-US" sz="3700" dirty="0">
              <a:solidFill>
                <a:schemeClr val="tx1">
                  <a:lumMod val="75000"/>
                </a:schemeClr>
              </a:solidFill>
              <a:latin typeface="Myriad Pro" panose="020B0503030403020204" pitchFamily="34" charset="0"/>
            </a:endParaRPr>
          </a:p>
        </p:txBody>
      </p:sp>
      <p:sp>
        <p:nvSpPr>
          <p:cNvPr id="8" name="Title 2"/>
          <p:cNvSpPr txBox="1">
            <a:spLocks/>
          </p:cNvSpPr>
          <p:nvPr/>
        </p:nvSpPr>
        <p:spPr>
          <a:xfrm>
            <a:off x="1205887" y="1698171"/>
            <a:ext cx="10624751" cy="494211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marL="685800" indent="-685800" algn="l">
              <a:buFont typeface="Arial" panose="020B0604020202020204" pitchFamily="34" charset="0"/>
              <a:buChar char="•"/>
            </a:pPr>
            <a:r>
              <a:rPr lang="en-US" sz="4800" dirty="0" smtClean="0">
                <a:latin typeface="Myriad Pro" panose="020B0503030403020204" pitchFamily="34" charset="0"/>
              </a:rPr>
              <a:t>Be careful w/  Hub method overloading</a:t>
            </a:r>
          </a:p>
          <a:p>
            <a:pPr marL="685800" indent="-685800" algn="l">
              <a:buFont typeface="Arial" panose="020B0604020202020204" pitchFamily="34" charset="0"/>
              <a:buChar char="•"/>
            </a:pPr>
            <a:r>
              <a:rPr lang="en-US" sz="4800" dirty="0" smtClean="0">
                <a:latin typeface="Myriad Pro" panose="020B0503030403020204" pitchFamily="34" charset="0"/>
              </a:rPr>
              <a:t>Go </a:t>
            </a:r>
            <a:r>
              <a:rPr lang="en-US" sz="4800" dirty="0" err="1" smtClean="0">
                <a:latin typeface="Myriad Pro" panose="020B0503030403020204" pitchFamily="34" charset="0"/>
              </a:rPr>
              <a:t>Async</a:t>
            </a:r>
            <a:r>
              <a:rPr lang="en-US" sz="4800" dirty="0" smtClean="0">
                <a:latin typeface="Myriad Pro" panose="020B0503030403020204" pitchFamily="34" charset="0"/>
              </a:rPr>
              <a:t> when possible</a:t>
            </a:r>
          </a:p>
          <a:p>
            <a:pPr marL="685800" indent="-685800" algn="l">
              <a:buFont typeface="Arial" panose="020B0604020202020204" pitchFamily="34" charset="0"/>
              <a:buChar char="•"/>
            </a:pPr>
            <a:r>
              <a:rPr lang="en-US" sz="4800" dirty="0" smtClean="0">
                <a:latin typeface="Myriad Pro" panose="020B0503030403020204" pitchFamily="34" charset="0"/>
              </a:rPr>
              <a:t>Hub Groups are ‘Hub Specific’</a:t>
            </a:r>
            <a:endParaRPr lang="en-US" sz="4800" dirty="0">
              <a:latin typeface="Myriad Pro" panose="020B0503030403020204" pitchFamily="34" charset="0"/>
            </a:endParaRPr>
          </a:p>
          <a:p>
            <a:pPr marL="685800" indent="-685800" algn="l">
              <a:buFont typeface="Arial" panose="020B0604020202020204" pitchFamily="34" charset="0"/>
              <a:buChar char="•"/>
            </a:pPr>
            <a:r>
              <a:rPr lang="en-US" sz="4800" dirty="0" smtClean="0">
                <a:latin typeface="Myriad Pro" panose="020B0503030403020204" pitchFamily="34" charset="0"/>
              </a:rPr>
              <a:t>Watch the ‘fat fingering’</a:t>
            </a:r>
          </a:p>
          <a:p>
            <a:pPr marL="685800" indent="-685800" algn="l">
              <a:buFont typeface="Arial" panose="020B0604020202020204" pitchFamily="34" charset="0"/>
              <a:buChar char="•"/>
            </a:pPr>
            <a:r>
              <a:rPr lang="en-US" sz="4800" dirty="0" smtClean="0">
                <a:latin typeface="Myriad Pro" panose="020B0503030403020204" pitchFamily="34" charset="0"/>
              </a:rPr>
              <a:t>Monitor client connection status</a:t>
            </a:r>
          </a:p>
          <a:p>
            <a:pPr marL="685800" indent="-685800" algn="l">
              <a:buFont typeface="Arial" panose="020B0604020202020204" pitchFamily="34" charset="0"/>
              <a:buChar char="•"/>
            </a:pPr>
            <a:r>
              <a:rPr lang="en-US" sz="4800" dirty="0" smtClean="0">
                <a:latin typeface="Myriad Pro" panose="020B0503030403020204" pitchFamily="34" charset="0"/>
              </a:rPr>
              <a:t>Pay attention to ‘this’ in JavaScript</a:t>
            </a:r>
            <a:endParaRPr lang="en-US" sz="2200" dirty="0" smtClean="0">
              <a:latin typeface="Myriad Pro" panose="020B0503030403020204" pitchFamily="34" charset="0"/>
            </a:endParaRPr>
          </a:p>
        </p:txBody>
      </p:sp>
    </p:spTree>
    <p:extLst>
      <p:ext uri="{BB962C8B-B14F-4D97-AF65-F5344CB8AC3E}">
        <p14:creationId xmlns:p14="http://schemas.microsoft.com/office/powerpoint/2010/main" val="8768300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70260" y="365760"/>
            <a:ext cx="9692640" cy="1325562"/>
          </a:xfrm>
        </p:spPr>
        <p:txBody>
          <a:bodyPr>
            <a:normAutofit/>
          </a:bodyPr>
          <a:lstStyle/>
          <a:p>
            <a:r>
              <a:rPr lang="en-US" sz="7200" dirty="0" smtClean="0">
                <a:latin typeface="+mn-lt"/>
              </a:rPr>
              <a:t>Quick </a:t>
            </a:r>
            <a:r>
              <a:rPr lang="en-US" sz="7200" dirty="0" err="1" smtClean="0">
                <a:solidFill>
                  <a:schemeClr val="tx1">
                    <a:lumMod val="50000"/>
                  </a:schemeClr>
                </a:solidFill>
                <a:latin typeface="Myriad Pro Black" panose="020B0903030403020204" pitchFamily="34" charset="0"/>
              </a:rPr>
              <a:t>SignalR</a:t>
            </a:r>
            <a:r>
              <a:rPr lang="en-US" sz="7200" dirty="0" smtClean="0">
                <a:solidFill>
                  <a:schemeClr val="tx1">
                    <a:lumMod val="50000"/>
                  </a:schemeClr>
                </a:solidFill>
                <a:latin typeface="Myriad Pro Black" panose="020B0903030403020204" pitchFamily="34" charset="0"/>
              </a:rPr>
              <a:t> </a:t>
            </a:r>
            <a:r>
              <a:rPr lang="en-US" sz="7200" dirty="0" smtClean="0">
                <a:latin typeface="+mn-lt"/>
              </a:rPr>
              <a:t>demo!</a:t>
            </a:r>
            <a:endParaRPr lang="en-US" sz="7200" dirty="0">
              <a:solidFill>
                <a:srgbClr val="F07F09"/>
              </a:solidFill>
              <a:latin typeface="+mn-lt"/>
            </a:endParaRPr>
          </a:p>
        </p:txBody>
      </p:sp>
      <p:sp>
        <p:nvSpPr>
          <p:cNvPr id="5" name="Text Placeholder 4"/>
          <p:cNvSpPr>
            <a:spLocks noGrp="1"/>
          </p:cNvSpPr>
          <p:nvPr>
            <p:ph type="body" idx="1"/>
          </p:nvPr>
        </p:nvSpPr>
        <p:spPr>
          <a:xfrm>
            <a:off x="1261872" y="3668486"/>
            <a:ext cx="9418320" cy="1034143"/>
          </a:xfrm>
        </p:spPr>
        <p:txBody>
          <a:bodyPr>
            <a:normAutofit/>
          </a:bodyPr>
          <a:lstStyle/>
          <a:p>
            <a:r>
              <a:rPr lang="en-US" sz="6400" dirty="0" smtClean="0">
                <a:solidFill>
                  <a:schemeClr val="tx1">
                    <a:lumMod val="50000"/>
                  </a:schemeClr>
                </a:solidFill>
              </a:rPr>
              <a:t>http</a:t>
            </a:r>
            <a:r>
              <a:rPr lang="en-US" sz="6400" dirty="0">
                <a:solidFill>
                  <a:schemeClr val="tx1">
                    <a:lumMod val="50000"/>
                  </a:schemeClr>
                </a:solidFill>
              </a:rPr>
              <a:t>://bit.ly/SignalRClient</a:t>
            </a:r>
          </a:p>
        </p:txBody>
      </p:sp>
    </p:spTree>
    <p:extLst>
      <p:ext uri="{BB962C8B-B14F-4D97-AF65-F5344CB8AC3E}">
        <p14:creationId xmlns:p14="http://schemas.microsoft.com/office/powerpoint/2010/main" val="38893822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261872" y="3274142"/>
            <a:ext cx="9418320" cy="1071716"/>
          </a:xfrm>
        </p:spPr>
        <p:txBody>
          <a:bodyPr>
            <a:normAutofit/>
          </a:bodyPr>
          <a:lstStyle/>
          <a:p>
            <a:r>
              <a:rPr lang="en-US" sz="4200" i="1" dirty="0" smtClean="0">
                <a:solidFill>
                  <a:schemeClr val="bg2">
                    <a:lumMod val="25000"/>
                    <a:lumOff val="75000"/>
                  </a:schemeClr>
                </a:solidFill>
                <a:latin typeface="Myriad Pro" panose="020B0503030403020204" pitchFamily="34" charset="0"/>
              </a:rPr>
              <a:t>Incredibly simple real-time web for </a:t>
            </a:r>
            <a:r>
              <a:rPr lang="en-US" sz="4200" i="1" dirty="0" err="1" smtClean="0">
                <a:solidFill>
                  <a:schemeClr val="bg2">
                    <a:lumMod val="25000"/>
                    <a:lumOff val="75000"/>
                  </a:schemeClr>
                </a:solidFill>
                <a:latin typeface="Myriad Pro" panose="020B0503030403020204" pitchFamily="34" charset="0"/>
              </a:rPr>
              <a:t>.</a:t>
            </a:r>
            <a:r>
              <a:rPr lang="en-US" sz="4200" i="1" dirty="0" err="1" smtClean="0">
                <a:solidFill>
                  <a:schemeClr val="bg2">
                    <a:lumMod val="25000"/>
                    <a:lumOff val="75000"/>
                  </a:schemeClr>
                </a:solidFill>
                <a:latin typeface="Myriad Pro" panose="020B0503030403020204" pitchFamily="34" charset="0"/>
              </a:rPr>
              <a:t>net</a:t>
            </a:r>
            <a:endParaRPr lang="en-US" sz="4200" i="1" dirty="0">
              <a:solidFill>
                <a:schemeClr val="bg2">
                  <a:lumMod val="25000"/>
                  <a:lumOff val="75000"/>
                </a:schemeClr>
              </a:solidFill>
              <a:latin typeface="Myriad Pro" panose="020B0503030403020204" pitchFamily="34" charset="0"/>
            </a:endParaRPr>
          </a:p>
        </p:txBody>
      </p:sp>
      <p:sp>
        <p:nvSpPr>
          <p:cNvPr id="3" name="Title 2"/>
          <p:cNvSpPr>
            <a:spLocks noGrp="1"/>
          </p:cNvSpPr>
          <p:nvPr>
            <p:ph type="title"/>
          </p:nvPr>
        </p:nvSpPr>
        <p:spPr>
          <a:xfrm>
            <a:off x="770260" y="365760"/>
            <a:ext cx="9692640" cy="1325562"/>
          </a:xfrm>
        </p:spPr>
        <p:txBody>
          <a:bodyPr>
            <a:normAutofit/>
          </a:bodyPr>
          <a:lstStyle/>
          <a:p>
            <a:r>
              <a:rPr lang="en-US" sz="7200" dirty="0" smtClean="0">
                <a:latin typeface="+mn-lt"/>
              </a:rPr>
              <a:t>What is </a:t>
            </a:r>
            <a:r>
              <a:rPr lang="en-US" sz="7200" dirty="0" err="1" smtClean="0">
                <a:solidFill>
                  <a:schemeClr val="tx1">
                    <a:lumMod val="50000"/>
                  </a:schemeClr>
                </a:solidFill>
                <a:latin typeface="Myriad Pro Black" panose="020B0903030403020204" pitchFamily="34" charset="0"/>
              </a:rPr>
              <a:t>SignalR</a:t>
            </a:r>
            <a:r>
              <a:rPr lang="en-US" sz="7200" dirty="0" smtClean="0">
                <a:solidFill>
                  <a:schemeClr val="tx1">
                    <a:lumMod val="50000"/>
                  </a:schemeClr>
                </a:solidFill>
                <a:latin typeface="Myriad Pro Black" panose="020B0903030403020204" pitchFamily="34" charset="0"/>
              </a:rPr>
              <a:t>?</a:t>
            </a:r>
            <a:endParaRPr lang="en-US" sz="7200" dirty="0">
              <a:solidFill>
                <a:srgbClr val="F07F09"/>
              </a:solidFill>
            </a:endParaRPr>
          </a:p>
        </p:txBody>
      </p:sp>
      <p:sp>
        <p:nvSpPr>
          <p:cNvPr id="4" name="TextBox 3"/>
          <p:cNvSpPr txBox="1"/>
          <p:nvPr/>
        </p:nvSpPr>
        <p:spPr>
          <a:xfrm>
            <a:off x="7441676" y="3810000"/>
            <a:ext cx="4374018" cy="646331"/>
          </a:xfrm>
          <a:prstGeom prst="rect">
            <a:avLst/>
          </a:prstGeom>
          <a:noFill/>
        </p:spPr>
        <p:txBody>
          <a:bodyPr wrap="none" rtlCol="0">
            <a:spAutoFit/>
          </a:bodyPr>
          <a:lstStyle/>
          <a:p>
            <a:r>
              <a:rPr lang="en-US" sz="3600" i="1" dirty="0" smtClean="0">
                <a:solidFill>
                  <a:srgbClr val="FFFF00"/>
                </a:solidFill>
              </a:rPr>
              <a:t>Multiple technologies</a:t>
            </a:r>
            <a:endParaRPr lang="en-US" sz="3600" i="1" dirty="0">
              <a:solidFill>
                <a:srgbClr val="FFFF00"/>
              </a:solidFill>
            </a:endParaRPr>
          </a:p>
        </p:txBody>
      </p:sp>
      <p:cxnSp>
        <p:nvCxnSpPr>
          <p:cNvPr id="6" name="Straight Connector 5"/>
          <p:cNvCxnSpPr/>
          <p:nvPr/>
        </p:nvCxnSpPr>
        <p:spPr>
          <a:xfrm flipH="1">
            <a:off x="9153427" y="3672345"/>
            <a:ext cx="1064376" cy="21975"/>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7356487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261872" y="3274142"/>
            <a:ext cx="9418320" cy="1969662"/>
          </a:xfrm>
        </p:spPr>
        <p:txBody>
          <a:bodyPr>
            <a:normAutofit/>
          </a:bodyPr>
          <a:lstStyle/>
          <a:p>
            <a:r>
              <a:rPr lang="en-US" sz="4200" dirty="0" smtClean="0">
                <a:solidFill>
                  <a:schemeClr val="bg2">
                    <a:lumMod val="25000"/>
                    <a:lumOff val="75000"/>
                  </a:schemeClr>
                </a:solidFill>
                <a:latin typeface="Myriad Pro" panose="020B0503030403020204" pitchFamily="34" charset="0"/>
              </a:rPr>
              <a:t>The simplified ability to keep a persistent connection open between the client and server.</a:t>
            </a:r>
            <a:endParaRPr lang="en-US" sz="4200" dirty="0">
              <a:solidFill>
                <a:schemeClr val="bg2">
                  <a:lumMod val="25000"/>
                  <a:lumOff val="75000"/>
                </a:schemeClr>
              </a:solidFill>
              <a:latin typeface="Myriad Pro" panose="020B0503030403020204" pitchFamily="34" charset="0"/>
            </a:endParaRPr>
          </a:p>
        </p:txBody>
      </p:sp>
      <p:sp>
        <p:nvSpPr>
          <p:cNvPr id="3" name="Title 2"/>
          <p:cNvSpPr>
            <a:spLocks noGrp="1"/>
          </p:cNvSpPr>
          <p:nvPr>
            <p:ph type="title"/>
          </p:nvPr>
        </p:nvSpPr>
        <p:spPr>
          <a:xfrm>
            <a:off x="658761" y="365760"/>
            <a:ext cx="11956025" cy="1325562"/>
          </a:xfrm>
        </p:spPr>
        <p:txBody>
          <a:bodyPr>
            <a:noAutofit/>
          </a:bodyPr>
          <a:lstStyle/>
          <a:p>
            <a:r>
              <a:rPr lang="en-US" sz="7200" dirty="0" smtClean="0">
                <a:latin typeface="+mn-lt"/>
              </a:rPr>
              <a:t>What problem does it  </a:t>
            </a:r>
            <a:r>
              <a:rPr lang="en-US" sz="7200" dirty="0" smtClean="0">
                <a:solidFill>
                  <a:schemeClr val="tx1">
                    <a:lumMod val="50000"/>
                  </a:schemeClr>
                </a:solidFill>
                <a:latin typeface="Myriad Pro Black" panose="020B0903030403020204" pitchFamily="34" charset="0"/>
              </a:rPr>
              <a:t>Solve?</a:t>
            </a:r>
            <a:endParaRPr lang="en-US" sz="7200" dirty="0">
              <a:solidFill>
                <a:srgbClr val="F07F09"/>
              </a:solidFill>
            </a:endParaRPr>
          </a:p>
        </p:txBody>
      </p:sp>
      <p:sp>
        <p:nvSpPr>
          <p:cNvPr id="4" name="Rectangle 3"/>
          <p:cNvSpPr/>
          <p:nvPr/>
        </p:nvSpPr>
        <p:spPr>
          <a:xfrm>
            <a:off x="2203456" y="3274142"/>
            <a:ext cx="2412087" cy="724196"/>
          </a:xfrm>
          <a:prstGeom prst="rect">
            <a:avLst/>
          </a:prstGeom>
          <a:noFill/>
          <a:ln w="44450" cmpd="sng">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41261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261872" y="3274142"/>
            <a:ext cx="9418320" cy="2062968"/>
          </a:xfrm>
        </p:spPr>
        <p:txBody>
          <a:bodyPr>
            <a:normAutofit/>
          </a:bodyPr>
          <a:lstStyle/>
          <a:p>
            <a:r>
              <a:rPr lang="en-US" sz="4200" dirty="0" smtClean="0">
                <a:solidFill>
                  <a:schemeClr val="bg2">
                    <a:lumMod val="25000"/>
                    <a:lumOff val="75000"/>
                  </a:schemeClr>
                </a:solidFill>
                <a:latin typeface="Myriad Pro" panose="020B0503030403020204" pitchFamily="34" charset="0"/>
              </a:rPr>
              <a:t>By providing a unified library which hides the connection technology from the implementer.</a:t>
            </a:r>
            <a:endParaRPr lang="en-US" sz="4200" dirty="0">
              <a:solidFill>
                <a:schemeClr val="bg2">
                  <a:lumMod val="25000"/>
                  <a:lumOff val="75000"/>
                </a:schemeClr>
              </a:solidFill>
              <a:latin typeface="Myriad Pro" panose="020B0503030403020204" pitchFamily="34" charset="0"/>
            </a:endParaRPr>
          </a:p>
        </p:txBody>
      </p:sp>
      <p:sp>
        <p:nvSpPr>
          <p:cNvPr id="3" name="Title 2"/>
          <p:cNvSpPr>
            <a:spLocks noGrp="1"/>
          </p:cNvSpPr>
          <p:nvPr>
            <p:ph type="title"/>
          </p:nvPr>
        </p:nvSpPr>
        <p:spPr>
          <a:xfrm>
            <a:off x="730928" y="365760"/>
            <a:ext cx="10310696" cy="1325562"/>
          </a:xfrm>
        </p:spPr>
        <p:txBody>
          <a:bodyPr>
            <a:normAutofit/>
          </a:bodyPr>
          <a:lstStyle/>
          <a:p>
            <a:r>
              <a:rPr lang="en-US" sz="7200" dirty="0" smtClean="0">
                <a:latin typeface="+mn-lt"/>
              </a:rPr>
              <a:t>How does it </a:t>
            </a:r>
            <a:r>
              <a:rPr lang="en-US" sz="7200" dirty="0" smtClean="0">
                <a:solidFill>
                  <a:schemeClr val="tx1">
                    <a:lumMod val="50000"/>
                  </a:schemeClr>
                </a:solidFill>
                <a:latin typeface="Myriad Pro Black" panose="020B0903030403020204" pitchFamily="34" charset="0"/>
              </a:rPr>
              <a:t>Solve </a:t>
            </a:r>
            <a:r>
              <a:rPr lang="en-US" sz="7200" dirty="0">
                <a:latin typeface="+mn-lt"/>
              </a:rPr>
              <a:t>it</a:t>
            </a:r>
            <a:r>
              <a:rPr lang="en-US" sz="7200" dirty="0" smtClean="0">
                <a:solidFill>
                  <a:schemeClr val="tx1">
                    <a:lumMod val="50000"/>
                  </a:schemeClr>
                </a:solidFill>
                <a:latin typeface="Myriad Pro" panose="020B0503030403020204" pitchFamily="34" charset="0"/>
              </a:rPr>
              <a:t>?</a:t>
            </a:r>
            <a:endParaRPr lang="en-US" sz="7200" dirty="0">
              <a:solidFill>
                <a:srgbClr val="F07F09"/>
              </a:solidFill>
              <a:latin typeface="Myriad Pro" panose="020B0503030403020204" pitchFamily="34" charset="0"/>
            </a:endParaRPr>
          </a:p>
        </p:txBody>
      </p:sp>
    </p:spTree>
    <p:extLst>
      <p:ext uri="{BB962C8B-B14F-4D97-AF65-F5344CB8AC3E}">
        <p14:creationId xmlns:p14="http://schemas.microsoft.com/office/powerpoint/2010/main" val="21624540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7200" dirty="0" smtClean="0">
                <a:solidFill>
                  <a:schemeClr val="tx1">
                    <a:lumMod val="50000"/>
                  </a:schemeClr>
                </a:solidFill>
                <a:latin typeface="+mj-lt"/>
              </a:rPr>
              <a:t>What</a:t>
            </a:r>
            <a:r>
              <a:rPr lang="en-US" sz="7200" dirty="0" smtClean="0">
                <a:solidFill>
                  <a:schemeClr val="tx1">
                    <a:lumMod val="50000"/>
                  </a:schemeClr>
                </a:solidFill>
              </a:rPr>
              <a:t> </a:t>
            </a:r>
            <a:r>
              <a:rPr lang="en-US" sz="7200" dirty="0" smtClean="0"/>
              <a:t>did he just say?</a:t>
            </a:r>
            <a:endParaRPr lang="en-US" sz="7200" dirty="0"/>
          </a:p>
        </p:txBody>
      </p:sp>
    </p:spTree>
    <p:extLst>
      <p:ext uri="{BB962C8B-B14F-4D97-AF65-F5344CB8AC3E}">
        <p14:creationId xmlns:p14="http://schemas.microsoft.com/office/powerpoint/2010/main" val="29053891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30927" y="365760"/>
            <a:ext cx="10903179" cy="1325562"/>
          </a:xfrm>
        </p:spPr>
        <p:txBody>
          <a:bodyPr>
            <a:normAutofit/>
          </a:bodyPr>
          <a:lstStyle/>
          <a:p>
            <a:r>
              <a:rPr lang="en-US" sz="7200" dirty="0" smtClean="0">
                <a:latin typeface="+mn-lt"/>
              </a:rPr>
              <a:t>Connection </a:t>
            </a:r>
            <a:r>
              <a:rPr lang="en-US" sz="7200" dirty="0" smtClean="0">
                <a:solidFill>
                  <a:schemeClr val="tx1">
                    <a:lumMod val="50000"/>
                  </a:schemeClr>
                </a:solidFill>
                <a:latin typeface="Myriad Pro Black" panose="020B0903030403020204" pitchFamily="34" charset="0"/>
              </a:rPr>
              <a:t>Technologies</a:t>
            </a:r>
            <a:r>
              <a:rPr lang="en-US" sz="7200" dirty="0" smtClean="0">
                <a:solidFill>
                  <a:schemeClr val="tx1">
                    <a:lumMod val="50000"/>
                  </a:schemeClr>
                </a:solidFill>
                <a:latin typeface="Myriad Pro" panose="020B0503030403020204" pitchFamily="34" charset="0"/>
              </a:rPr>
              <a:t>?</a:t>
            </a:r>
            <a:endParaRPr lang="en-US" sz="7200" dirty="0">
              <a:solidFill>
                <a:srgbClr val="F07F09"/>
              </a:solidFill>
              <a:latin typeface="Myriad Pro" panose="020B0503030403020204" pitchFamily="34" charset="0"/>
            </a:endParaRPr>
          </a:p>
        </p:txBody>
      </p:sp>
      <p:graphicFrame>
        <p:nvGraphicFramePr>
          <p:cNvPr id="4" name="Diagram 3"/>
          <p:cNvGraphicFramePr/>
          <p:nvPr>
            <p:extLst>
              <p:ext uri="{D42A27DB-BD31-4B8C-83A1-F6EECF244321}">
                <p14:modId xmlns:p14="http://schemas.microsoft.com/office/powerpoint/2010/main" val="3035538469"/>
              </p:ext>
            </p:extLst>
          </p:nvPr>
        </p:nvGraphicFramePr>
        <p:xfrm>
          <a:off x="2541048" y="1910673"/>
          <a:ext cx="7555060" cy="46786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71583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1205887" y="1698171"/>
            <a:ext cx="10624751" cy="4367893"/>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marL="685800" indent="-685800" algn="l">
              <a:buFont typeface="Arial" panose="020B0604020202020204" pitchFamily="34" charset="0"/>
              <a:buChar char="•"/>
            </a:pPr>
            <a:r>
              <a:rPr lang="en-US" sz="4800" dirty="0" smtClean="0">
                <a:latin typeface="Myriad Pro" panose="020B0503030403020204" pitchFamily="34" charset="0"/>
              </a:rPr>
              <a:t>Two-way, persistent connection – </a:t>
            </a:r>
            <a:r>
              <a:rPr lang="en-US" sz="4800" dirty="0" smtClean="0">
                <a:solidFill>
                  <a:schemeClr val="tx1">
                    <a:lumMod val="65000"/>
                  </a:schemeClr>
                </a:solidFill>
                <a:latin typeface="Myriad Pro" panose="020B0503030403020204" pitchFamily="34" charset="0"/>
              </a:rPr>
              <a:t>TCP</a:t>
            </a:r>
            <a:br>
              <a:rPr lang="en-US" sz="4800" dirty="0" smtClean="0">
                <a:solidFill>
                  <a:schemeClr val="tx1">
                    <a:lumMod val="65000"/>
                  </a:schemeClr>
                </a:solidFill>
                <a:latin typeface="Myriad Pro" panose="020B0503030403020204" pitchFamily="34" charset="0"/>
              </a:rPr>
            </a:br>
            <a:endParaRPr lang="en-US" sz="4800" dirty="0" smtClean="0">
              <a:solidFill>
                <a:schemeClr val="tx1">
                  <a:lumMod val="65000"/>
                </a:schemeClr>
              </a:solidFill>
              <a:latin typeface="Myriad Pro" panose="020B0503030403020204" pitchFamily="34" charset="0"/>
            </a:endParaRPr>
          </a:p>
          <a:p>
            <a:pPr marL="685800" indent="-685800" algn="l">
              <a:buFont typeface="Arial" panose="020B0604020202020204" pitchFamily="34" charset="0"/>
              <a:buChar char="•"/>
            </a:pPr>
            <a:r>
              <a:rPr lang="en-US" sz="4800" dirty="0" smtClean="0">
                <a:latin typeface="Myriad Pro" panose="020B0503030403020204" pitchFamily="34" charset="0"/>
              </a:rPr>
              <a:t>HTML 5 Feature</a:t>
            </a:r>
            <a:br>
              <a:rPr lang="en-US" sz="4800" dirty="0" smtClean="0">
                <a:latin typeface="Myriad Pro" panose="020B0503030403020204" pitchFamily="34" charset="0"/>
              </a:rPr>
            </a:br>
            <a:endParaRPr lang="en-US" sz="4800" dirty="0" smtClean="0">
              <a:latin typeface="Myriad Pro" panose="020B0503030403020204" pitchFamily="34" charset="0"/>
            </a:endParaRPr>
          </a:p>
          <a:p>
            <a:pPr marL="685800" indent="-685800" algn="l">
              <a:buFont typeface="Arial" panose="020B0604020202020204" pitchFamily="34" charset="0"/>
              <a:buChar char="•"/>
            </a:pPr>
            <a:r>
              <a:rPr lang="en-US" sz="4800" dirty="0" smtClean="0">
                <a:latin typeface="Myriad Pro" panose="020B0503030403020204" pitchFamily="34" charset="0"/>
              </a:rPr>
              <a:t>Support (mostly) in modern browsers</a:t>
            </a:r>
            <a:endParaRPr lang="en-US" sz="4800" dirty="0">
              <a:latin typeface="Myriad Pro" panose="020B0503030403020204" pitchFamily="34" charset="0"/>
            </a:endParaRPr>
          </a:p>
        </p:txBody>
      </p:sp>
      <p:sp>
        <p:nvSpPr>
          <p:cNvPr id="3" name="Title 2"/>
          <p:cNvSpPr>
            <a:spLocks noGrp="1"/>
          </p:cNvSpPr>
          <p:nvPr>
            <p:ph type="title"/>
          </p:nvPr>
        </p:nvSpPr>
        <p:spPr>
          <a:xfrm>
            <a:off x="3584121" y="2651760"/>
            <a:ext cx="4825094" cy="1325562"/>
          </a:xfrm>
        </p:spPr>
        <p:txBody>
          <a:bodyPr>
            <a:normAutofit/>
          </a:bodyPr>
          <a:lstStyle/>
          <a:p>
            <a:r>
              <a:rPr lang="en-US" sz="7200" dirty="0" err="1" smtClean="0">
                <a:latin typeface="Myriad Pro" panose="020B0503030403020204" pitchFamily="34" charset="0"/>
              </a:rPr>
              <a:t>WebSockets</a:t>
            </a:r>
            <a:endParaRPr lang="en-US" sz="7200" dirty="0">
              <a:latin typeface="Myriad Pro" panose="020B0503030403020204" pitchFamily="34" charset="0"/>
            </a:endParaRPr>
          </a:p>
        </p:txBody>
      </p:sp>
    </p:spTree>
    <p:extLst>
      <p:ext uri="{BB962C8B-B14F-4D97-AF65-F5344CB8AC3E}">
        <p14:creationId xmlns:p14="http://schemas.microsoft.com/office/powerpoint/2010/main" val="35796072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125E-6 -1.85185E-6 L -0.19779 -0.35393 " pathEditMode="relative" rAng="0" ptsTypes="AA">
                                      <p:cBhvr>
                                        <p:cTn id="6" dur="2000" fill="hold"/>
                                        <p:tgtEl>
                                          <p:spTgt spid="3"/>
                                        </p:tgtEl>
                                        <p:attrNameLst>
                                          <p:attrName>ppt_x</p:attrName>
                                          <p:attrName>ppt_y</p:attrName>
                                        </p:attrNameLst>
                                      </p:cBhvr>
                                      <p:rCtr x="-9896" y="-17708"/>
                                    </p:animMotion>
                                  </p:childTnLst>
                                </p:cTn>
                              </p:par>
                            </p:childTnLst>
                          </p:cTn>
                        </p:par>
                        <p:par>
                          <p:cTn id="7" fill="hold">
                            <p:stCondLst>
                              <p:cond delay="2000"/>
                            </p:stCondLst>
                            <p:childTnLst>
                              <p:par>
                                <p:cTn id="8" presetID="1" presetClass="entr" presetSubtype="0" fill="hold" nodeType="after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View">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Myriad Fonts">
      <a:majorFont>
        <a:latin typeface="Myriad Pro Black"/>
        <a:ea typeface=""/>
        <a:cs typeface=""/>
      </a:majorFont>
      <a:minorFont>
        <a:latin typeface="Myriad Pro"/>
        <a:ea typeface=""/>
        <a:cs typeface=""/>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19743</TotalTime>
  <Words>724</Words>
  <Application>Microsoft Office PowerPoint</Application>
  <PresentationFormat>Widescreen</PresentationFormat>
  <Paragraphs>199</Paragraphs>
  <Slides>28</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Myriad Pro</vt:lpstr>
      <vt:lpstr>Myriad Pro Black</vt:lpstr>
      <vt:lpstr>Wingdings 2</vt:lpstr>
      <vt:lpstr>View</vt:lpstr>
      <vt:lpstr>Going Real Time with SignalR</vt:lpstr>
      <vt:lpstr>PowerPoint Presentation</vt:lpstr>
      <vt:lpstr>Quick SignalR demo!</vt:lpstr>
      <vt:lpstr>What is SignalR?</vt:lpstr>
      <vt:lpstr>What problem does it  Solve?</vt:lpstr>
      <vt:lpstr>How does it Solve it?</vt:lpstr>
      <vt:lpstr>What did he just say?</vt:lpstr>
      <vt:lpstr>Connection Technologies?</vt:lpstr>
      <vt:lpstr>WebSockets</vt:lpstr>
      <vt:lpstr>Server Sent Events</vt:lpstr>
      <vt:lpstr>Forever Frames</vt:lpstr>
      <vt:lpstr>Long Polling</vt:lpstr>
      <vt:lpstr>Clients Include…</vt:lpstr>
      <vt:lpstr>Browser Transport Requirements</vt:lpstr>
      <vt:lpstr>Client Transport Requirements</vt:lpstr>
      <vt:lpstr>Hosting Options…</vt:lpstr>
      <vt:lpstr>Core Concepts</vt:lpstr>
      <vt:lpstr>Hub</vt:lpstr>
      <vt:lpstr>Server =&gt; Client</vt:lpstr>
      <vt:lpstr>Client =&gt; Server (outbound)</vt:lpstr>
      <vt:lpstr>Client =&gt; Server (inbound)</vt:lpstr>
      <vt:lpstr>Calling a Server Endpoint</vt:lpstr>
      <vt:lpstr>Receiving a Server Callback</vt:lpstr>
      <vt:lpstr>Important NuGet Packages</vt:lpstr>
      <vt:lpstr>NuGet Packages</vt:lpstr>
      <vt:lpstr>Demo Time</vt:lpstr>
      <vt:lpstr>Tips and Gotcha’s</vt:lpstr>
      <vt:lpstr>Tips and Gotcha’s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Automation  via Grunt</dc:title>
  <dc:creator>Derik Whittaker</dc:creator>
  <cp:lastModifiedBy>Derik Whittaker</cp:lastModifiedBy>
  <cp:revision>105</cp:revision>
  <dcterms:created xsi:type="dcterms:W3CDTF">2014-01-05T15:50:35Z</dcterms:created>
  <dcterms:modified xsi:type="dcterms:W3CDTF">2014-02-06T21:37:55Z</dcterms:modified>
</cp:coreProperties>
</file>