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4"/>
  </p:notesMasterIdLst>
  <p:handoutMasterIdLst>
    <p:handoutMasterId r:id="rId35"/>
  </p:handoutMasterIdLst>
  <p:sldIdLst>
    <p:sldId id="306" r:id="rId2"/>
    <p:sldId id="307" r:id="rId3"/>
    <p:sldId id="362" r:id="rId4"/>
    <p:sldId id="340" r:id="rId5"/>
    <p:sldId id="341" r:id="rId6"/>
    <p:sldId id="342" r:id="rId7"/>
    <p:sldId id="363" r:id="rId8"/>
    <p:sldId id="343" r:id="rId9"/>
    <p:sldId id="344" r:id="rId10"/>
    <p:sldId id="360" r:id="rId11"/>
    <p:sldId id="345" r:id="rId12"/>
    <p:sldId id="346" r:id="rId13"/>
    <p:sldId id="359" r:id="rId14"/>
    <p:sldId id="361" r:id="rId15"/>
    <p:sldId id="364" r:id="rId16"/>
    <p:sldId id="354" r:id="rId17"/>
    <p:sldId id="366" r:id="rId18"/>
    <p:sldId id="356" r:id="rId19"/>
    <p:sldId id="367" r:id="rId20"/>
    <p:sldId id="357" r:id="rId21"/>
    <p:sldId id="368" r:id="rId22"/>
    <p:sldId id="358" r:id="rId23"/>
    <p:sldId id="369" r:id="rId24"/>
    <p:sldId id="347" r:id="rId25"/>
    <p:sldId id="349" r:id="rId26"/>
    <p:sldId id="365" r:id="rId27"/>
    <p:sldId id="353" r:id="rId28"/>
    <p:sldId id="352" r:id="rId29"/>
    <p:sldId id="351" r:id="rId30"/>
    <p:sldId id="338" r:id="rId31"/>
    <p:sldId id="339" r:id="rId32"/>
    <p:sldId id="333" r:id="rId3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94279" autoAdjust="0"/>
  </p:normalViewPr>
  <p:slideViewPr>
    <p:cSldViewPr>
      <p:cViewPr varScale="1">
        <p:scale>
          <a:sx n="89" d="100"/>
          <a:sy n="89" d="100"/>
        </p:scale>
        <p:origin x="264" y="72"/>
      </p:cViewPr>
      <p:guideLst>
        <p:guide orient="horz" pos="3168"/>
        <p:guide pos="4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7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78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0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10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8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user if they have learned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7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6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3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5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9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0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8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1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2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89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3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17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3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5642"/>
            <a:ext cx="5791200" cy="1247250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" y="1143000"/>
            <a:ext cx="5943600" cy="13716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8605157" cy="685800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1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8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4/7/2013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651" r:id="rId19"/>
    <p:sldLayoutId id="2147483661" r:id="rId20"/>
    <p:sldLayoutId id="2147483676" r:id="rId21"/>
    <p:sldLayoutId id="2147483655" r:id="rId22"/>
    <p:sldLayoutId id="2147483674" r:id="rId23"/>
    <p:sldLayoutId id="2147483675" r:id="rId24"/>
    <p:sldLayoutId id="2147483670" r:id="rId25"/>
    <p:sldLayoutId id="2147483671" r:id="rId26"/>
    <p:sldLayoutId id="2147483679" r:id="rId27"/>
    <p:sldLayoutId id="2147483680" r:id="rId28"/>
    <p:sldLayoutId id="2147483672" r:id="rId29"/>
    <p:sldLayoutId id="2147483673" r:id="rId30"/>
    <p:sldLayoutId id="2147483650" r:id="rId31"/>
    <p:sldLayoutId id="2147483667" r:id="rId32"/>
    <p:sldLayoutId id="2147483668" r:id="rId33"/>
    <p:sldLayoutId id="2147483666" r:id="rId34"/>
    <p:sldLayoutId id="2147483664" r:id="rId35"/>
    <p:sldLayoutId id="2147483663" r:id="rId36"/>
    <p:sldLayoutId id="2147483653" r:id="rId37"/>
    <p:sldLayoutId id="2147483652" r:id="rId38"/>
    <p:sldLayoutId id="2147483660" r:id="rId39"/>
    <p:sldLayoutId id="2147483658" r:id="rId40"/>
    <p:sldLayoutId id="2147483665" r:id="rId41"/>
    <p:sldLayoutId id="2147483669" r:id="rId42"/>
    <p:sldLayoutId id="2147483654" r:id="rId43"/>
    <p:sldLayoutId id="2147483656" r:id="rId4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Typescript, </a:t>
            </a:r>
          </a:p>
          <a:p>
            <a:r>
              <a:rPr lang="en-US" dirty="0" smtClean="0"/>
              <a:t>Gateway Drug to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/>
              <a:t>Derik Whittaker</a:t>
            </a:r>
          </a:p>
          <a:p>
            <a:pPr algn="r"/>
            <a:r>
              <a:rPr lang="en-US" b="1" dirty="0" smtClean="0"/>
              <a:t>http://www.devlicio.us</a:t>
            </a:r>
          </a:p>
          <a:p>
            <a:pPr algn="r"/>
            <a:r>
              <a:rPr lang="en-US" sz="3600" b="1" dirty="0" smtClean="0"/>
              <a:t>@</a:t>
            </a:r>
            <a:r>
              <a:rPr lang="en-US" sz="3600" b="1" dirty="0" err="1" smtClean="0"/>
              <a:t>DerikWhittaker</a:t>
            </a:r>
            <a:endParaRPr lang="en-US" sz="3600" b="1" dirty="0" smtClean="0"/>
          </a:p>
          <a:p>
            <a:pPr algn="r"/>
            <a:r>
              <a:rPr lang="en-US" sz="3600" b="1" dirty="0" smtClean="0"/>
              <a:t>C# MVP / ASP Insider / </a:t>
            </a:r>
            <a:r>
              <a:rPr lang="en-US" sz="3600" b="1" dirty="0" err="1" smtClean="0"/>
              <a:t>Pluralsight</a:t>
            </a:r>
            <a:endParaRPr lang="en-US" sz="3600" b="1" dirty="0" smtClean="0"/>
          </a:p>
          <a:p>
            <a:pPr algn="r"/>
            <a:r>
              <a:rPr lang="en-US" sz="3600" b="1" dirty="0"/>
              <a:t>d</a:t>
            </a:r>
            <a:r>
              <a:rPr lang="en-US" sz="3600" b="1" dirty="0" smtClean="0"/>
              <a:t>erik@graudo.com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Why Did it Win?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Better Tooling?</a:t>
            </a:r>
          </a:p>
          <a:p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Mega-Corp Backing?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Easy to Master?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54759"/>
            <a:ext cx="2743200" cy="231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81142"/>
            <a:ext cx="3136585" cy="1695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1579572" cy="1579572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4038600" y="1030509"/>
            <a:ext cx="1110466" cy="1439064"/>
          </a:xfrm>
          <a:prstGeom prst="mathMultiply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1" name="Multiply 10"/>
          <p:cNvSpPr/>
          <p:nvPr/>
        </p:nvSpPr>
        <p:spPr>
          <a:xfrm>
            <a:off x="4648199" y="2579898"/>
            <a:ext cx="1110466" cy="1439064"/>
          </a:xfrm>
          <a:prstGeom prst="mathMultiply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3826267" y="4171819"/>
            <a:ext cx="1110466" cy="1439064"/>
          </a:xfrm>
          <a:prstGeom prst="mathMultiply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62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16667 -0.092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12986 -0.0076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20295 -0.003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Then Why?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It solved </a:t>
            </a:r>
            <a:r>
              <a:rPr lang="en-US" sz="4800" b="1" dirty="0" smtClean="0">
                <a:latin typeface="Myriad Pro Light" panose="020B0403030403020204" pitchFamily="34" charset="0"/>
              </a:rPr>
              <a:t>THE</a:t>
            </a:r>
            <a:r>
              <a:rPr lang="en-US" sz="3600" dirty="0" smtClean="0">
                <a:latin typeface="Myriad Pro Light" panose="020B0403030403020204" pitchFamily="34" charset="0"/>
              </a:rPr>
              <a:t> problem?</a:t>
            </a: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yriad Pro Light" panose="020B0403030403020204" pitchFamily="34" charset="0"/>
              </a:rPr>
              <a:t>Write Once, Run anywhere</a:t>
            </a:r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1" y="1676400"/>
            <a:ext cx="4752975" cy="3781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01" y="4114800"/>
            <a:ext cx="1696056" cy="1696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72" y="4200185"/>
            <a:ext cx="1603140" cy="1539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11" y="4313020"/>
            <a:ext cx="1426179" cy="14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9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Who are the losers?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C++</a:t>
            </a: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Java</a:t>
            </a:r>
            <a:endParaRPr lang="en-US" sz="3600" b="1" dirty="0" smtClean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err="1" smtClean="0">
                <a:latin typeface="Myriad Pro Light" panose="020B0403030403020204" pitchFamily="34" charset="0"/>
              </a:rPr>
              <a:t>.Net</a:t>
            </a:r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Silverlight</a:t>
            </a:r>
            <a:r>
              <a:rPr lang="en-US" sz="3600" dirty="0">
                <a:latin typeface="Myriad Pro Light" panose="020B0403030403020204" pitchFamily="34" charset="0"/>
              </a:rPr>
              <a:t> </a:t>
            </a:r>
            <a:r>
              <a:rPr lang="en-US" dirty="0">
                <a:latin typeface="Myriad Pro Light" panose="020B0403030403020204" pitchFamily="34" charset="0"/>
              </a:rPr>
              <a:t>(</a:t>
            </a:r>
            <a:r>
              <a:rPr lang="en-US" dirty="0" err="1">
                <a:latin typeface="Myriad Pro Light" panose="020B0403030403020204" pitchFamily="34" charset="0"/>
              </a:rPr>
              <a:t>Kinda</a:t>
            </a:r>
            <a:r>
              <a:rPr lang="en-US" dirty="0">
                <a:latin typeface="Myriad Pro Light" panose="020B0403030403020204" pitchFamily="34" charset="0"/>
              </a:rPr>
              <a:t>)</a:t>
            </a: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Flash </a:t>
            </a:r>
            <a:r>
              <a:rPr lang="en-US" dirty="0" smtClean="0">
                <a:latin typeface="Myriad Pro Light" panose="020B0403030403020204" pitchFamily="34" charset="0"/>
              </a:rPr>
              <a:t>(</a:t>
            </a:r>
            <a:r>
              <a:rPr lang="en-US" dirty="0" err="1" smtClean="0">
                <a:latin typeface="Myriad Pro Light" panose="020B0403030403020204" pitchFamily="34" charset="0"/>
              </a:rPr>
              <a:t>Kinda</a:t>
            </a:r>
            <a:r>
              <a:rPr lang="en-US" dirty="0" smtClean="0">
                <a:latin typeface="Myriad Pro Light" panose="020B0403030403020204" pitchFamily="34" charset="0"/>
              </a:rPr>
              <a:t>)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040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 given this……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/>
              <a:t>The Ware has been won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4286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7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05336"/>
            <a:ext cx="5410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Myriad Pro" panose="020B0503030403020204" pitchFamily="34" charset="0"/>
              </a:rPr>
              <a:t>Wake up</a:t>
            </a:r>
          </a:p>
          <a:p>
            <a:pPr algn="ctr"/>
            <a:r>
              <a:rPr lang="en-US" sz="8000" b="1" dirty="0" smtClean="0">
                <a:latin typeface="Myriad Pro" panose="020B0503030403020204" pitchFamily="34" charset="0"/>
              </a:rPr>
              <a:t>&amp;</a:t>
            </a:r>
          </a:p>
          <a:p>
            <a:pPr algn="ctr"/>
            <a:r>
              <a:rPr lang="en-US" sz="8000" b="1" dirty="0" smtClean="0">
                <a:latin typeface="Myriad Pro" panose="020B0503030403020204" pitchFamily="34" charset="0"/>
              </a:rPr>
              <a:t>Learn Something New</a:t>
            </a:r>
            <a:endParaRPr lang="en-US" sz="80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82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990600"/>
            <a:ext cx="6096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5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Global 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</a:p>
          <a:p>
            <a:r>
              <a:rPr lang="en-US" sz="3600" dirty="0" smtClean="0">
                <a:latin typeface="Myriad Pro Light" panose="020B0403030403020204" pitchFamily="34" charset="0"/>
              </a:rPr>
              <a:t>Local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err="1" smtClean="0">
                <a:latin typeface="Myriad Pro Light" panose="020B0403030403020204" pitchFamily="34" charset="0"/>
              </a:rPr>
              <a:t>var</a:t>
            </a:r>
            <a:r>
              <a:rPr lang="en-US" sz="3600" dirty="0" smtClean="0">
                <a:latin typeface="Myriad Pro Light" panose="020B0403030403020204" pitchFamily="34" charset="0"/>
              </a:rPr>
              <a:t> </a:t>
            </a:r>
            <a:r>
              <a:rPr lang="en-US" sz="3600" dirty="0" err="1" smtClean="0">
                <a:latin typeface="Myriad Pro Light" panose="020B0403030403020204" pitchFamily="34" charset="0"/>
              </a:rPr>
              <a:t>vs</a:t>
            </a:r>
            <a:r>
              <a:rPr lang="en-US" sz="3600" dirty="0" smtClean="0">
                <a:latin typeface="Myriad Pro Light" panose="020B0403030403020204" pitchFamily="34" charset="0"/>
              </a:rPr>
              <a:t> non-</a:t>
            </a:r>
            <a:r>
              <a:rPr lang="en-US" sz="3600" dirty="0" err="1" smtClean="0">
                <a:latin typeface="Myriad Pro Light" panose="020B0403030403020204" pitchFamily="34" charset="0"/>
              </a:rPr>
              <a:t>var</a:t>
            </a:r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this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1358711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yriad Pro Light" panose="020B0403030403020204" pitchFamily="34" charset="0"/>
              </a:rPr>
              <a:t>Demo Time</a:t>
            </a:r>
            <a:endParaRPr lang="en-US" sz="9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3980514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Expressions which hide variables/functions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When local variables are kept alive </a:t>
            </a:r>
            <a:r>
              <a:rPr lang="en-US" sz="3600" i="1" dirty="0" smtClean="0">
                <a:latin typeface="Myriad Pro Light" panose="020B0403030403020204" pitchFamily="34" charset="0"/>
              </a:rPr>
              <a:t>after</a:t>
            </a:r>
            <a:r>
              <a:rPr lang="en-US" sz="3600" dirty="0" smtClean="0">
                <a:latin typeface="Myriad Pro Light" panose="020B0403030403020204" pitchFamily="34" charset="0"/>
              </a:rPr>
              <a:t> a function is returned.</a:t>
            </a: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Allow you to control scope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90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yriad Pro Light" panose="020B0403030403020204" pitchFamily="34" charset="0"/>
              </a:rPr>
              <a:t>Demo Time</a:t>
            </a:r>
            <a:endParaRPr lang="en-US" sz="9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357628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Laying the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is this Typescript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Language Typing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Is Dynamic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‘the meaning’ of items can change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Can make debugging harder than static languages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18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Language Typing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yriad Pro Light" panose="020B0403030403020204" pitchFamily="34" charset="0"/>
              </a:rPr>
              <a:t>Demo Time</a:t>
            </a:r>
            <a:endParaRPr lang="en-US" sz="9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3215691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Implementation </a:t>
            </a:r>
            <a:r>
              <a:rPr lang="en-US" sz="2400" dirty="0" smtClean="0">
                <a:solidFill>
                  <a:schemeClr val="bg1"/>
                </a:solidFill>
              </a:rPr>
              <a:t>Patterns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Prototype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Leverages JavaScript’s built in features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Loads functions into memory one time, </a:t>
            </a:r>
            <a:r>
              <a:rPr lang="en-US" sz="2400" dirty="0" err="1" smtClean="0">
                <a:latin typeface="Myriad Pro Light" panose="020B0403030403020204" pitchFamily="34" charset="0"/>
              </a:rPr>
              <a:t>perf</a:t>
            </a:r>
            <a:r>
              <a:rPr lang="en-US" sz="2400" dirty="0" smtClean="0">
                <a:latin typeface="Myriad Pro Light" panose="020B0403030403020204" pitchFamily="34" charset="0"/>
              </a:rPr>
              <a:t> gain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Allows overriding functions</a:t>
            </a:r>
            <a:endParaRPr lang="en-US" sz="2400" dirty="0" smtClean="0">
              <a:latin typeface="Myriad Pro Light" panose="020B0403030403020204" pitchFamily="34" charset="0"/>
            </a:endParaRP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Module </a:t>
            </a:r>
          </a:p>
          <a:p>
            <a:r>
              <a:rPr lang="en-US" sz="2400" dirty="0" smtClean="0">
                <a:latin typeface="Myriad Pro Light" panose="020B0403030403020204" pitchFamily="34" charset="0"/>
              </a:rPr>
              <a:t>	Removes variables/functions from global scope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Only exposed public members.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Loads functions into memory for each instance of an 	object</a:t>
            </a:r>
            <a:endParaRPr lang="en-US" sz="24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35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Implementation Patterns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yriad Pro Light" panose="020B0403030403020204" pitchFamily="34" charset="0"/>
              </a:rPr>
              <a:t>Demo Time</a:t>
            </a:r>
            <a:endParaRPr lang="en-US" sz="9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2468943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 what exactly is </a:t>
            </a:r>
            <a:r>
              <a:rPr lang="en-US" sz="2400" dirty="0" err="1" smtClean="0">
                <a:solidFill>
                  <a:schemeClr val="bg1"/>
                </a:solidFill>
              </a:rPr>
              <a:t>TypeScript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A JavaScript Superset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Is NOT another language like </a:t>
            </a:r>
            <a:r>
              <a:rPr lang="en-US" sz="2400" dirty="0" err="1" smtClean="0">
                <a:latin typeface="Myriad Pro Light" panose="020B0403030403020204" pitchFamily="34" charset="0"/>
              </a:rPr>
              <a:t>CoffeeScript</a:t>
            </a:r>
            <a:r>
              <a:rPr lang="en-US" sz="2400" dirty="0" smtClean="0">
                <a:latin typeface="Myriad Pro Light" panose="020B0403030403020204" pitchFamily="34" charset="0"/>
              </a:rPr>
              <a:t>/Dart</a:t>
            </a: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All JavaScript is </a:t>
            </a:r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Implements proposed </a:t>
            </a:r>
            <a:r>
              <a:rPr lang="en-US" sz="3600" dirty="0" err="1" smtClean="0">
                <a:latin typeface="Myriad Pro Light" panose="020B0403030403020204" pitchFamily="34" charset="0"/>
              </a:rPr>
              <a:t>ECMAScript</a:t>
            </a:r>
            <a:r>
              <a:rPr lang="en-US" sz="3600" dirty="0" smtClean="0">
                <a:latin typeface="Myriad Pro Light" panose="020B0403030403020204" pitchFamily="34" charset="0"/>
              </a:rPr>
              <a:t> 6 features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Current targets </a:t>
            </a:r>
            <a:r>
              <a:rPr lang="en-US" sz="2400" dirty="0" err="1" smtClean="0">
                <a:latin typeface="Myriad Pro Light" panose="020B0403030403020204" pitchFamily="34" charset="0"/>
              </a:rPr>
              <a:t>ECMAScript</a:t>
            </a:r>
            <a:r>
              <a:rPr lang="en-US" sz="2400" dirty="0" smtClean="0">
                <a:latin typeface="Myriad Pro Light" panose="020B0403030403020204" pitchFamily="34" charset="0"/>
              </a:rPr>
              <a:t> 3 by default</a:t>
            </a: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Attempts to add Static typing to </a:t>
            </a:r>
            <a:r>
              <a:rPr lang="en-US" sz="3600" dirty="0" err="1" smtClean="0">
                <a:latin typeface="Myriad Pro Light" panose="020B0403030403020204" pitchFamily="34" charset="0"/>
              </a:rPr>
              <a:t>Javascript</a:t>
            </a:r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Pure Awesomeness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What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4630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Why not just use JavaScript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Cleaner, more meaningful syntax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Removes much of the </a:t>
            </a:r>
            <a:r>
              <a:rPr lang="en-US" sz="2400" dirty="0" err="1" smtClean="0">
                <a:latin typeface="Myriad Pro Light" panose="020B0403030403020204" pitchFamily="34" charset="0"/>
              </a:rPr>
              <a:t>fuggly</a:t>
            </a:r>
            <a:endParaRPr lang="en-US" sz="2400" dirty="0" smtClean="0">
              <a:latin typeface="Myriad Pro Light" panose="020B0403030403020204" pitchFamily="34" charset="0"/>
            </a:endParaRPr>
          </a:p>
          <a:p>
            <a:r>
              <a:rPr lang="en-US" sz="2400" dirty="0" smtClean="0">
                <a:latin typeface="Myriad Pro Light" panose="020B0403030403020204" pitchFamily="34" charset="0"/>
              </a:rPr>
              <a:t>	Removes much of ceremony of JavaScript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Improved Tooling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‘Compile time checking’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Feels more natural to OO developers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Why use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4221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Before we get started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78" y="1042898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22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Classes/Namespaces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Syntax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57" y="5344021"/>
            <a:ext cx="2466975" cy="96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64" y="1914525"/>
            <a:ext cx="4743450" cy="2266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31427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9660" y="4585236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r>
              <a:rPr lang="en-US" sz="3600" dirty="0" smtClean="0">
                <a:latin typeface="Myriad Pro Light" panose="020B0403030403020204" pitchFamily="34" charset="0"/>
              </a:rPr>
              <a:t>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537511" y="2073056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2442489" y="5562600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7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3" grpId="1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a Methods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Syntax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358" y="1182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8" y="1831046"/>
            <a:ext cx="4829175" cy="201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250" y="352718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r>
              <a:rPr lang="en-US" sz="3600" dirty="0" smtClean="0">
                <a:latin typeface="Myriad Pro Light" panose="020B0403030403020204" pitchFamily="34" charset="0"/>
              </a:rPr>
              <a:t>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4191000"/>
            <a:ext cx="4171950" cy="25050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12" name="Left Arrow 11"/>
          <p:cNvSpPr/>
          <p:nvPr/>
        </p:nvSpPr>
        <p:spPr>
          <a:xfrm>
            <a:off x="5530699" y="2895600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66358" y="3048000"/>
            <a:ext cx="10912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 rot="10800000">
            <a:off x="2261715" y="4280436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959596" y="4436852"/>
            <a:ext cx="12003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 Arrow 21"/>
          <p:cNvSpPr/>
          <p:nvPr/>
        </p:nvSpPr>
        <p:spPr>
          <a:xfrm rot="10800000">
            <a:off x="2286001" y="5715000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172200" y="5871416"/>
            <a:ext cx="8198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Left Arrow 23"/>
          <p:cNvSpPr/>
          <p:nvPr/>
        </p:nvSpPr>
        <p:spPr>
          <a:xfrm>
            <a:off x="5534741" y="1887944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89825" y="2040344"/>
            <a:ext cx="3877375" cy="17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16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2" grpId="1" animBg="1"/>
      <p:bldP spid="20" grpId="0" animBg="1"/>
      <p:bldP spid="20" grpId="1" animBg="1"/>
      <p:bldP spid="22" grpId="0" animBg="1"/>
      <p:bldP spid="24" grpId="0" animBg="1"/>
      <p:bldP spid="2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a Enumerations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Syntax Examples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173512"/>
            <a:ext cx="1838325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935040"/>
            <a:ext cx="3971925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0358" y="1182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5250" y="352718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r>
              <a:rPr lang="en-US" sz="3600" dirty="0" smtClean="0">
                <a:latin typeface="Myriad Pro Light" panose="020B0403030403020204" pitchFamily="34" charset="0"/>
              </a:rPr>
              <a:t>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534741" y="2218781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2371181"/>
            <a:ext cx="1485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 rot="10800000">
            <a:off x="2261715" y="4280436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67034" y="4436852"/>
            <a:ext cx="12003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44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9" grpId="1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Question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571500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00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4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7620000" cy="3962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Typescript Demo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4916269"/>
            <a:ext cx="7620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Get </a:t>
            </a:r>
            <a:r>
              <a:rPr lang="en-US" sz="3600" smtClean="0"/>
              <a:t>our Learn On!</a:t>
            </a:r>
            <a:endParaRPr lang="en-US" sz="36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4744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Types of Adopters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Myriad Pro Light" panose="020B0403030403020204" pitchFamily="34" charset="0"/>
              </a:rPr>
              <a:t>Innovators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 smtClean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Myriad Pro Light" panose="020B0403030403020204" pitchFamily="34" charset="0"/>
              </a:rPr>
              <a:t>Majority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 smtClean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Myriad Pro Light" panose="020B0403030403020204" pitchFamily="34" charset="0"/>
              </a:rPr>
              <a:t>Laggards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47" y="3792747"/>
            <a:ext cx="2608053" cy="2608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259080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69" y="2453580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2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1667 -0.1555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777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26528 -0.0363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-18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24896 -0.0261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-131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Additional Type of Adopter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Ostrich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79808"/>
            <a:ext cx="4457700" cy="2790825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Adopters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6957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Why are people afraid?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Tooling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err="1" smtClean="0">
                <a:latin typeface="Myriad Pro Light" panose="020B0403030403020204" pitchFamily="34" charset="0"/>
              </a:rPr>
              <a:t>Fuggly</a:t>
            </a:r>
            <a:r>
              <a:rPr lang="en-US" sz="3600" dirty="0" smtClean="0">
                <a:latin typeface="Myriad Pro Light" panose="020B0403030403020204" pitchFamily="34" charset="0"/>
              </a:rPr>
              <a:t> Syntax</a:t>
            </a: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Implementation Patterns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Libraries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Not sure where to start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Ostrich Adopter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9959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95400" y="58393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27" y="1333500"/>
            <a:ext cx="5624331" cy="37338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 rot="5400000">
            <a:off x="5670947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Bad News!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739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Did you know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The Language War has been won?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310000"/>
            <a:ext cx="4648200" cy="30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9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does this mean?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Does it mean I have to find a new Job?</a:t>
            </a:r>
            <a:endParaRPr lang="en-US" sz="3600" dirty="0">
              <a:latin typeface="Myriad Pro Light" panose="020B0403030403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yriad Pro" panose="020B0503030403020204" pitchFamily="34" charset="0"/>
              </a:rPr>
              <a:t>NO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r>
              <a:rPr lang="en-US" sz="3600" dirty="0">
                <a:latin typeface="Myriad Pro Light" panose="020B0403030403020204" pitchFamily="34" charset="0"/>
              </a:rPr>
              <a:t>Does it </a:t>
            </a:r>
            <a:r>
              <a:rPr lang="en-US" sz="3600" dirty="0" smtClean="0">
                <a:latin typeface="Myriad Pro Light" panose="020B0403030403020204" pitchFamily="34" charset="0"/>
              </a:rPr>
              <a:t>mean I should learn JavaScript?</a:t>
            </a:r>
            <a:endParaRPr lang="en-US" sz="3600" dirty="0">
              <a:latin typeface="Myriad Pro Light" panose="020B0403030403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yriad Pro" panose="020B0503030403020204" pitchFamily="34" charset="0"/>
              </a:rPr>
              <a:t>YES</a:t>
            </a:r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2509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482</Words>
  <Application>Microsoft Office PowerPoint</Application>
  <PresentationFormat>On-screen Show (4:3)</PresentationFormat>
  <Paragraphs>222</Paragraphs>
  <Slides>32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Myriad Pro</vt:lpstr>
      <vt:lpstr>Myriad Pro Light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2013-04-07T17:26:41Z</dcterms:modified>
</cp:coreProperties>
</file>