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2" autoAdjust="0"/>
    <p:restoredTop sz="71053" autoAdjust="0"/>
  </p:normalViewPr>
  <p:slideViewPr>
    <p:cSldViewPr snapToGrid="0">
      <p:cViewPr>
        <p:scale>
          <a:sx n="66" d="100"/>
          <a:sy n="66" d="100"/>
        </p:scale>
        <p:origin x="365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982AC-6E14-4B40-B095-2EB4D60D6473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C1BC9-1FF0-46D7-A05C-2323F0EB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Gateway Drug Definition --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habit-forming substance whose use may lead to the use or abuse of drugs that are more addictive or more dangerous.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C1BC9-1FF0-46D7-A05C-2323F0EB97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280253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Typescript </a:t>
            </a:r>
            <a:br>
              <a:rPr lang="en-US" dirty="0" smtClean="0"/>
            </a:br>
            <a:r>
              <a:rPr lang="en-US" dirty="0" smtClean="0"/>
              <a:t>The Gateway Drug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926" y="4097438"/>
            <a:ext cx="9144000" cy="240420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</a:t>
            </a:r>
            <a:r>
              <a:rPr lang="en-US" dirty="0" smtClean="0"/>
              <a:t>erik </a:t>
            </a:r>
            <a:r>
              <a:rPr lang="en-US" dirty="0" smtClean="0">
                <a:solidFill>
                  <a:srgbClr val="00B0F0"/>
                </a:solidFill>
              </a:rPr>
              <a:t>W</a:t>
            </a:r>
            <a:r>
              <a:rPr lang="en-US" dirty="0" smtClean="0"/>
              <a:t>hittaker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@D</a:t>
            </a:r>
            <a:r>
              <a:rPr lang="en-US" dirty="0" smtClean="0"/>
              <a:t>erik </a:t>
            </a:r>
            <a:r>
              <a:rPr lang="en-US" dirty="0" smtClean="0">
                <a:solidFill>
                  <a:srgbClr val="00B0F0"/>
                </a:solidFill>
              </a:rPr>
              <a:t>W</a:t>
            </a:r>
            <a:r>
              <a:rPr lang="en-US" dirty="0" smtClean="0"/>
              <a:t>hittaker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P</a:t>
            </a:r>
            <a:r>
              <a:rPr lang="en-US" dirty="0" err="1" smtClean="0"/>
              <a:t>luralSight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</a:t>
            </a:r>
            <a:r>
              <a:rPr lang="en-US" dirty="0" smtClean="0"/>
              <a:t>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Afraid of </a:t>
            </a:r>
            <a:r>
              <a:rPr lang="en-US" sz="8800" dirty="0" smtClean="0">
                <a:solidFill>
                  <a:srgbClr val="00B0F0"/>
                </a:solidFill>
              </a:rPr>
              <a:t>Tooling?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Afraid of </a:t>
            </a:r>
            <a:r>
              <a:rPr lang="en-US" sz="8800" dirty="0" smtClean="0">
                <a:solidFill>
                  <a:srgbClr val="00B0F0"/>
                </a:solidFill>
              </a:rPr>
              <a:t>Syntax?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Afraid of </a:t>
            </a:r>
            <a:r>
              <a:rPr lang="en-US" sz="8800" dirty="0" smtClean="0">
                <a:solidFill>
                  <a:srgbClr val="00B0F0"/>
                </a:solidFill>
              </a:rPr>
              <a:t>Getting Started?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Afraid of </a:t>
            </a:r>
            <a:r>
              <a:rPr lang="en-US" sz="8800" dirty="0" smtClean="0">
                <a:solidFill>
                  <a:srgbClr val="00B0F0"/>
                </a:solidFill>
              </a:rPr>
              <a:t>Libraries?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If your afraid…. </a:t>
            </a:r>
            <a:br>
              <a:rPr lang="en-US" sz="8800" dirty="0" smtClean="0"/>
            </a:br>
            <a:r>
              <a:rPr lang="en-US" sz="8800" dirty="0" smtClean="0">
                <a:solidFill>
                  <a:srgbClr val="00B0F0"/>
                </a:solidFill>
              </a:rPr>
              <a:t>GET OVER IT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70588"/>
            <a:ext cx="10515600" cy="6587412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I got </a:t>
            </a:r>
            <a:r>
              <a:rPr lang="en-US" sz="8800" dirty="0" smtClean="0">
                <a:solidFill>
                  <a:srgbClr val="00B0F0"/>
                </a:solidFill>
              </a:rPr>
              <a:t>bad</a:t>
            </a:r>
            <a:r>
              <a:rPr lang="en-US" sz="8800" dirty="0" smtClean="0"/>
              <a:t> news for you</a:t>
            </a: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68" y="2341207"/>
            <a:ext cx="562433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70588"/>
            <a:ext cx="10515600" cy="6587412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JavaScript </a:t>
            </a:r>
            <a:r>
              <a:rPr lang="en-US" sz="8800" dirty="0" smtClean="0">
                <a:solidFill>
                  <a:srgbClr val="00B0F0"/>
                </a:solidFill>
              </a:rPr>
              <a:t>Won</a:t>
            </a:r>
            <a:r>
              <a:rPr lang="en-US" sz="8800" dirty="0" smtClean="0"/>
              <a:t> the Language War</a:t>
            </a:r>
            <a:endParaRPr lang="en-US" sz="8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34" y="2988312"/>
            <a:ext cx="4648200" cy="30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What does this </a:t>
            </a:r>
            <a:r>
              <a:rPr lang="en-US" sz="8800" dirty="0" smtClean="0">
                <a:solidFill>
                  <a:srgbClr val="00B0F0"/>
                </a:solidFill>
              </a:rPr>
              <a:t>Mean?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Must I find a new </a:t>
            </a:r>
            <a:r>
              <a:rPr lang="en-US" sz="8800" dirty="0" smtClean="0">
                <a:solidFill>
                  <a:srgbClr val="00B0F0"/>
                </a:solidFill>
              </a:rPr>
              <a:t>Job?</a:t>
            </a: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131129" y="2375807"/>
            <a:ext cx="2996293" cy="2220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400" dirty="0" smtClean="0">
                <a:solidFill>
                  <a:srgbClr val="FF6600"/>
                </a:solidFill>
              </a:rPr>
              <a:t>NO!</a:t>
            </a:r>
            <a:endParaRPr lang="en-US" sz="1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1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04" y="0"/>
            <a:ext cx="11285317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Must I learn </a:t>
            </a:r>
            <a:r>
              <a:rPr lang="en-US" sz="8800" dirty="0" smtClean="0">
                <a:solidFill>
                  <a:srgbClr val="00B0F0"/>
                </a:solidFill>
              </a:rPr>
              <a:t>JavaScript?</a:t>
            </a: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131129" y="2375807"/>
            <a:ext cx="3519737" cy="2220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400" dirty="0" smtClean="0">
                <a:solidFill>
                  <a:srgbClr val="FF6600"/>
                </a:solidFill>
              </a:rPr>
              <a:t>YES!</a:t>
            </a:r>
            <a:endParaRPr lang="en-US" sz="1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5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First a </a:t>
            </a:r>
            <a:r>
              <a:rPr lang="en-US" sz="8800" dirty="0" smtClean="0">
                <a:solidFill>
                  <a:srgbClr val="00B0F0"/>
                </a:solidFill>
              </a:rPr>
              <a:t>quick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History Lesson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018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Why learn </a:t>
            </a:r>
            <a:r>
              <a:rPr lang="en-US" sz="8800" dirty="0" smtClean="0">
                <a:solidFill>
                  <a:srgbClr val="00B0F0"/>
                </a:solidFill>
              </a:rPr>
              <a:t>JavaScript?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It solved </a:t>
            </a:r>
            <a:r>
              <a:rPr lang="en-US" sz="8800" dirty="0" smtClean="0">
                <a:solidFill>
                  <a:srgbClr val="00B0F0"/>
                </a:solidFill>
              </a:rPr>
              <a:t>THE</a:t>
            </a:r>
            <a:r>
              <a:rPr lang="en-US" sz="8800" dirty="0" smtClean="0"/>
              <a:t> unsolvable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It can </a:t>
            </a:r>
            <a:r>
              <a:rPr lang="en-US" sz="8800" dirty="0"/>
              <a:t>r</a:t>
            </a:r>
            <a:r>
              <a:rPr lang="en-US" sz="8800" dirty="0" smtClean="0"/>
              <a:t>un </a:t>
            </a:r>
            <a:r>
              <a:rPr lang="en-US" sz="8800" dirty="0" smtClean="0">
                <a:solidFill>
                  <a:srgbClr val="00B0F0"/>
                </a:solidFill>
              </a:rPr>
              <a:t>EVERWHERE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But there is a </a:t>
            </a:r>
            <a:r>
              <a:rPr lang="en-US" sz="8800" dirty="0" smtClean="0">
                <a:solidFill>
                  <a:srgbClr val="00B0F0"/>
                </a:solidFill>
              </a:rPr>
              <a:t>Problem!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JavaScript is </a:t>
            </a:r>
            <a:r>
              <a:rPr lang="en-US" sz="8800" dirty="0" smtClean="0">
                <a:solidFill>
                  <a:srgbClr val="00B0F0"/>
                </a:solidFill>
              </a:rPr>
              <a:t>Different!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JavaScript is </a:t>
            </a:r>
            <a:r>
              <a:rPr lang="en-US" sz="8800" dirty="0" smtClean="0">
                <a:solidFill>
                  <a:srgbClr val="00B0F0"/>
                </a:solidFill>
              </a:rPr>
              <a:t>Hard!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JavaScript is </a:t>
            </a:r>
            <a:r>
              <a:rPr lang="en-US" sz="8800" dirty="0" smtClean="0">
                <a:solidFill>
                  <a:srgbClr val="00B0F0"/>
                </a:solidFill>
              </a:rPr>
              <a:t>Scary!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Enter</a:t>
            </a:r>
            <a:r>
              <a:rPr lang="en-US" sz="8800" dirty="0" smtClean="0"/>
              <a:t> </a:t>
            </a:r>
            <a:r>
              <a:rPr lang="en-US" sz="8800" dirty="0" err="1" smtClean="0">
                <a:solidFill>
                  <a:srgbClr val="00B0F0"/>
                </a:solidFill>
              </a:rPr>
              <a:t>TypeScript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err="1" smtClean="0"/>
              <a:t>TypeScript</a:t>
            </a:r>
            <a:r>
              <a:rPr lang="en-US" sz="8800" dirty="0" smtClean="0"/>
              <a:t> is </a:t>
            </a:r>
            <a:r>
              <a:rPr lang="en-US" sz="8800" dirty="0" smtClean="0">
                <a:solidFill>
                  <a:srgbClr val="00B0F0"/>
                </a:solidFill>
              </a:rPr>
              <a:t>Similar!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err="1" smtClean="0"/>
              <a:t>TypeScript</a:t>
            </a:r>
            <a:r>
              <a:rPr lang="en-US" sz="8800" dirty="0" smtClean="0"/>
              <a:t> is </a:t>
            </a:r>
            <a:r>
              <a:rPr lang="en-US" sz="8800" dirty="0">
                <a:solidFill>
                  <a:srgbClr val="00B0F0"/>
                </a:solidFill>
              </a:rPr>
              <a:t>S</a:t>
            </a:r>
            <a:r>
              <a:rPr lang="en-US" sz="8800" dirty="0" smtClean="0">
                <a:solidFill>
                  <a:srgbClr val="00B0F0"/>
                </a:solidFill>
              </a:rPr>
              <a:t>impler</a:t>
            </a:r>
            <a:r>
              <a:rPr lang="en-US" sz="8800" dirty="0" smtClean="0">
                <a:solidFill>
                  <a:srgbClr val="00B0F0"/>
                </a:solidFill>
              </a:rPr>
              <a:t>!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There are </a:t>
            </a:r>
            <a:r>
              <a:rPr lang="en-US" sz="8800" dirty="0" smtClean="0">
                <a:solidFill>
                  <a:srgbClr val="00B0F0"/>
                </a:solidFill>
              </a:rPr>
              <a:t>3</a:t>
            </a:r>
            <a:r>
              <a:rPr lang="en-US" sz="8800" dirty="0" smtClean="0"/>
              <a:t> Types of Developers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275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err="1" smtClean="0"/>
              <a:t>TypeScript</a:t>
            </a:r>
            <a:r>
              <a:rPr lang="en-US" sz="8800" dirty="0" smtClean="0"/>
              <a:t> is </a:t>
            </a:r>
            <a:r>
              <a:rPr lang="en-US" sz="8800" dirty="0" smtClean="0">
                <a:solidFill>
                  <a:srgbClr val="00B0F0"/>
                </a:solidFill>
              </a:rPr>
              <a:t>Familiar!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00B0F0"/>
                </a:solidFill>
              </a:rPr>
              <a:t>What </a:t>
            </a:r>
            <a:r>
              <a:rPr lang="en-US" sz="8800" dirty="0" smtClean="0"/>
              <a:t>is </a:t>
            </a:r>
            <a:r>
              <a:rPr lang="en-US" sz="8800" dirty="0" err="1" smtClean="0"/>
              <a:t>TypeScript</a:t>
            </a:r>
            <a:r>
              <a:rPr lang="en-US" sz="8800" dirty="0" smtClean="0"/>
              <a:t>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It is a:</a:t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77" y="3761772"/>
            <a:ext cx="11353836" cy="1724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dirty="0" smtClean="0"/>
              <a:t> JavaScript </a:t>
            </a:r>
            <a:r>
              <a:rPr lang="en-US" sz="8800" dirty="0" smtClean="0">
                <a:solidFill>
                  <a:srgbClr val="00B0F0"/>
                </a:solidFill>
              </a:rPr>
              <a:t>Superset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It makes the Dynamic:</a:t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77" y="3761772"/>
            <a:ext cx="11353836" cy="1724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dirty="0" smtClean="0">
                <a:solidFill>
                  <a:srgbClr val="00B0F0"/>
                </a:solidFill>
              </a:rPr>
              <a:t>Static (</a:t>
            </a:r>
            <a:r>
              <a:rPr lang="en-US" sz="8800" dirty="0" err="1" smtClean="0">
                <a:solidFill>
                  <a:srgbClr val="00B0F0"/>
                </a:solidFill>
              </a:rPr>
              <a:t>ish</a:t>
            </a:r>
            <a:r>
              <a:rPr lang="en-US" sz="8800" dirty="0" smtClean="0">
                <a:solidFill>
                  <a:srgbClr val="00B0F0"/>
                </a:solidFill>
              </a:rPr>
              <a:t>)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It is:</a:t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77" y="3761772"/>
            <a:ext cx="11353836" cy="1724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dirty="0" smtClean="0"/>
              <a:t> Pure </a:t>
            </a:r>
            <a:r>
              <a:rPr lang="en-US" sz="8800" dirty="0" smtClean="0">
                <a:solidFill>
                  <a:srgbClr val="00B0F0"/>
                </a:solidFill>
              </a:rPr>
              <a:t>Awesomeness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Lets </a:t>
            </a:r>
            <a:r>
              <a:rPr lang="en-US" sz="8800" dirty="0" smtClean="0">
                <a:solidFill>
                  <a:srgbClr val="00B0F0"/>
                </a:solidFill>
              </a:rPr>
              <a:t>learn</a:t>
            </a:r>
            <a:r>
              <a:rPr lang="en-US" sz="8800" dirty="0" smtClean="0">
                <a:solidFill>
                  <a:srgbClr val="00B0F0"/>
                </a:solidFill>
              </a:rPr>
              <a:t> </a:t>
            </a:r>
            <a:r>
              <a:rPr lang="en-US" sz="8800" dirty="0" smtClean="0"/>
              <a:t>how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Creating Classes:</a:t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4" y="2504832"/>
            <a:ext cx="5778572" cy="2761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95" y="5081287"/>
            <a:ext cx="3645310" cy="142153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30134" y="1632030"/>
            <a:ext cx="4360798" cy="85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JavaScript </a:t>
            </a:r>
            <a:r>
              <a:rPr lang="en-US" sz="4800" dirty="0" smtClean="0">
                <a:solidFill>
                  <a:srgbClr val="00B0F0"/>
                </a:solidFill>
              </a:rPr>
              <a:t>way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31202" y="4224760"/>
            <a:ext cx="4360798" cy="85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/>
              <a:t>TypeScript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F0"/>
                </a:solidFill>
              </a:rPr>
              <a:t>way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Creating Methods:</a:t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0134" y="1632030"/>
            <a:ext cx="4360798" cy="85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JavaScript </a:t>
            </a:r>
            <a:r>
              <a:rPr lang="en-US" sz="4800" dirty="0" smtClean="0">
                <a:solidFill>
                  <a:srgbClr val="00B0F0"/>
                </a:solidFill>
              </a:rPr>
              <a:t>way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31202" y="3055718"/>
            <a:ext cx="4360798" cy="85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/>
              <a:t>TypeScript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F0"/>
                </a:solidFill>
              </a:rPr>
              <a:t>way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4" y="2419350"/>
            <a:ext cx="5452575" cy="2279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35" y="3912245"/>
            <a:ext cx="4775762" cy="2867638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cxnSp>
        <p:nvCxnSpPr>
          <p:cNvPr id="10" name="Straight Connector 9"/>
          <p:cNvCxnSpPr/>
          <p:nvPr/>
        </p:nvCxnSpPr>
        <p:spPr>
          <a:xfrm flipH="1" flipV="1">
            <a:off x="833377" y="2662177"/>
            <a:ext cx="4838218" cy="115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7204035" y="4249839"/>
            <a:ext cx="1549079" cy="370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Creating Enumerations:</a:t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0134" y="1632030"/>
            <a:ext cx="4360798" cy="85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JavaScript </a:t>
            </a:r>
            <a:r>
              <a:rPr lang="en-US" sz="4800" dirty="0" smtClean="0">
                <a:solidFill>
                  <a:srgbClr val="00B0F0"/>
                </a:solidFill>
              </a:rPr>
              <a:t>way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31202" y="3738624"/>
            <a:ext cx="4360798" cy="85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/>
              <a:t>TypeScript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F0"/>
                </a:solidFill>
              </a:rPr>
              <a:t>way</a:t>
            </a:r>
            <a:endParaRPr lang="en-US" sz="4800" dirty="0">
              <a:solidFill>
                <a:srgbClr val="00B0F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47" y="2488557"/>
            <a:ext cx="5631082" cy="21065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815" y="4595149"/>
            <a:ext cx="3224755" cy="19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5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Time to </a:t>
            </a:r>
            <a:r>
              <a:rPr lang="en-US" sz="8800" dirty="0" smtClean="0">
                <a:solidFill>
                  <a:srgbClr val="00B0F0"/>
                </a:solidFill>
              </a:rPr>
              <a:t>Code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89248"/>
            <a:ext cx="10515600" cy="6568751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‘Cool Kids’ </a:t>
            </a:r>
            <a:br>
              <a:rPr lang="en-US" sz="8800" dirty="0" smtClean="0"/>
            </a:br>
            <a:r>
              <a:rPr lang="en-US" sz="8800" dirty="0" smtClean="0"/>
              <a:t>aka</a:t>
            </a:r>
            <a:r>
              <a:rPr lang="en-US" sz="8800" dirty="0"/>
              <a:t> </a:t>
            </a:r>
            <a:r>
              <a:rPr lang="en-US" sz="8800" dirty="0" smtClean="0"/>
              <a:t>- Innovators</a:t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98" y="34290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1353836" cy="68580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00B0F0"/>
                </a:solidFill>
              </a:rPr>
              <a:t>Questions</a:t>
            </a:r>
            <a:br>
              <a:rPr lang="en-US" sz="8800" dirty="0" smtClean="0">
                <a:solidFill>
                  <a:srgbClr val="00B0F0"/>
                </a:solidFill>
              </a:rPr>
            </a:br>
            <a:r>
              <a:rPr lang="en-US" sz="8800" dirty="0">
                <a:solidFill>
                  <a:srgbClr val="00B0F0"/>
                </a:solidFill>
              </a:rPr>
              <a:t/>
            </a:r>
            <a:br>
              <a:rPr lang="en-US" sz="8800" dirty="0">
                <a:solidFill>
                  <a:srgbClr val="00B0F0"/>
                </a:solidFill>
              </a:rPr>
            </a:br>
            <a:r>
              <a:rPr lang="en-US" sz="8800" dirty="0" smtClean="0">
                <a:solidFill>
                  <a:srgbClr val="00B0F0"/>
                </a:solidFill>
              </a:rPr>
              <a:t/>
            </a:r>
            <a:br>
              <a:rPr lang="en-US" sz="8800" dirty="0" smtClean="0">
                <a:solidFill>
                  <a:srgbClr val="00B0F0"/>
                </a:solidFill>
              </a:rPr>
            </a:br>
            <a:r>
              <a:rPr lang="en-US" sz="8800" dirty="0">
                <a:solidFill>
                  <a:srgbClr val="00B0F0"/>
                </a:solidFill>
              </a:rPr>
              <a:t/>
            </a:r>
            <a:br>
              <a:rPr lang="en-US" sz="8800" dirty="0">
                <a:solidFill>
                  <a:srgbClr val="00B0F0"/>
                </a:solidFill>
              </a:rPr>
            </a:br>
            <a:endParaRPr lang="en-US" sz="88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52" y="1893093"/>
            <a:ext cx="5715000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70588"/>
            <a:ext cx="10515600" cy="6587412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‘Normal People’ </a:t>
            </a:r>
            <a:br>
              <a:rPr lang="en-US" sz="8800" dirty="0" smtClean="0"/>
            </a:br>
            <a:r>
              <a:rPr lang="en-US" sz="8800" dirty="0" smtClean="0"/>
              <a:t>aka</a:t>
            </a:r>
            <a:r>
              <a:rPr lang="en-US" sz="8800" dirty="0"/>
              <a:t> </a:t>
            </a:r>
            <a:r>
              <a:rPr lang="en-US" sz="8800" dirty="0" smtClean="0"/>
              <a:t>- Majority</a:t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43" y="3554592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70588"/>
            <a:ext cx="10515600" cy="6587412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‘</a:t>
            </a:r>
            <a:r>
              <a:rPr lang="en-US" sz="8800" dirty="0" err="1" smtClean="0"/>
              <a:t>Morts</a:t>
            </a:r>
            <a:r>
              <a:rPr lang="en-US" sz="8800" dirty="0" smtClean="0"/>
              <a:t>’ </a:t>
            </a:r>
            <a:br>
              <a:rPr lang="en-US" sz="8800" dirty="0" smtClean="0"/>
            </a:br>
            <a:r>
              <a:rPr lang="en-US" sz="8800" dirty="0" smtClean="0"/>
              <a:t>aka</a:t>
            </a:r>
            <a:r>
              <a:rPr lang="en-US" sz="8800" dirty="0"/>
              <a:t> </a:t>
            </a:r>
            <a:r>
              <a:rPr lang="en-US" sz="8800" dirty="0" smtClean="0"/>
              <a:t>- Laggards</a:t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66" y="3322127"/>
            <a:ext cx="2608053" cy="260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But I think we are missing </a:t>
            </a:r>
            <a:r>
              <a:rPr lang="en-US" sz="8800" dirty="0" smtClean="0">
                <a:solidFill>
                  <a:srgbClr val="00B0F0"/>
                </a:solidFill>
              </a:rPr>
              <a:t>One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70588"/>
            <a:ext cx="10515600" cy="6587412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‘Ostrich’ </a:t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73" y="2466421"/>
            <a:ext cx="4457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Why are people </a:t>
            </a:r>
            <a:r>
              <a:rPr lang="en-US" sz="8800" dirty="0" smtClean="0">
                <a:solidFill>
                  <a:srgbClr val="00B0F0"/>
                </a:solidFill>
              </a:rPr>
              <a:t>Ostrich’s</a:t>
            </a:r>
            <a:r>
              <a:rPr lang="en-US" sz="8800" dirty="0" smtClean="0"/>
              <a:t>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1149</TotalTime>
  <Words>221</Words>
  <Application>Microsoft Office PowerPoint</Application>
  <PresentationFormat>Widescreen</PresentationFormat>
  <Paragraphs>56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Corbel</vt:lpstr>
      <vt:lpstr>Depth</vt:lpstr>
      <vt:lpstr>Typescript  The Gateway Drug</vt:lpstr>
      <vt:lpstr>First a quick History Lesson</vt:lpstr>
      <vt:lpstr>There are 3 Types of Developers</vt:lpstr>
      <vt:lpstr>‘Cool Kids’  aka - Innovators   </vt:lpstr>
      <vt:lpstr>‘Normal People’  aka - Majority   </vt:lpstr>
      <vt:lpstr>‘Morts’  aka - Laggards   </vt:lpstr>
      <vt:lpstr>But I think we are missing One</vt:lpstr>
      <vt:lpstr>‘Ostrich’     </vt:lpstr>
      <vt:lpstr>Why are people Ostrich’s?</vt:lpstr>
      <vt:lpstr>Afraid of Tooling?</vt:lpstr>
      <vt:lpstr>Afraid of Syntax?</vt:lpstr>
      <vt:lpstr>Afraid of Getting Started?</vt:lpstr>
      <vt:lpstr>Afraid of Libraries?</vt:lpstr>
      <vt:lpstr>If your afraid….  GET OVER IT</vt:lpstr>
      <vt:lpstr>I got bad news for you</vt:lpstr>
      <vt:lpstr>JavaScript Won the Language War</vt:lpstr>
      <vt:lpstr>What does this Mean?</vt:lpstr>
      <vt:lpstr>Must I find a new Job?</vt:lpstr>
      <vt:lpstr>Must I learn JavaScript?</vt:lpstr>
      <vt:lpstr>Why learn JavaScript?</vt:lpstr>
      <vt:lpstr>It solved THE unsolvable</vt:lpstr>
      <vt:lpstr>It can run EVERWHERE</vt:lpstr>
      <vt:lpstr>But there is a Problem!</vt:lpstr>
      <vt:lpstr>JavaScript is Different!</vt:lpstr>
      <vt:lpstr>JavaScript is Hard!</vt:lpstr>
      <vt:lpstr>JavaScript is Scary!</vt:lpstr>
      <vt:lpstr>Enter TypeScript</vt:lpstr>
      <vt:lpstr>TypeScript is Similar!</vt:lpstr>
      <vt:lpstr>TypeScript is Simpler!</vt:lpstr>
      <vt:lpstr>TypeScript is Familiar!</vt:lpstr>
      <vt:lpstr>What is TypeScript?</vt:lpstr>
      <vt:lpstr>It is a:    </vt:lpstr>
      <vt:lpstr>It makes the Dynamic:    </vt:lpstr>
      <vt:lpstr>It is:    </vt:lpstr>
      <vt:lpstr>Lets learn how</vt:lpstr>
      <vt:lpstr>Creating Classes:    </vt:lpstr>
      <vt:lpstr>Creating Methods:    </vt:lpstr>
      <vt:lpstr>Creating Enumerations:    </vt:lpstr>
      <vt:lpstr>Time to Code</vt:lpstr>
      <vt:lpstr>Questions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 The Gateway Drug</dc:title>
  <dc:creator>Derik Whittaker</dc:creator>
  <cp:lastModifiedBy>Derik Whittaker</cp:lastModifiedBy>
  <cp:revision>26</cp:revision>
  <dcterms:created xsi:type="dcterms:W3CDTF">2013-04-12T19:55:19Z</dcterms:created>
  <dcterms:modified xsi:type="dcterms:W3CDTF">2013-08-06T16:34:21Z</dcterms:modified>
</cp:coreProperties>
</file>