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5"/>
  </p:notesMasterIdLst>
  <p:handoutMasterIdLst>
    <p:handoutMasterId r:id="rId36"/>
  </p:handoutMasterIdLst>
  <p:sldIdLst>
    <p:sldId id="306" r:id="rId2"/>
    <p:sldId id="307" r:id="rId3"/>
    <p:sldId id="343" r:id="rId4"/>
    <p:sldId id="344" r:id="rId5"/>
    <p:sldId id="360" r:id="rId6"/>
    <p:sldId id="345" r:id="rId7"/>
    <p:sldId id="346" r:id="rId8"/>
    <p:sldId id="359" r:id="rId9"/>
    <p:sldId id="340" r:id="rId10"/>
    <p:sldId id="341" r:id="rId11"/>
    <p:sldId id="342" r:id="rId12"/>
    <p:sldId id="348" r:id="rId13"/>
    <p:sldId id="354" r:id="rId14"/>
    <p:sldId id="356" r:id="rId15"/>
    <p:sldId id="357" r:id="rId16"/>
    <p:sldId id="358" r:id="rId17"/>
    <p:sldId id="355" r:id="rId18"/>
    <p:sldId id="347" r:id="rId19"/>
    <p:sldId id="349" r:id="rId20"/>
    <p:sldId id="353" r:id="rId21"/>
    <p:sldId id="352" r:id="rId22"/>
    <p:sldId id="351" r:id="rId23"/>
    <p:sldId id="338" r:id="rId24"/>
    <p:sldId id="339" r:id="rId25"/>
    <p:sldId id="312" r:id="rId26"/>
    <p:sldId id="336" r:id="rId27"/>
    <p:sldId id="332" r:id="rId28"/>
    <p:sldId id="331" r:id="rId29"/>
    <p:sldId id="334" r:id="rId30"/>
    <p:sldId id="335" r:id="rId31"/>
    <p:sldId id="337" r:id="rId32"/>
    <p:sldId id="324" r:id="rId33"/>
    <p:sldId id="333" r:id="rId3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94279" autoAdjust="0"/>
  </p:normalViewPr>
  <p:slideViewPr>
    <p:cSldViewPr>
      <p:cViewPr>
        <p:scale>
          <a:sx n="50" d="100"/>
          <a:sy n="50" d="100"/>
        </p:scale>
        <p:origin x="1474" y="898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3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1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2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7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71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5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9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9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8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4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1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89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3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17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3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5642"/>
            <a:ext cx="5791200" cy="1247250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" y="1143000"/>
            <a:ext cx="5943600" cy="13716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8605157" cy="685800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1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8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651" r:id="rId19"/>
    <p:sldLayoutId id="2147483661" r:id="rId20"/>
    <p:sldLayoutId id="2147483676" r:id="rId21"/>
    <p:sldLayoutId id="2147483655" r:id="rId22"/>
    <p:sldLayoutId id="2147483674" r:id="rId23"/>
    <p:sldLayoutId id="2147483675" r:id="rId24"/>
    <p:sldLayoutId id="2147483670" r:id="rId25"/>
    <p:sldLayoutId id="2147483671" r:id="rId26"/>
    <p:sldLayoutId id="2147483679" r:id="rId27"/>
    <p:sldLayoutId id="2147483680" r:id="rId28"/>
    <p:sldLayoutId id="2147483672" r:id="rId29"/>
    <p:sldLayoutId id="2147483673" r:id="rId30"/>
    <p:sldLayoutId id="2147483650" r:id="rId31"/>
    <p:sldLayoutId id="2147483667" r:id="rId32"/>
    <p:sldLayoutId id="2147483668" r:id="rId33"/>
    <p:sldLayoutId id="2147483666" r:id="rId34"/>
    <p:sldLayoutId id="2147483664" r:id="rId35"/>
    <p:sldLayoutId id="2147483663" r:id="rId36"/>
    <p:sldLayoutId id="2147483653" r:id="rId37"/>
    <p:sldLayoutId id="2147483652" r:id="rId38"/>
    <p:sldLayoutId id="2147483660" r:id="rId39"/>
    <p:sldLayoutId id="2147483658" r:id="rId40"/>
    <p:sldLayoutId id="2147483665" r:id="rId41"/>
    <p:sldLayoutId id="2147483669" r:id="rId42"/>
    <p:sldLayoutId id="2147483654" r:id="rId43"/>
    <p:sldLayoutId id="2147483656" r:id="rId4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Typescript, </a:t>
            </a:r>
          </a:p>
          <a:p>
            <a:r>
              <a:rPr lang="en-US" dirty="0" smtClean="0"/>
              <a:t>Gateway Drug to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/>
              <a:t>Derik Whittaker</a:t>
            </a:r>
          </a:p>
          <a:p>
            <a:pPr algn="r"/>
            <a:r>
              <a:rPr lang="en-US" b="1" dirty="0" smtClean="0"/>
              <a:t>http://www.devlicio.us</a:t>
            </a:r>
          </a:p>
          <a:p>
            <a:pPr algn="r"/>
            <a:r>
              <a:rPr lang="en-US" sz="3600" b="1" dirty="0" smtClean="0"/>
              <a:t>@</a:t>
            </a:r>
            <a:r>
              <a:rPr lang="en-US" sz="3600" b="1" dirty="0" err="1" smtClean="0"/>
              <a:t>DerikWhittaker</a:t>
            </a:r>
            <a:endParaRPr lang="en-US" sz="3600" b="1" dirty="0" smtClean="0"/>
          </a:p>
          <a:p>
            <a:pPr algn="r"/>
            <a:r>
              <a:rPr lang="en-US" sz="3600" b="1" dirty="0" smtClean="0"/>
              <a:t>C# MVP / ASP Insider / </a:t>
            </a:r>
            <a:r>
              <a:rPr lang="en-US" sz="3600" b="1" dirty="0" err="1" smtClean="0"/>
              <a:t>Pluralsight</a:t>
            </a:r>
            <a:endParaRPr lang="en-US" sz="3600" b="1" dirty="0" smtClean="0"/>
          </a:p>
          <a:p>
            <a:pPr algn="r"/>
            <a:r>
              <a:rPr lang="en-US" sz="3600" b="1" dirty="0"/>
              <a:t>d</a:t>
            </a:r>
            <a:r>
              <a:rPr lang="en-US" sz="3600" b="1" dirty="0" smtClean="0"/>
              <a:t>erik@graudo.com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Additional Type of Adopter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Ostrich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79808"/>
            <a:ext cx="4457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57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Why are people afraid?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Tooling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err="1" smtClean="0">
                <a:latin typeface="Myriad Pro Light" panose="020B0403030403020204" pitchFamily="34" charset="0"/>
              </a:rPr>
              <a:t>Fuggly</a:t>
            </a:r>
            <a:r>
              <a:rPr lang="en-US" sz="3600" dirty="0" smtClean="0">
                <a:latin typeface="Myriad Pro Light" panose="020B0403030403020204" pitchFamily="34" charset="0"/>
              </a:rPr>
              <a:t> Syntax</a:t>
            </a: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Implementation Patterns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Libraries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Not sure where to start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Ostrich Adopter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9959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Language Primer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5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1358711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1464690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Language Typing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2871218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Implementation </a:t>
            </a:r>
            <a:r>
              <a:rPr lang="en-US" sz="2400" dirty="0" smtClean="0">
                <a:solidFill>
                  <a:schemeClr val="bg1"/>
                </a:solidFill>
              </a:rPr>
              <a:t>Patterns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1607435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5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 what exactly is </a:t>
            </a:r>
            <a:r>
              <a:rPr lang="en-US" sz="2400" dirty="0" err="1" smtClean="0">
                <a:solidFill>
                  <a:schemeClr val="bg1"/>
                </a:solidFill>
              </a:rPr>
              <a:t>TypeScript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A JavaScript Superset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Is NOT another language like </a:t>
            </a:r>
            <a:r>
              <a:rPr lang="en-US" sz="2400" dirty="0" err="1" smtClean="0">
                <a:latin typeface="Myriad Pro Light" panose="020B0403030403020204" pitchFamily="34" charset="0"/>
              </a:rPr>
              <a:t>CoffeeScript</a:t>
            </a:r>
            <a:r>
              <a:rPr lang="en-US" sz="2400" dirty="0" smtClean="0">
                <a:latin typeface="Myriad Pro Light" panose="020B0403030403020204" pitchFamily="34" charset="0"/>
              </a:rPr>
              <a:t>/Dart</a:t>
            </a: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All JavaScript is </a:t>
            </a:r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Implements proposed </a:t>
            </a:r>
            <a:r>
              <a:rPr lang="en-US" sz="3600" dirty="0" err="1" smtClean="0">
                <a:latin typeface="Myriad Pro Light" panose="020B0403030403020204" pitchFamily="34" charset="0"/>
              </a:rPr>
              <a:t>ECMAScript</a:t>
            </a:r>
            <a:r>
              <a:rPr lang="en-US" sz="3600" dirty="0" smtClean="0">
                <a:latin typeface="Myriad Pro Light" panose="020B0403030403020204" pitchFamily="34" charset="0"/>
              </a:rPr>
              <a:t> 6 features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Current targets </a:t>
            </a:r>
            <a:r>
              <a:rPr lang="en-US" sz="2400" dirty="0" err="1" smtClean="0">
                <a:latin typeface="Myriad Pro Light" panose="020B0403030403020204" pitchFamily="34" charset="0"/>
              </a:rPr>
              <a:t>ECMAScript</a:t>
            </a:r>
            <a:r>
              <a:rPr lang="en-US" sz="2400" dirty="0" smtClean="0">
                <a:latin typeface="Myriad Pro Light" panose="020B0403030403020204" pitchFamily="34" charset="0"/>
              </a:rPr>
              <a:t> 3 by default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Attempts to add Static typing to </a:t>
            </a:r>
            <a:r>
              <a:rPr lang="en-US" sz="3600" dirty="0" err="1" smtClean="0">
                <a:latin typeface="Myriad Pro Light" panose="020B0403030403020204" pitchFamily="34" charset="0"/>
              </a:rPr>
              <a:t>Javascript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What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4630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Why not just use JavaScript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Attempts to add Static typing to JavaScript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Cleaner, more meaningful syntax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Removes much of the </a:t>
            </a:r>
            <a:r>
              <a:rPr lang="en-US" sz="2400" dirty="0" err="1" smtClean="0">
                <a:latin typeface="Myriad Pro Light" panose="020B0403030403020204" pitchFamily="34" charset="0"/>
              </a:rPr>
              <a:t>fuggly</a:t>
            </a:r>
            <a:endParaRPr lang="en-US" sz="2400" dirty="0" smtClean="0">
              <a:latin typeface="Myriad Pro Light" panose="020B0403030403020204" pitchFamily="34" charset="0"/>
            </a:endParaRP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Improved Tooling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Why use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4221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Laying the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is this Typescript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Classes/Namespaces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Syntax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57" y="5344021"/>
            <a:ext cx="2466975" cy="96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64" y="1914525"/>
            <a:ext cx="4743450" cy="2266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31427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9660" y="4585236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r>
              <a:rPr lang="en-US" sz="3600" dirty="0" smtClean="0">
                <a:latin typeface="Myriad Pro Light" panose="020B0403030403020204" pitchFamily="34" charset="0"/>
              </a:rPr>
              <a:t>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537511" y="2073056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2442489" y="5562600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7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3" grpId="1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a Methods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Syntax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358" y="1182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8" y="1831046"/>
            <a:ext cx="4829175" cy="201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250" y="352718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r>
              <a:rPr lang="en-US" sz="3600" dirty="0" smtClean="0">
                <a:latin typeface="Myriad Pro Light" panose="020B0403030403020204" pitchFamily="34" charset="0"/>
              </a:rPr>
              <a:t>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4191000"/>
            <a:ext cx="4171950" cy="25050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12" name="Left Arrow 11"/>
          <p:cNvSpPr/>
          <p:nvPr/>
        </p:nvSpPr>
        <p:spPr>
          <a:xfrm>
            <a:off x="5530699" y="2895600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66358" y="3048000"/>
            <a:ext cx="10912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 rot="10800000">
            <a:off x="2261715" y="4280436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959596" y="4436852"/>
            <a:ext cx="12003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 Arrow 21"/>
          <p:cNvSpPr/>
          <p:nvPr/>
        </p:nvSpPr>
        <p:spPr>
          <a:xfrm rot="10800000">
            <a:off x="2286001" y="5715000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172200" y="5871416"/>
            <a:ext cx="8198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Left Arrow 23"/>
          <p:cNvSpPr/>
          <p:nvPr/>
        </p:nvSpPr>
        <p:spPr>
          <a:xfrm>
            <a:off x="5534741" y="1887944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89825" y="2040344"/>
            <a:ext cx="3877375" cy="17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16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2" grpId="1" animBg="1"/>
      <p:bldP spid="20" grpId="0" animBg="1"/>
      <p:bldP spid="20" grpId="1" animBg="1"/>
      <p:bldP spid="22" grpId="0" animBg="1"/>
      <p:bldP spid="24" grpId="0" animBg="1"/>
      <p:bldP spid="2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a Enumerations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Syntax Examples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173512"/>
            <a:ext cx="1838325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935040"/>
            <a:ext cx="3971925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0358" y="1182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5250" y="352718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r>
              <a:rPr lang="en-US" sz="3600" dirty="0" smtClean="0">
                <a:latin typeface="Myriad Pro Light" panose="020B0403030403020204" pitchFamily="34" charset="0"/>
              </a:rPr>
              <a:t>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534741" y="2218781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2371181"/>
            <a:ext cx="1485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 rot="10800000">
            <a:off x="2261715" y="4280436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67034" y="4436852"/>
            <a:ext cx="12003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44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9" grpId="1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4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Typing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== Dynamic Typed </a:t>
            </a: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C#/VB ==  Static Typed 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What is a Static Typed Language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What is a Dynamically Typed Language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does Dynamic mean?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Not Precompiled </a:t>
            </a:r>
            <a:r>
              <a:rPr lang="en-US" sz="2400" dirty="0" smtClean="0">
                <a:latin typeface="Myriad Pro Light" panose="020B0403030403020204" pitchFamily="34" charset="0"/>
              </a:rPr>
              <a:t>(typically)</a:t>
            </a: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Ability to extend object definitions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Add Methods</a:t>
            </a:r>
          </a:p>
          <a:p>
            <a:r>
              <a:rPr lang="en-US" sz="2400" dirty="0" smtClean="0">
                <a:latin typeface="Myriad Pro Light" panose="020B0403030403020204" pitchFamily="34" charset="0"/>
              </a:rPr>
              <a:t>	Add Properties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Change Meaning of existing items</a:t>
            </a: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Can be difficult to track down bugs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7491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Global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Items are accessible from anyplace in your code</a:t>
            </a:r>
          </a:p>
          <a:p>
            <a:r>
              <a:rPr lang="en-US" sz="2400" dirty="0" smtClean="0">
                <a:latin typeface="Myriad Pro Light" panose="020B0403030403020204" pitchFamily="34" charset="0"/>
              </a:rPr>
              <a:t>	</a:t>
            </a:r>
            <a:r>
              <a:rPr lang="en-US" sz="2400" dirty="0" err="1" smtClean="0">
                <a:latin typeface="Myriad Pro Light" panose="020B0403030403020204" pitchFamily="34" charset="0"/>
              </a:rPr>
              <a:t>Kinda</a:t>
            </a:r>
            <a:r>
              <a:rPr lang="en-US" sz="2400" dirty="0" smtClean="0">
                <a:latin typeface="Myriad Pro Light" panose="020B0403030403020204" pitchFamily="34" charset="0"/>
              </a:rPr>
              <a:t> like static’s in C#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Local</a:t>
            </a:r>
          </a:p>
          <a:p>
            <a:r>
              <a:rPr lang="en-US" sz="3600" dirty="0" smtClean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Accessible only within their closures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err="1" smtClean="0">
                <a:latin typeface="Myriad Pro Light" panose="020B0403030403020204" pitchFamily="34" charset="0"/>
              </a:rPr>
              <a:t>Kinda</a:t>
            </a:r>
            <a:r>
              <a:rPr lang="en-US" sz="2400" dirty="0" smtClean="0">
                <a:latin typeface="Myriad Pro Light" panose="020B0403030403020204" pitchFamily="34" charset="0"/>
              </a:rPr>
              <a:t> like class scope in C#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Wait, not public </a:t>
            </a:r>
            <a:r>
              <a:rPr lang="en-US" sz="3600" dirty="0" err="1" smtClean="0">
                <a:latin typeface="Myriad Pro Light" panose="020B0403030403020204" pitchFamily="34" charset="0"/>
              </a:rPr>
              <a:t>vs</a:t>
            </a:r>
            <a:r>
              <a:rPr lang="en-US" sz="3600" dirty="0" smtClean="0">
                <a:latin typeface="Myriad Pro Light" panose="020B0403030403020204" pitchFamily="34" charset="0"/>
              </a:rPr>
              <a:t> private?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7290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Global </a:t>
            </a:r>
            <a:r>
              <a:rPr lang="en-US" sz="3600" dirty="0" err="1" smtClean="0">
                <a:latin typeface="Myriad Pro Light" panose="020B0403030403020204" pitchFamily="34" charset="0"/>
              </a:rPr>
              <a:t>vs</a:t>
            </a:r>
            <a:r>
              <a:rPr lang="en-US" sz="3600" dirty="0" smtClean="0">
                <a:latin typeface="Myriad Pro Light" panose="020B0403030403020204" pitchFamily="34" charset="0"/>
              </a:rPr>
              <a:t> Local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Wait, not public </a:t>
            </a:r>
            <a:r>
              <a:rPr lang="en-US" sz="3600" dirty="0" err="1" smtClean="0">
                <a:latin typeface="Myriad Pro Light" panose="020B0403030403020204" pitchFamily="34" charset="0"/>
              </a:rPr>
              <a:t>vs</a:t>
            </a:r>
            <a:r>
              <a:rPr lang="en-US" sz="3600" dirty="0" smtClean="0">
                <a:latin typeface="Myriad Pro Light" panose="020B0403030403020204" pitchFamily="34" charset="0"/>
              </a:rPr>
              <a:t> private?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3177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Implementation Patterns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Prototype </a:t>
            </a:r>
            <a:r>
              <a:rPr lang="en-US" sz="3600" dirty="0" err="1" smtClean="0"/>
              <a:t>vs</a:t>
            </a:r>
            <a:r>
              <a:rPr lang="en-US" sz="3600" dirty="0" smtClean="0"/>
              <a:t> Module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Understanding the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6158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Did you know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The Language War has been won?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310000"/>
            <a:ext cx="4648200" cy="30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9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is Typescript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JavaScript Superset Language</a:t>
            </a:r>
          </a:p>
          <a:p>
            <a:endParaRPr lang="en-US" sz="3600" dirty="0"/>
          </a:p>
          <a:p>
            <a:r>
              <a:rPr lang="en-US" sz="3600" dirty="0" smtClean="0"/>
              <a:t>Attempts to add order to chaos</a:t>
            </a:r>
          </a:p>
          <a:p>
            <a:endParaRPr lang="en-US" sz="3600" dirty="0"/>
          </a:p>
          <a:p>
            <a:r>
              <a:rPr lang="en-US" sz="3600" dirty="0" smtClean="0"/>
              <a:t>Adds Static typing to a </a:t>
            </a:r>
            <a:r>
              <a:rPr lang="en-US" sz="3600" smtClean="0"/>
              <a:t>dynamic language...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Typescript What?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6736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is Typescript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JavaScript Superset Language</a:t>
            </a:r>
          </a:p>
          <a:p>
            <a:endParaRPr lang="en-US" sz="3600" dirty="0"/>
          </a:p>
          <a:p>
            <a:r>
              <a:rPr lang="en-US" sz="3600" dirty="0" smtClean="0"/>
              <a:t>Attempts to add order to chaos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Typescript What?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79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850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Get up and running w/ Typescript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r>
              <a:rPr lang="en-US" sz="3600" dirty="0" smtClean="0"/>
              <a:t> </a:t>
            </a:r>
            <a:r>
              <a:rPr lang="en-US" sz="3600" dirty="0" err="1" smtClean="0"/>
              <a:t>blah</a:t>
            </a:r>
            <a:endParaRPr lang="en-US" sz="36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279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r>
              <a:rPr lang="en-US" sz="3600" dirty="0" smtClean="0"/>
              <a:t> </a:t>
            </a:r>
            <a:r>
              <a:rPr lang="en-US" sz="3600" dirty="0" err="1" smtClean="0"/>
              <a:t>blah</a:t>
            </a:r>
            <a:endParaRPr lang="en-US" sz="36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How Do I?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4744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does this mean?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Does it mean I have to find a new Job?</a:t>
            </a:r>
            <a:endParaRPr lang="en-US" sz="3600" dirty="0">
              <a:latin typeface="Myriad Pro Light" panose="020B0403030403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yriad Pro" panose="020B0503030403020204" pitchFamily="34" charset="0"/>
              </a:rPr>
              <a:t>NO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r>
              <a:rPr lang="en-US" sz="3600" dirty="0">
                <a:latin typeface="Myriad Pro Light" panose="020B0403030403020204" pitchFamily="34" charset="0"/>
              </a:rPr>
              <a:t>Does it </a:t>
            </a:r>
            <a:r>
              <a:rPr lang="en-US" sz="3600" dirty="0" smtClean="0">
                <a:latin typeface="Myriad Pro Light" panose="020B0403030403020204" pitchFamily="34" charset="0"/>
              </a:rPr>
              <a:t>mean I should learn JavaScript?</a:t>
            </a:r>
            <a:endParaRPr lang="en-US" sz="3600" dirty="0">
              <a:latin typeface="Myriad Pro Light" panose="020B0403030403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yriad Pro" panose="020B0503030403020204" pitchFamily="34" charset="0"/>
              </a:rPr>
              <a:t>YES</a:t>
            </a:r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2509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Why Did it Win?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Better Tooling?</a:t>
            </a:r>
          </a:p>
          <a:p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Mega-Corp Backing?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Easy to Master?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54759"/>
            <a:ext cx="2743200" cy="231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81142"/>
            <a:ext cx="3136585" cy="1695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1579572" cy="1579572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4038600" y="1030509"/>
            <a:ext cx="1110466" cy="1439064"/>
          </a:xfrm>
          <a:prstGeom prst="mathMultiply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1" name="Multiply 10"/>
          <p:cNvSpPr/>
          <p:nvPr/>
        </p:nvSpPr>
        <p:spPr>
          <a:xfrm>
            <a:off x="4648199" y="2579898"/>
            <a:ext cx="1110466" cy="1439064"/>
          </a:xfrm>
          <a:prstGeom prst="mathMultiply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3826267" y="4171819"/>
            <a:ext cx="1110466" cy="1439064"/>
          </a:xfrm>
          <a:prstGeom prst="mathMultiply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62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16667 -0.092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12986 -0.0076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20295 -0.003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Then Why?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It solved </a:t>
            </a:r>
            <a:r>
              <a:rPr lang="en-US" sz="4800" b="1" dirty="0" smtClean="0">
                <a:latin typeface="Myriad Pro Light" panose="020B0403030403020204" pitchFamily="34" charset="0"/>
              </a:rPr>
              <a:t>THE</a:t>
            </a:r>
            <a:r>
              <a:rPr lang="en-US" sz="3600" dirty="0" smtClean="0">
                <a:latin typeface="Myriad Pro Light" panose="020B0403030403020204" pitchFamily="34" charset="0"/>
              </a:rPr>
              <a:t> problem?</a:t>
            </a: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yriad Pro Light" panose="020B0403030403020204" pitchFamily="34" charset="0"/>
              </a:rPr>
              <a:t>Write Once, Run anywhere</a:t>
            </a:r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1" y="1676400"/>
            <a:ext cx="4752975" cy="3781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01" y="4114800"/>
            <a:ext cx="1696056" cy="1696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72" y="4200185"/>
            <a:ext cx="1603140" cy="1539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11" y="4313020"/>
            <a:ext cx="1426179" cy="14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9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Who are the losers?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C++</a:t>
            </a: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Java</a:t>
            </a:r>
            <a:endParaRPr lang="en-US" sz="3600" b="1" dirty="0" smtClean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err="1" smtClean="0">
                <a:latin typeface="Myriad Pro Light" panose="020B0403030403020204" pitchFamily="34" charset="0"/>
              </a:rPr>
              <a:t>.</a:t>
            </a:r>
            <a:r>
              <a:rPr lang="en-US" sz="3600" dirty="0" err="1" smtClean="0">
                <a:latin typeface="Myriad Pro Light" panose="020B0403030403020204" pitchFamily="34" charset="0"/>
              </a:rPr>
              <a:t>Net</a:t>
            </a:r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Silverlight</a:t>
            </a:r>
            <a:r>
              <a:rPr lang="en-US" sz="3600" dirty="0">
                <a:latin typeface="Myriad Pro Light" panose="020B0403030403020204" pitchFamily="34" charset="0"/>
              </a:rPr>
              <a:t> </a:t>
            </a:r>
            <a:r>
              <a:rPr lang="en-US" dirty="0">
                <a:latin typeface="Myriad Pro Light" panose="020B0403030403020204" pitchFamily="34" charset="0"/>
              </a:rPr>
              <a:t>(</a:t>
            </a:r>
            <a:r>
              <a:rPr lang="en-US" dirty="0" err="1">
                <a:latin typeface="Myriad Pro Light" panose="020B0403030403020204" pitchFamily="34" charset="0"/>
              </a:rPr>
              <a:t>Kinda</a:t>
            </a:r>
            <a:r>
              <a:rPr lang="en-US" dirty="0">
                <a:latin typeface="Myriad Pro Light" panose="020B0403030403020204" pitchFamily="34" charset="0"/>
              </a:rPr>
              <a:t>)</a:t>
            </a: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Flash </a:t>
            </a:r>
            <a:r>
              <a:rPr lang="en-US" dirty="0" smtClean="0">
                <a:latin typeface="Myriad Pro Light" panose="020B0403030403020204" pitchFamily="34" charset="0"/>
              </a:rPr>
              <a:t>(</a:t>
            </a:r>
            <a:r>
              <a:rPr lang="en-US" dirty="0" err="1" smtClean="0">
                <a:latin typeface="Myriad Pro Light" panose="020B0403030403020204" pitchFamily="34" charset="0"/>
              </a:rPr>
              <a:t>Kinda</a:t>
            </a:r>
            <a:r>
              <a:rPr lang="en-US" dirty="0" smtClean="0">
                <a:latin typeface="Myriad Pro Light" panose="020B0403030403020204" pitchFamily="34" charset="0"/>
              </a:rPr>
              <a:t>)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040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 given this……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4286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7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Types of Adopters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Myriad Pro Light" panose="020B0403030403020204" pitchFamily="34" charset="0"/>
              </a:rPr>
              <a:t>Innovators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 smtClean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Myriad Pro Light" panose="020B0403030403020204" pitchFamily="34" charset="0"/>
              </a:rPr>
              <a:t>Majority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 smtClean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Myriad Pro Light" panose="020B0403030403020204" pitchFamily="34" charset="0"/>
              </a:rPr>
              <a:t>Laggards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47" y="3792747"/>
            <a:ext cx="2608053" cy="2608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259080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69" y="2453580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2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1667 -0.1555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777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26528 -0.0363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-18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24896 -0.0261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-131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505</Words>
  <Application>Microsoft Office PowerPoint</Application>
  <PresentationFormat>On-screen Show (4:3)</PresentationFormat>
  <Paragraphs>218</Paragraphs>
  <Slides>33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Myriad Pro</vt:lpstr>
      <vt:lpstr>Myriad Pro Light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2013-04-06T00:37:11Z</dcterms:modified>
</cp:coreProperties>
</file>