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5" r:id="rId1"/>
  </p:sldMasterIdLst>
  <p:notesMasterIdLst>
    <p:notesMasterId r:id="rId36"/>
  </p:notesMasterIdLst>
  <p:handoutMasterIdLst>
    <p:handoutMasterId r:id="rId37"/>
  </p:handoutMasterIdLst>
  <p:sldIdLst>
    <p:sldId id="306" r:id="rId2"/>
    <p:sldId id="307" r:id="rId3"/>
    <p:sldId id="340" r:id="rId4"/>
    <p:sldId id="341" r:id="rId5"/>
    <p:sldId id="342" r:id="rId6"/>
    <p:sldId id="372" r:id="rId7"/>
    <p:sldId id="363" r:id="rId8"/>
    <p:sldId id="343" r:id="rId9"/>
    <p:sldId id="344" r:id="rId10"/>
    <p:sldId id="360" r:id="rId11"/>
    <p:sldId id="345" r:id="rId12"/>
    <p:sldId id="346" r:id="rId13"/>
    <p:sldId id="359" r:id="rId14"/>
    <p:sldId id="361" r:id="rId15"/>
    <p:sldId id="364" r:id="rId16"/>
    <p:sldId id="371" r:id="rId17"/>
    <p:sldId id="354" r:id="rId18"/>
    <p:sldId id="366" r:id="rId19"/>
    <p:sldId id="356" r:id="rId20"/>
    <p:sldId id="367" r:id="rId21"/>
    <p:sldId id="357" r:id="rId22"/>
    <p:sldId id="368" r:id="rId23"/>
    <p:sldId id="358" r:id="rId24"/>
    <p:sldId id="369" r:id="rId25"/>
    <p:sldId id="373" r:id="rId26"/>
    <p:sldId id="347" r:id="rId27"/>
    <p:sldId id="349" r:id="rId28"/>
    <p:sldId id="365" r:id="rId29"/>
    <p:sldId id="353" r:id="rId30"/>
    <p:sldId id="352" r:id="rId31"/>
    <p:sldId id="351" r:id="rId32"/>
    <p:sldId id="333" r:id="rId33"/>
    <p:sldId id="370" r:id="rId34"/>
    <p:sldId id="362" r:id="rId3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15" autoAdjust="0"/>
    <p:restoredTop sz="73842" autoAdjust="0"/>
  </p:normalViewPr>
  <p:slideViewPr>
    <p:cSldViewPr>
      <p:cViewPr varScale="1">
        <p:scale>
          <a:sx n="69" d="100"/>
          <a:sy n="69" d="100"/>
        </p:scale>
        <p:origin x="1488" y="72"/>
      </p:cViewPr>
      <p:guideLst>
        <p:guide orient="horz" pos="3168"/>
        <p:guide pos="43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1675"/>
            <a:ext cx="4683125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playground.com/blog/2012/04/javascript-variable-scope-thi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playground.com/blog/2012/04/javascript-variable-scope-thi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playground.com/blog/2012/04/javascript-variable-scope-this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playground.com/blog/2012/04/javascript-variable-scope-thi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scriptplayground.com/blog/2012/04/javascript-variable-scope-thi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0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89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7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on that note…. Lets take a look</a:t>
            </a:r>
            <a:r>
              <a:rPr lang="en-US" baseline="0" dirty="0" smtClean="0"/>
              <a:t> at some things we need to know about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78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40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</a:p>
          <a:p>
            <a:r>
              <a:rPr lang="en-US" dirty="0" smtClean="0">
                <a:hlinkClick r:id="rId3"/>
              </a:rPr>
              <a:t>http://javascriptplayground.com/blog/2012/04/javascript-variable-scope-this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0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</a:p>
          <a:p>
            <a:r>
              <a:rPr lang="en-US" dirty="0" smtClean="0">
                <a:hlinkClick r:id="rId3"/>
              </a:rPr>
              <a:t>http://javascriptplayground.com/blog/2012/04/javascript-variable-scope-this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10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03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</a:p>
          <a:p>
            <a:r>
              <a:rPr lang="en-US" dirty="0" smtClean="0">
                <a:hlinkClick r:id="rId3"/>
              </a:rPr>
              <a:t>http://javascriptplayground.com/blog/2012/04/javascript-variable-scope-this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8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34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8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</a:p>
          <a:p>
            <a:r>
              <a:rPr lang="en-US" dirty="0" smtClean="0">
                <a:hlinkClick r:id="rId3"/>
              </a:rPr>
              <a:t>http://javascriptplayground.com/blog/2012/04/javascript-variable-scope-this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6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3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</a:p>
          <a:p>
            <a:r>
              <a:rPr lang="en-US" dirty="0" smtClean="0">
                <a:hlinkClick r:id="rId3"/>
              </a:rPr>
              <a:t>http://javascriptplayground.com/blog/2012/04/javascript-variable-scope-this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050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on that note…. Lets take a look</a:t>
            </a:r>
            <a:r>
              <a:rPr lang="en-US" baseline="0" dirty="0" smtClean="0"/>
              <a:t> at some things we need to know about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5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9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20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8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01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5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41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03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93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</a:t>
            </a:r>
            <a:r>
              <a:rPr lang="en-US" baseline="0" dirty="0" smtClean="0"/>
              <a:t> the user if they have learned </a:t>
            </a:r>
            <a:r>
              <a:rPr lang="en-US" baseline="0" dirty="0" err="1" smtClean="0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27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8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9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3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1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7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http://robertnyman.com/2008/10/09/explaining-javascript-scope-and-closures/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1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89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3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17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65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3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0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15642"/>
            <a:ext cx="5791200" cy="1247250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62000" y="1143000"/>
            <a:ext cx="5943600" cy="13716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8605157" cy="685800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61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4/10/2013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4/10/2013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85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4/10/2013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6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4/10/2013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4/10/2013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4/10/2013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4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1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4/10/2013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651" r:id="rId19"/>
    <p:sldLayoutId id="2147483661" r:id="rId20"/>
    <p:sldLayoutId id="2147483676" r:id="rId21"/>
    <p:sldLayoutId id="2147483655" r:id="rId22"/>
    <p:sldLayoutId id="2147483674" r:id="rId23"/>
    <p:sldLayoutId id="2147483675" r:id="rId24"/>
    <p:sldLayoutId id="2147483670" r:id="rId25"/>
    <p:sldLayoutId id="2147483671" r:id="rId26"/>
    <p:sldLayoutId id="2147483679" r:id="rId27"/>
    <p:sldLayoutId id="2147483680" r:id="rId28"/>
    <p:sldLayoutId id="2147483672" r:id="rId29"/>
    <p:sldLayoutId id="2147483673" r:id="rId30"/>
    <p:sldLayoutId id="2147483650" r:id="rId31"/>
    <p:sldLayoutId id="2147483667" r:id="rId32"/>
    <p:sldLayoutId id="2147483668" r:id="rId33"/>
    <p:sldLayoutId id="2147483666" r:id="rId34"/>
    <p:sldLayoutId id="2147483664" r:id="rId35"/>
    <p:sldLayoutId id="2147483663" r:id="rId36"/>
    <p:sldLayoutId id="2147483653" r:id="rId37"/>
    <p:sldLayoutId id="2147483652" r:id="rId38"/>
    <p:sldLayoutId id="2147483660" r:id="rId39"/>
    <p:sldLayoutId id="2147483658" r:id="rId40"/>
    <p:sldLayoutId id="2147483665" r:id="rId41"/>
    <p:sldLayoutId id="2147483669" r:id="rId42"/>
    <p:sldLayoutId id="2147483654" r:id="rId43"/>
    <p:sldLayoutId id="2147483656" r:id="rId4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Typescript, </a:t>
            </a:r>
          </a:p>
          <a:p>
            <a:r>
              <a:rPr lang="en-US" dirty="0" smtClean="0"/>
              <a:t>Gateway Drug to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/>
              <a:t>Derik Whittaker</a:t>
            </a:r>
          </a:p>
          <a:p>
            <a:pPr algn="r"/>
            <a:r>
              <a:rPr lang="en-US" b="1" dirty="0" smtClean="0"/>
              <a:t>http://www.devlicio.us</a:t>
            </a:r>
          </a:p>
          <a:p>
            <a:pPr algn="r"/>
            <a:r>
              <a:rPr lang="en-US" sz="3600" b="1" dirty="0" smtClean="0"/>
              <a:t>@</a:t>
            </a:r>
            <a:r>
              <a:rPr lang="en-US" sz="3600" b="1" dirty="0" err="1" smtClean="0"/>
              <a:t>DerikWhittaker</a:t>
            </a:r>
            <a:endParaRPr lang="en-US" sz="3600" b="1" dirty="0" smtClean="0"/>
          </a:p>
          <a:p>
            <a:pPr algn="r"/>
            <a:r>
              <a:rPr lang="en-US" sz="3600" b="1" dirty="0" smtClean="0"/>
              <a:t>C# MVP / ASP Insider / </a:t>
            </a:r>
            <a:r>
              <a:rPr lang="en-US" sz="3600" b="1" dirty="0" err="1" smtClean="0"/>
              <a:t>Pluralsight</a:t>
            </a:r>
            <a:endParaRPr lang="en-US" sz="3600" b="1" dirty="0" smtClean="0"/>
          </a:p>
          <a:p>
            <a:pPr algn="r"/>
            <a:r>
              <a:rPr lang="en-US" sz="3600" b="1" dirty="0"/>
              <a:t>d</a:t>
            </a:r>
            <a:r>
              <a:rPr lang="en-US" sz="3600" b="1" dirty="0" smtClean="0"/>
              <a:t>erik@graudo.com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Why Did it Win?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Better Tooling?</a:t>
            </a:r>
          </a:p>
          <a:p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Mega-Corp Backing?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Easy to Master?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154759"/>
            <a:ext cx="2743200" cy="2313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481142"/>
            <a:ext cx="3136585" cy="1695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114800"/>
            <a:ext cx="1579572" cy="1579572"/>
          </a:xfrm>
          <a:prstGeom prst="rect">
            <a:avLst/>
          </a:prstGeom>
        </p:spPr>
      </p:pic>
      <p:sp>
        <p:nvSpPr>
          <p:cNvPr id="9" name="Multiply 8"/>
          <p:cNvSpPr/>
          <p:nvPr/>
        </p:nvSpPr>
        <p:spPr>
          <a:xfrm>
            <a:off x="4038600" y="1030509"/>
            <a:ext cx="1110466" cy="1439064"/>
          </a:xfrm>
          <a:prstGeom prst="mathMultiply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1" name="Multiply 10"/>
          <p:cNvSpPr/>
          <p:nvPr/>
        </p:nvSpPr>
        <p:spPr>
          <a:xfrm>
            <a:off x="4648199" y="2579898"/>
            <a:ext cx="1110466" cy="1439064"/>
          </a:xfrm>
          <a:prstGeom prst="mathMultiply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12" name="Multiply 11"/>
          <p:cNvSpPr/>
          <p:nvPr/>
        </p:nvSpPr>
        <p:spPr>
          <a:xfrm>
            <a:off x="3826267" y="4171819"/>
            <a:ext cx="1110466" cy="1439064"/>
          </a:xfrm>
          <a:prstGeom prst="mathMultiply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62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-0.16667 -0.092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12986 -0.0076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6 L -0.20295 -0.00394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5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Then Why?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It solved </a:t>
            </a:r>
            <a:r>
              <a:rPr lang="en-US" sz="4800" b="1" dirty="0" smtClean="0">
                <a:latin typeface="Myriad Pro Light" panose="020B0403030403020204" pitchFamily="34" charset="0"/>
              </a:rPr>
              <a:t>THE</a:t>
            </a:r>
            <a:r>
              <a:rPr lang="en-US" sz="3600" dirty="0" smtClean="0">
                <a:latin typeface="Myriad Pro Light" panose="020B0403030403020204" pitchFamily="34" charset="0"/>
              </a:rPr>
              <a:t> problem?</a:t>
            </a: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yriad Pro Light" panose="020B0403030403020204" pitchFamily="34" charset="0"/>
              </a:rPr>
              <a:t>Write Once, Run anywhere</a:t>
            </a:r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1" y="1676400"/>
            <a:ext cx="4752975" cy="3781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01" y="4114800"/>
            <a:ext cx="1696056" cy="1696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072" y="4200185"/>
            <a:ext cx="1603140" cy="15390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11" y="4313020"/>
            <a:ext cx="1426179" cy="14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9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Who are the losers?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153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C++</a:t>
            </a: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Java</a:t>
            </a:r>
            <a:endParaRPr lang="en-US" sz="3600" b="1" dirty="0" smtClean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err="1" smtClean="0">
                <a:latin typeface="Myriad Pro Light" panose="020B0403030403020204" pitchFamily="34" charset="0"/>
              </a:rPr>
              <a:t>.Net</a:t>
            </a:r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Silverlight</a:t>
            </a:r>
            <a:r>
              <a:rPr lang="en-US" sz="3600" dirty="0">
                <a:latin typeface="Myriad Pro Light" panose="020B0403030403020204" pitchFamily="34" charset="0"/>
              </a:rPr>
              <a:t> </a:t>
            </a:r>
            <a:r>
              <a:rPr lang="en-US" dirty="0">
                <a:latin typeface="Myriad Pro Light" panose="020B0403030403020204" pitchFamily="34" charset="0"/>
              </a:rPr>
              <a:t>(</a:t>
            </a:r>
            <a:r>
              <a:rPr lang="en-US" dirty="0" err="1">
                <a:latin typeface="Myriad Pro Light" panose="020B0403030403020204" pitchFamily="34" charset="0"/>
              </a:rPr>
              <a:t>Kinda</a:t>
            </a:r>
            <a:r>
              <a:rPr lang="en-US" dirty="0">
                <a:latin typeface="Myriad Pro Light" panose="020B0403030403020204" pitchFamily="34" charset="0"/>
              </a:rPr>
              <a:t>)</a:t>
            </a:r>
          </a:p>
          <a:p>
            <a:endParaRPr lang="en-US" sz="3600" b="1" dirty="0">
              <a:solidFill>
                <a:srgbClr val="FF0000"/>
              </a:solidFill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Flash </a:t>
            </a:r>
            <a:r>
              <a:rPr lang="en-US" dirty="0" smtClean="0">
                <a:latin typeface="Myriad Pro Light" panose="020B0403030403020204" pitchFamily="34" charset="0"/>
              </a:rPr>
              <a:t>(</a:t>
            </a:r>
            <a:r>
              <a:rPr lang="en-US" dirty="0" err="1" smtClean="0">
                <a:latin typeface="Myriad Pro Light" panose="020B0403030403020204" pitchFamily="34" charset="0"/>
              </a:rPr>
              <a:t>Kinda</a:t>
            </a:r>
            <a:r>
              <a:rPr lang="en-US" dirty="0" smtClean="0">
                <a:latin typeface="Myriad Pro Light" panose="020B0403030403020204" pitchFamily="34" charset="0"/>
              </a:rPr>
              <a:t>)</a:t>
            </a:r>
            <a:endParaRPr lang="en-US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040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 given this……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/>
              <a:t>The </a:t>
            </a:r>
            <a:r>
              <a:rPr lang="en-US" b="1" dirty="0" smtClean="0"/>
              <a:t>War </a:t>
            </a:r>
            <a:r>
              <a:rPr lang="en-US" b="1" dirty="0" smtClean="0"/>
              <a:t>has been won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42862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7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305336"/>
            <a:ext cx="5410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Myriad Pro" panose="020B0503030403020204" pitchFamily="34" charset="0"/>
              </a:rPr>
              <a:t>Wake up</a:t>
            </a:r>
          </a:p>
          <a:p>
            <a:pPr algn="ctr"/>
            <a:r>
              <a:rPr lang="en-US" sz="8000" b="1" dirty="0" smtClean="0">
                <a:latin typeface="Myriad Pro" panose="020B0503030403020204" pitchFamily="34" charset="0"/>
              </a:rPr>
              <a:t>&amp;</a:t>
            </a:r>
          </a:p>
          <a:p>
            <a:pPr algn="ctr"/>
            <a:r>
              <a:rPr lang="en-US" sz="8000" b="1" dirty="0" smtClean="0">
                <a:latin typeface="Myriad Pro" panose="020B0503030403020204" pitchFamily="34" charset="0"/>
              </a:rPr>
              <a:t>Learn Something New</a:t>
            </a:r>
            <a:endParaRPr lang="en-US" sz="8000" b="1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82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/>
          </a:p>
        </p:txBody>
      </p:sp>
      <p:pic>
        <p:nvPicPr>
          <p:cNvPr id="1026" name="Picture 2" descr="http://i1.squidoocdn.com/resize/squidoo_images/590/draft_lens17841621module149500628photo_1_1302615679Flat-Symbol-Clipar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3600"/>
            <a:ext cx="2868798" cy="370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505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9" y="990600"/>
            <a:ext cx="6096000" cy="4581525"/>
          </a:xfrm>
          <a:prstGeom prst="rect">
            <a:avLst/>
          </a:prstGeom>
        </p:spPr>
      </p:pic>
      <p:pic>
        <p:nvPicPr>
          <p:cNvPr id="1026" name="Picture 2" descr="http://i1.squidoocdn.com/resize/squidoo_images/590/draft_lens17841621module149500628photo_1_1302615679Flat-Symbol-Clipar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3481388"/>
            <a:ext cx="561975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392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Global 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</a:p>
          <a:p>
            <a:r>
              <a:rPr lang="en-US" sz="3600" dirty="0" smtClean="0">
                <a:latin typeface="Myriad Pro Light" panose="020B0403030403020204" pitchFamily="34" charset="0"/>
              </a:rPr>
              <a:t>Local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Demo Time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  <p:pic>
        <p:nvPicPr>
          <p:cNvPr id="2050" name="Picture 2" descr="http://ts1.mm.bing.net/th?id=H.5066288511517732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75442"/>
            <a:ext cx="2857500" cy="284797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divulgueseuwebsite.com.br/wp-content/uploads/2011/07/pesquisa-loca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6591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711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28125 -0.236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205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-0.28125 -0.0803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Scope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Myriad Pro Light" panose="020B0403030403020204" pitchFamily="34" charset="0"/>
              </a:rPr>
              <a:t>Demo Time</a:t>
            </a:r>
            <a:endParaRPr lang="en-US" sz="9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39805145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Expressions which hide variables/functions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When local variables are kept alive </a:t>
            </a:r>
            <a:r>
              <a:rPr lang="en-US" sz="3600" i="1" dirty="0" smtClean="0">
                <a:latin typeface="Myriad Pro Light" panose="020B0403030403020204" pitchFamily="34" charset="0"/>
              </a:rPr>
              <a:t>after</a:t>
            </a:r>
            <a:r>
              <a:rPr lang="en-US" sz="3600" dirty="0" smtClean="0">
                <a:latin typeface="Myriad Pro Light" panose="020B0403030403020204" pitchFamily="34" charset="0"/>
              </a:rPr>
              <a:t> a function is returned.</a:t>
            </a: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Allow you to control scope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Demo Time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905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3810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Laying the 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What is this Typescript 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Closure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Myriad Pro Light" panose="020B0403030403020204" pitchFamily="34" charset="0"/>
              </a:rPr>
              <a:t>Demo Time</a:t>
            </a:r>
            <a:endParaRPr lang="en-US" sz="9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3576285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Language Typing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Is Dynamic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‘the meaning’ of items can change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Can make debugging harder than static languages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Demo Time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18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Language Typing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Myriad Pro Light" panose="020B0403030403020204" pitchFamily="34" charset="0"/>
              </a:rPr>
              <a:t>Demo Time</a:t>
            </a:r>
            <a:endParaRPr lang="en-US" sz="9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3215691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smtClean="0">
                <a:solidFill>
                  <a:schemeClr val="bg1"/>
                </a:solidFill>
              </a:rPr>
              <a:t>Implementation </a:t>
            </a:r>
            <a:r>
              <a:rPr lang="en-US" sz="2400" dirty="0" smtClean="0">
                <a:solidFill>
                  <a:schemeClr val="bg1"/>
                </a:solidFill>
              </a:rPr>
              <a:t>Patterns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Prototype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Leverages JavaScript’s built in features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Loads functions into memory one time, </a:t>
            </a:r>
            <a:r>
              <a:rPr lang="en-US" sz="2400" dirty="0" err="1" smtClean="0">
                <a:latin typeface="Myriad Pro Light" panose="020B0403030403020204" pitchFamily="34" charset="0"/>
              </a:rPr>
              <a:t>perf</a:t>
            </a:r>
            <a:r>
              <a:rPr lang="en-US" sz="2400" dirty="0" smtClean="0">
                <a:latin typeface="Myriad Pro Light" panose="020B0403030403020204" pitchFamily="34" charset="0"/>
              </a:rPr>
              <a:t> gain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Allows overriding functions</a:t>
            </a:r>
          </a:p>
          <a:p>
            <a:endParaRPr lang="en-US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Module </a:t>
            </a:r>
          </a:p>
          <a:p>
            <a:r>
              <a:rPr lang="en-US" sz="2400" dirty="0" smtClean="0">
                <a:latin typeface="Myriad Pro Light" panose="020B0403030403020204" pitchFamily="34" charset="0"/>
              </a:rPr>
              <a:t>	Removes variables/functions from global scope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Only exposed public members.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Loads functions into memory for each instance of an 	object</a:t>
            </a:r>
          </a:p>
          <a:p>
            <a:endParaRPr lang="en-US" sz="24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Demo Time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35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Implementation Patterns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Myriad Pro Light" panose="020B0403030403020204" pitchFamily="34" charset="0"/>
              </a:rPr>
              <a:t>Demo Time</a:t>
            </a:r>
            <a:endParaRPr lang="en-US" sz="9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Language Primer</a:t>
            </a:r>
          </a:p>
        </p:txBody>
      </p:sp>
    </p:spTree>
    <p:extLst>
      <p:ext uri="{BB962C8B-B14F-4D97-AF65-F5344CB8AC3E}">
        <p14:creationId xmlns:p14="http://schemas.microsoft.com/office/powerpoint/2010/main" val="24689434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b="1" dirty="0"/>
          </a:p>
        </p:txBody>
      </p:sp>
      <p:pic>
        <p:nvPicPr>
          <p:cNvPr id="3074" name="Picture 2" descr="http://ceservices.fr/wp-content/uploads/2012/06/Fotolia_35754864_M_Expert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85690"/>
            <a:ext cx="5055483" cy="46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518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So what exactly is </a:t>
            </a:r>
            <a:r>
              <a:rPr lang="en-US" sz="2400" dirty="0" err="1" smtClean="0">
                <a:solidFill>
                  <a:schemeClr val="bg1"/>
                </a:solidFill>
              </a:rPr>
              <a:t>TypeScript</a:t>
            </a:r>
            <a:r>
              <a:rPr lang="en-US" sz="2400" dirty="0" smtClean="0">
                <a:solidFill>
                  <a:schemeClr val="bg1"/>
                </a:solidFill>
              </a:rPr>
              <a:t>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38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A JavaScript Superset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Is NOT another language like </a:t>
            </a:r>
            <a:r>
              <a:rPr lang="en-US" sz="2400" dirty="0" err="1" smtClean="0">
                <a:latin typeface="Myriad Pro Light" panose="020B0403030403020204" pitchFamily="34" charset="0"/>
              </a:rPr>
              <a:t>CoffeeScript</a:t>
            </a:r>
            <a:r>
              <a:rPr lang="en-US" sz="2400" dirty="0" smtClean="0">
                <a:latin typeface="Myriad Pro Light" panose="020B0403030403020204" pitchFamily="34" charset="0"/>
              </a:rPr>
              <a:t>/Dart</a:t>
            </a: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All JavaScript is </a:t>
            </a:r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Implements proposed </a:t>
            </a:r>
            <a:r>
              <a:rPr lang="en-US" sz="3600" dirty="0" err="1" smtClean="0">
                <a:latin typeface="Myriad Pro Light" panose="020B0403030403020204" pitchFamily="34" charset="0"/>
              </a:rPr>
              <a:t>ECMAScript</a:t>
            </a:r>
            <a:r>
              <a:rPr lang="en-US" sz="3600" dirty="0" smtClean="0">
                <a:latin typeface="Myriad Pro Light" panose="020B0403030403020204" pitchFamily="34" charset="0"/>
              </a:rPr>
              <a:t> 6 features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Current targets </a:t>
            </a:r>
            <a:r>
              <a:rPr lang="en-US" sz="2400" dirty="0" err="1" smtClean="0">
                <a:latin typeface="Myriad Pro Light" panose="020B0403030403020204" pitchFamily="34" charset="0"/>
              </a:rPr>
              <a:t>ECMAScript</a:t>
            </a:r>
            <a:r>
              <a:rPr lang="en-US" sz="2400" dirty="0" smtClean="0">
                <a:latin typeface="Myriad Pro Light" panose="020B0403030403020204" pitchFamily="34" charset="0"/>
              </a:rPr>
              <a:t> 3 by default</a:t>
            </a: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Attempts to add Static typing to </a:t>
            </a:r>
            <a:r>
              <a:rPr lang="en-US" sz="3600" dirty="0" err="1" smtClean="0">
                <a:latin typeface="Myriad Pro Light" panose="020B0403030403020204" pitchFamily="34" charset="0"/>
              </a:rPr>
              <a:t>Javascript</a:t>
            </a:r>
            <a:endParaRPr lang="en-US" sz="3600" dirty="0" smtClean="0">
              <a:latin typeface="Myriad Pro Light" panose="020B0403030403020204" pitchFamily="34" charset="0"/>
            </a:endParaRPr>
          </a:p>
          <a:p>
            <a:endParaRPr lang="en-US" sz="24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Pure Awesomeness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What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4630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Why not just use JavaScript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38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Cleaner, more meaningful syntax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Removes much of the </a:t>
            </a:r>
            <a:r>
              <a:rPr lang="en-US" sz="2400" dirty="0" err="1" smtClean="0">
                <a:latin typeface="Myriad Pro Light" panose="020B0403030403020204" pitchFamily="34" charset="0"/>
              </a:rPr>
              <a:t>fuggly</a:t>
            </a:r>
            <a:endParaRPr lang="en-US" sz="2400" dirty="0" smtClean="0">
              <a:latin typeface="Myriad Pro Light" panose="020B0403030403020204" pitchFamily="34" charset="0"/>
            </a:endParaRPr>
          </a:p>
          <a:p>
            <a:r>
              <a:rPr lang="en-US" sz="2400" dirty="0" smtClean="0">
                <a:latin typeface="Myriad Pro Light" panose="020B0403030403020204" pitchFamily="34" charset="0"/>
              </a:rPr>
              <a:t>	Removes much of ceremony of JavaScript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Improved Tooling</a:t>
            </a:r>
          </a:p>
          <a:p>
            <a:r>
              <a:rPr lang="en-US" sz="2400" dirty="0">
                <a:latin typeface="Myriad Pro Light" panose="020B0403030403020204" pitchFamily="34" charset="0"/>
              </a:rPr>
              <a:t>	</a:t>
            </a:r>
            <a:r>
              <a:rPr lang="en-US" sz="2400" dirty="0" smtClean="0">
                <a:latin typeface="Myriad Pro Light" panose="020B0403030403020204" pitchFamily="34" charset="0"/>
              </a:rPr>
              <a:t>‘Compile time checking’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Feels more natural to OO developers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Why use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4221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Before we get started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78" y="1042898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224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Classes/Namespaces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Syntax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57" y="5344021"/>
            <a:ext cx="2466975" cy="96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64" y="1914525"/>
            <a:ext cx="4743450" cy="22669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131427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69660" y="4585236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r>
              <a:rPr lang="en-US" sz="3600" dirty="0" smtClean="0">
                <a:latin typeface="Myriad Pro Light" panose="020B0403030403020204" pitchFamily="34" charset="0"/>
              </a:rPr>
              <a:t>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13" name="Left Arrow 12"/>
          <p:cNvSpPr/>
          <p:nvPr/>
        </p:nvSpPr>
        <p:spPr>
          <a:xfrm>
            <a:off x="5537511" y="2073056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800000">
            <a:off x="2442489" y="5562600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77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3" grpId="1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Types of Adopters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Myriad Pro Light" panose="020B0403030403020204" pitchFamily="34" charset="0"/>
              </a:rPr>
              <a:t>Innovators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 smtClean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Myriad Pro Light" panose="020B0403030403020204" pitchFamily="34" charset="0"/>
              </a:rPr>
              <a:t>Majority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dirty="0" smtClean="0">
              <a:latin typeface="Myriad Pro Light" panose="020B04030304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 smtClean="0">
                <a:latin typeface="Myriad Pro Light" panose="020B0403030403020204" pitchFamily="34" charset="0"/>
              </a:rPr>
              <a:t>Laggards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47" y="3792747"/>
            <a:ext cx="2608053" cy="26080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447800"/>
            <a:ext cx="259080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69" y="2453580"/>
            <a:ext cx="2857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02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-0.21667 -0.1555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777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7 L -0.26528 -0.0363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4" y="-18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24896 -0.0261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48" y="-131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a Methods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Syntax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358" y="1182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58" y="1831046"/>
            <a:ext cx="4829175" cy="201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5250" y="352718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r>
              <a:rPr lang="en-US" sz="3600" dirty="0" smtClean="0">
                <a:latin typeface="Myriad Pro Light" panose="020B0403030403020204" pitchFamily="34" charset="0"/>
              </a:rPr>
              <a:t>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4191000"/>
            <a:ext cx="4171950" cy="25050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</p:spPr>
      </p:pic>
      <p:sp>
        <p:nvSpPr>
          <p:cNvPr id="12" name="Left Arrow 11"/>
          <p:cNvSpPr/>
          <p:nvPr/>
        </p:nvSpPr>
        <p:spPr>
          <a:xfrm>
            <a:off x="5530699" y="2895600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566358" y="3048000"/>
            <a:ext cx="10912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Left Arrow 19"/>
          <p:cNvSpPr/>
          <p:nvPr/>
        </p:nvSpPr>
        <p:spPr>
          <a:xfrm rot="10800000">
            <a:off x="2261715" y="4280436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959596" y="4436852"/>
            <a:ext cx="12003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 Arrow 21"/>
          <p:cNvSpPr/>
          <p:nvPr/>
        </p:nvSpPr>
        <p:spPr>
          <a:xfrm rot="10800000">
            <a:off x="2286001" y="5715000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6172200" y="5871416"/>
            <a:ext cx="8198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Left Arrow 23"/>
          <p:cNvSpPr/>
          <p:nvPr/>
        </p:nvSpPr>
        <p:spPr>
          <a:xfrm>
            <a:off x="5534741" y="1887944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89825" y="2040344"/>
            <a:ext cx="3877375" cy="170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16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  <p:bldP spid="12" grpId="1" animBg="1"/>
      <p:bldP spid="20" grpId="0" animBg="1"/>
      <p:bldP spid="20" grpId="1" animBg="1"/>
      <p:bldP spid="22" grpId="0" animBg="1"/>
      <p:bldP spid="24" grpId="0" animBg="1"/>
      <p:bldP spid="2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Creating a Enumerations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Syntax Examples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4173512"/>
            <a:ext cx="1838325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935040"/>
            <a:ext cx="3971925" cy="148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0358" y="118246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JavaScript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5250" y="3527181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latin typeface="Myriad Pro Light" panose="020B0403030403020204" pitchFamily="34" charset="0"/>
              </a:rPr>
              <a:t>TypeScript</a:t>
            </a:r>
            <a:r>
              <a:rPr lang="en-US" sz="3600" dirty="0" smtClean="0">
                <a:latin typeface="Myriad Pro Light" panose="020B0403030403020204" pitchFamily="34" charset="0"/>
              </a:rPr>
              <a:t> Way: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5534741" y="2218781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85800" y="2371181"/>
            <a:ext cx="14859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Left Arrow 13"/>
          <p:cNvSpPr/>
          <p:nvPr/>
        </p:nvSpPr>
        <p:spPr>
          <a:xfrm rot="10800000">
            <a:off x="2261715" y="4280436"/>
            <a:ext cx="304800" cy="304800"/>
          </a:xfrm>
          <a:prstGeom prst="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67034" y="4436852"/>
            <a:ext cx="120036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44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9" grpId="1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7620000" cy="3962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Typescript Demo Time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4916269"/>
            <a:ext cx="7620000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Get our Learn On!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4744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Typescript Demo Time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314271"/>
            <a:ext cx="8000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We are going to: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3600" dirty="0" smtClean="0">
                <a:latin typeface="Myriad Pro Light" panose="020B0403030403020204" pitchFamily="34" charset="0"/>
              </a:rPr>
              <a:t>Review how to install Typescript</a:t>
            </a:r>
          </a:p>
          <a:p>
            <a:r>
              <a:rPr lang="en-US" sz="3600" dirty="0">
                <a:latin typeface="Myriad Pro Light" panose="020B0403030403020204" pitchFamily="34" charset="0"/>
              </a:rPr>
              <a:t>	</a:t>
            </a:r>
            <a:r>
              <a:rPr lang="en-US" sz="3600" dirty="0" smtClean="0">
                <a:latin typeface="Myriad Pro Light" panose="020B0403030403020204" pitchFamily="34" charset="0"/>
              </a:rPr>
              <a:t>How to use </a:t>
            </a:r>
            <a:endParaRPr lang="en-US" sz="2400" dirty="0">
              <a:latin typeface="Myriad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201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Question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571500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00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Additional Type of Adopter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Ostrich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279808"/>
            <a:ext cx="4457700" cy="2790825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Adopters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69573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Why are people afraid?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Tooling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err="1" smtClean="0">
                <a:latin typeface="Myriad Pro Light" panose="020B0403030403020204" pitchFamily="34" charset="0"/>
              </a:rPr>
              <a:t>Fuggly</a:t>
            </a:r>
            <a:r>
              <a:rPr lang="en-US" sz="3600" dirty="0" smtClean="0">
                <a:latin typeface="Myriad Pro Light" panose="020B0403030403020204" pitchFamily="34" charset="0"/>
              </a:rPr>
              <a:t> Syntax</a:t>
            </a:r>
          </a:p>
          <a:p>
            <a:endParaRPr lang="en-US" sz="3600" dirty="0" smtClean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Implementation Patterns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Libraries</a:t>
            </a:r>
          </a:p>
          <a:p>
            <a:endParaRPr lang="en-US" sz="3600" dirty="0">
              <a:latin typeface="Myriad Pro Light" panose="020B0403030403020204" pitchFamily="34" charset="0"/>
            </a:endParaRPr>
          </a:p>
          <a:p>
            <a:r>
              <a:rPr lang="en-US" sz="3600" dirty="0" smtClean="0">
                <a:latin typeface="Myriad Pro Light" panose="020B0403030403020204" pitchFamily="34" charset="0"/>
              </a:rPr>
              <a:t>Not sure where to start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Ostrich Adopter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99597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Did you know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http://www.rycast.com/design/lego/_img/modern_military_minifigs/modern_military_acu3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6324600" cy="2745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980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295400" y="58393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427" y="1333500"/>
            <a:ext cx="5624331" cy="37338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 rot="5400000">
            <a:off x="5670947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Bad News!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47397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Did you know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The War has been won?</a:t>
            </a:r>
            <a:endParaRPr lang="en-US" sz="3600" dirty="0">
              <a:latin typeface="Myriad Pro Light" panose="020B04030304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9" y="2310000"/>
            <a:ext cx="4648200" cy="30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93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does this mean?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314271"/>
            <a:ext cx="80009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314271"/>
            <a:ext cx="80009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Myriad Pro Light" panose="020B0403030403020204" pitchFamily="34" charset="0"/>
              </a:rPr>
              <a:t>Does it mean I have to find a new Job?</a:t>
            </a:r>
            <a:endParaRPr lang="en-US" sz="3600" dirty="0">
              <a:latin typeface="Myriad Pro Light" panose="020B0403030403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yriad Pro" panose="020B0503030403020204" pitchFamily="34" charset="0"/>
              </a:rPr>
              <a:t>NO</a:t>
            </a:r>
          </a:p>
          <a:p>
            <a:pPr algn="ctr"/>
            <a:endParaRPr lang="en-US" sz="3600" b="1" dirty="0" smtClean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r>
              <a:rPr lang="en-US" sz="3600" dirty="0">
                <a:latin typeface="Myriad Pro Light" panose="020B0403030403020204" pitchFamily="34" charset="0"/>
              </a:rPr>
              <a:t>Does it </a:t>
            </a:r>
            <a:r>
              <a:rPr lang="en-US" sz="3600" dirty="0" smtClean="0">
                <a:latin typeface="Myriad Pro Light" panose="020B0403030403020204" pitchFamily="34" charset="0"/>
              </a:rPr>
              <a:t>mean I should learn JavaScript?</a:t>
            </a:r>
            <a:endParaRPr lang="en-US" sz="3600" dirty="0">
              <a:latin typeface="Myriad Pro Light" panose="020B0403030403020204" pitchFamily="34" charset="0"/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Myriad Pro" panose="020B0503030403020204" pitchFamily="34" charset="0"/>
              </a:rPr>
              <a:t>YES</a:t>
            </a:r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  <a:p>
            <a:pPr algn="ctr"/>
            <a:endParaRPr lang="en-US" sz="3600" b="1" dirty="0">
              <a:solidFill>
                <a:srgbClr val="FF0000"/>
              </a:solidFill>
              <a:latin typeface="Myriad Pro" panose="020B0503030403020204" pitchFamily="34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 rot="5400000">
            <a:off x="5682853" y="2925276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The War has been won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2509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540</Words>
  <Application>Microsoft Office PowerPoint</Application>
  <PresentationFormat>On-screen Show (4:3)</PresentationFormat>
  <Paragraphs>243</Paragraphs>
  <Slides>34</Slides>
  <Notes>33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Myriad Pro</vt:lpstr>
      <vt:lpstr>Myriad Pro Light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2013-04-10T19:33:54Z</dcterms:modified>
</cp:coreProperties>
</file>