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6" r:id="rId2"/>
    <p:sldId id="307" r:id="rId3"/>
    <p:sldId id="312" r:id="rId4"/>
    <p:sldId id="316" r:id="rId5"/>
    <p:sldId id="320" r:id="rId6"/>
    <p:sldId id="340" r:id="rId7"/>
    <p:sldId id="319" r:id="rId8"/>
    <p:sldId id="317" r:id="rId9"/>
    <p:sldId id="338" r:id="rId10"/>
    <p:sldId id="339" r:id="rId11"/>
    <p:sldId id="321" r:id="rId12"/>
    <p:sldId id="322" r:id="rId13"/>
    <p:sldId id="323" r:id="rId14"/>
    <p:sldId id="326" r:id="rId15"/>
    <p:sldId id="327" r:id="rId16"/>
    <p:sldId id="328" r:id="rId17"/>
    <p:sldId id="331" r:id="rId18"/>
    <p:sldId id="332" r:id="rId19"/>
    <p:sldId id="333" r:id="rId20"/>
    <p:sldId id="336" r:id="rId21"/>
    <p:sldId id="337" r:id="rId22"/>
    <p:sldId id="334" r:id="rId23"/>
    <p:sldId id="335" r:id="rId2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7" autoAdjust="0"/>
    <p:restoredTop sz="73227" autoAdjust="0"/>
  </p:normalViewPr>
  <p:slideViewPr>
    <p:cSldViewPr>
      <p:cViewPr varScale="1">
        <p:scale>
          <a:sx n="69" d="100"/>
          <a:sy n="69" d="100"/>
        </p:scale>
        <p:origin x="950" y="3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9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http://www.asp.net/web-api/overview/extensibility/using-the-web-api-dependency-resolver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YES</a:t>
            </a:r>
            <a:r>
              <a:rPr lang="en-US" baseline="0" dirty="0"/>
              <a:t> </a:t>
            </a:r>
            <a:r>
              <a:rPr lang="en-US" baseline="0" dirty="0" smtClean="0"/>
              <a:t>explore they WHY about this a bit more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0 to 60 on </a:t>
            </a:r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</a:t>
            </a:r>
            <a:r>
              <a:rPr lang="en-US" sz="3600" b="1" dirty="0" smtClean="0">
                <a:solidFill>
                  <a:schemeClr val="bg1"/>
                </a:solidFill>
              </a:rPr>
              <a:t>Insider / </a:t>
            </a:r>
            <a:r>
              <a:rPr lang="en-US" sz="3600" b="1" dirty="0" err="1" smtClean="0">
                <a:solidFill>
                  <a:schemeClr val="bg1"/>
                </a:solidFill>
              </a:rPr>
              <a:t>Pluralsight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</a:rPr>
              <a:t>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WCF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Difference 3</a:t>
            </a:r>
            <a:endParaRPr lang="en-US" sz="3600" dirty="0"/>
          </a:p>
          <a:p>
            <a:pPr lvl="1"/>
            <a:r>
              <a:rPr lang="en-US" sz="2800" dirty="0" smtClean="0"/>
              <a:t>WCF  </a:t>
            </a:r>
            <a:r>
              <a:rPr lang="en-US" sz="2800" dirty="0"/>
              <a:t>- Supports </a:t>
            </a:r>
            <a:r>
              <a:rPr lang="en-US" sz="2800" dirty="0" smtClean="0"/>
              <a:t>Reliable Messaging, Message Security, Request-Replay</a:t>
            </a:r>
          </a:p>
          <a:p>
            <a:pPr lvl="1"/>
            <a:r>
              <a:rPr lang="en-US" sz="2800" dirty="0"/>
              <a:t>Web API – Does not support high level protocols such as Reliable Messaging or Request-Replay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3600" dirty="0"/>
              <a:t>Difference </a:t>
            </a:r>
            <a:r>
              <a:rPr lang="en-US" sz="3600" dirty="0" smtClean="0"/>
              <a:t>4</a:t>
            </a:r>
            <a:endParaRPr lang="en-US" sz="3600" dirty="0"/>
          </a:p>
          <a:p>
            <a:pPr lvl="1"/>
            <a:r>
              <a:rPr lang="en-US" sz="2800" dirty="0" smtClean="0"/>
              <a:t>WCF  </a:t>
            </a:r>
            <a:r>
              <a:rPr lang="en-US" sz="2800" dirty="0"/>
              <a:t>- Supports HTTP, TCP/IP, UDP, </a:t>
            </a:r>
            <a:r>
              <a:rPr lang="en-US" sz="2800" dirty="0" smtClean="0"/>
              <a:t>Custom</a:t>
            </a:r>
          </a:p>
          <a:p>
            <a:pPr lvl="1"/>
            <a:r>
              <a:rPr lang="en-US" sz="2800" dirty="0"/>
              <a:t>Web API – Supports HTTP transport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527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464803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1 – IIS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smtClean="0"/>
              <a:t>IIS Host</a:t>
            </a:r>
            <a:r>
              <a:rPr lang="en-US" sz="3600" dirty="0"/>
              <a:t>?</a:t>
            </a:r>
          </a:p>
          <a:p>
            <a:r>
              <a:rPr lang="en-US" dirty="0"/>
              <a:t>	</a:t>
            </a:r>
            <a:r>
              <a:rPr lang="en-US" sz="2800" dirty="0" smtClean="0"/>
              <a:t>It’s the default</a:t>
            </a:r>
          </a:p>
          <a:p>
            <a:r>
              <a:rPr lang="en-US" sz="2800" dirty="0" smtClean="0"/>
              <a:t>	You get the built in scalability of IIS</a:t>
            </a:r>
          </a:p>
          <a:p>
            <a:endParaRPr lang="en-US" dirty="0"/>
          </a:p>
          <a:p>
            <a:r>
              <a:rPr lang="en-US" sz="3600" dirty="0" smtClean="0"/>
              <a:t>Special Instructions </a:t>
            </a:r>
            <a:endParaRPr lang="en-US" sz="3600" dirty="0"/>
          </a:p>
          <a:p>
            <a:r>
              <a:rPr lang="en-US" dirty="0"/>
              <a:t>	</a:t>
            </a:r>
            <a:r>
              <a:rPr lang="en-US" sz="2800" dirty="0" smtClean="0"/>
              <a:t>None – It pretty much just works</a:t>
            </a:r>
          </a:p>
          <a:p>
            <a:endParaRPr lang="en-US" dirty="0"/>
          </a:p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7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2 – Self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Self Host?</a:t>
            </a:r>
          </a:p>
          <a:p>
            <a:r>
              <a:rPr lang="en-US" dirty="0"/>
              <a:t>	</a:t>
            </a:r>
            <a:r>
              <a:rPr lang="en-US" sz="2800" dirty="0" smtClean="0"/>
              <a:t>Want to host inside a windows service</a:t>
            </a:r>
          </a:p>
          <a:p>
            <a:r>
              <a:rPr lang="en-US" sz="2800" dirty="0" smtClean="0"/>
              <a:t>	What to host inside some standard exe</a:t>
            </a:r>
          </a:p>
          <a:p>
            <a:endParaRPr lang="en-US" dirty="0" smtClean="0"/>
          </a:p>
          <a:p>
            <a:r>
              <a:rPr lang="en-US" sz="3600" dirty="0" smtClean="0"/>
              <a:t>Special Instructions </a:t>
            </a:r>
          </a:p>
          <a:p>
            <a:r>
              <a:rPr lang="en-US" dirty="0"/>
              <a:t>	</a:t>
            </a:r>
            <a:r>
              <a:rPr lang="en-US" sz="2800" dirty="0" smtClean="0"/>
              <a:t>Must setup/maintain the </a:t>
            </a:r>
            <a:r>
              <a:rPr lang="en-US" sz="2800" dirty="0" err="1" smtClean="0"/>
              <a:t>HttpConfiguration</a:t>
            </a:r>
            <a:r>
              <a:rPr lang="en-US" sz="2800" dirty="0"/>
              <a:t> </a:t>
            </a:r>
            <a:r>
              <a:rPr lang="en-US" sz="2800" dirty="0" smtClean="0"/>
              <a:t>			(aka routes)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Must create your </a:t>
            </a:r>
            <a:r>
              <a:rPr lang="en-US" sz="2800" dirty="0" err="1" smtClean="0"/>
              <a:t>HttpServer</a:t>
            </a:r>
            <a:endParaRPr lang="en-US" sz="2800" dirty="0" smtClean="0"/>
          </a:p>
          <a:p>
            <a:endParaRPr lang="en-US" dirty="0"/>
          </a:p>
          <a:p>
            <a:r>
              <a:rPr lang="en-US" sz="3600" dirty="0"/>
              <a:t>Demo Time</a:t>
            </a:r>
          </a:p>
          <a:p>
            <a:endParaRPr lang="en-US" sz="2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8064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Public </a:t>
            </a:r>
            <a:r>
              <a:rPr lang="en-US" sz="3600" dirty="0" err="1" smtClean="0"/>
              <a:t>Invokeable</a:t>
            </a:r>
            <a:r>
              <a:rPr lang="en-US" sz="3600" dirty="0" smtClean="0"/>
              <a:t> Methods</a:t>
            </a:r>
          </a:p>
          <a:p>
            <a:pPr lvl="1"/>
            <a:r>
              <a:rPr lang="en-US" sz="2800" dirty="0" smtClean="0"/>
              <a:t>Get, Post, Put, Delete,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Convention </a:t>
            </a:r>
            <a:r>
              <a:rPr lang="en-US" sz="3600" dirty="0"/>
              <a:t>or Attribute </a:t>
            </a:r>
            <a:r>
              <a:rPr lang="en-US" sz="3600" dirty="0" smtClean="0"/>
              <a:t>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return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have 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Named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8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Routing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1022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Routes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Instructions to find a Controller 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Have 3 components</a:t>
            </a:r>
          </a:p>
          <a:p>
            <a:pPr lvl="2"/>
            <a:r>
              <a:rPr lang="en-US" sz="2800" dirty="0" smtClean="0"/>
              <a:t>Matching URI to route</a:t>
            </a:r>
          </a:p>
          <a:p>
            <a:pPr lvl="2"/>
            <a:r>
              <a:rPr lang="en-US" sz="2800" dirty="0" smtClean="0"/>
              <a:t>Selecting Controller</a:t>
            </a:r>
          </a:p>
          <a:p>
            <a:pPr lvl="2"/>
            <a:r>
              <a:rPr lang="en-US" sz="2800" dirty="0" smtClean="0"/>
              <a:t>Selecting Action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dirty="0" err="1" smtClean="0"/>
              <a:t>api</a:t>
            </a:r>
            <a:r>
              <a:rPr lang="en-US" sz="2800" dirty="0" smtClean="0"/>
              <a:t>/{controller}/{action}/{parameter}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Are selected in top-down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8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Filters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598737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Filters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Act as a way to use AOP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applied to:</a:t>
            </a:r>
          </a:p>
          <a:p>
            <a:pPr lvl="1"/>
            <a:r>
              <a:rPr lang="en-US" sz="2800" dirty="0" smtClean="0"/>
              <a:t>	Globally</a:t>
            </a:r>
          </a:p>
          <a:p>
            <a:pPr lvl="1"/>
            <a:r>
              <a:rPr lang="en-US" sz="2800" dirty="0" smtClean="0"/>
              <a:t>	Controller</a:t>
            </a:r>
          </a:p>
          <a:p>
            <a:pPr lvl="1"/>
            <a:r>
              <a:rPr lang="en-US" sz="2800" dirty="0" smtClean="0"/>
              <a:t>	Action</a:t>
            </a:r>
            <a:endParaRPr lang="en-US" sz="2800" dirty="0"/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55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the </a:t>
            </a:r>
            <a:r>
              <a:rPr lang="en-US" sz="3600" dirty="0" err="1" smtClean="0"/>
              <a:t>WebAPI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WCF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Dependency 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979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 Binding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Transforms to a underlying Type</a:t>
            </a:r>
          </a:p>
          <a:p>
            <a:pPr lvl="1"/>
            <a:r>
              <a:rPr lang="en-US" sz="2800" dirty="0" smtClean="0"/>
              <a:t>	Useful for form submission</a:t>
            </a:r>
          </a:p>
          <a:p>
            <a:pPr lvl="1"/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validation on the Model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Under-Posting/Over-Posting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92387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</a:t>
            </a:r>
            <a:r>
              <a:rPr lang="en-US" sz="2800" dirty="0" smtClean="0"/>
              <a:t>Binding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Dependency Injection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9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Dependency Injection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Extensible points for Dependency Resolution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use any </a:t>
            </a:r>
            <a:r>
              <a:rPr lang="en-US" sz="3600" dirty="0" err="1" smtClean="0"/>
              <a:t>IoC</a:t>
            </a:r>
            <a:r>
              <a:rPr lang="en-US" sz="3600" dirty="0" smtClean="0"/>
              <a:t> container</a:t>
            </a:r>
          </a:p>
          <a:p>
            <a:pPr lvl="1"/>
            <a:r>
              <a:rPr lang="en-US" sz="2800" dirty="0" smtClean="0"/>
              <a:t>	We will use </a:t>
            </a:r>
            <a:r>
              <a:rPr lang="en-US" sz="2800" dirty="0" err="1" smtClean="0"/>
              <a:t>ninject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659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the Web API?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is Web Services done right!</a:t>
            </a:r>
          </a:p>
          <a:p>
            <a:endParaRPr lang="en-US" sz="3600" dirty="0" smtClean="0"/>
          </a:p>
          <a:p>
            <a:r>
              <a:rPr lang="en-US" sz="3600" dirty="0" smtClean="0"/>
              <a:t>Or better yet </a:t>
            </a:r>
            <a:r>
              <a:rPr lang="en-US" sz="3600" dirty="0" smtClean="0"/>
              <a:t>it is WCF done right!</a:t>
            </a:r>
          </a:p>
          <a:p>
            <a:endParaRPr lang="en-US" sz="2400" dirty="0"/>
          </a:p>
          <a:p>
            <a:r>
              <a:rPr lang="en-US" sz="3600" dirty="0"/>
              <a:t>F</a:t>
            </a:r>
            <a:r>
              <a:rPr lang="en-US" sz="3600" dirty="0" smtClean="0"/>
              <a:t>ramework that makes building HTTP services easy and pain free</a:t>
            </a:r>
          </a:p>
          <a:p>
            <a:endParaRPr lang="en-US" sz="2400" dirty="0"/>
          </a:p>
          <a:p>
            <a:r>
              <a:rPr lang="en-US" sz="3600" dirty="0" smtClean="0"/>
              <a:t>It just 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MVC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 word…. NO!</a:t>
            </a:r>
          </a:p>
          <a:p>
            <a:endParaRPr lang="en-US" dirty="0" smtClean="0"/>
          </a:p>
          <a:p>
            <a:r>
              <a:rPr lang="en-US" sz="3600" dirty="0" smtClean="0"/>
              <a:t>Have different goals and usages.</a:t>
            </a:r>
            <a:endParaRPr lang="en-US" dirty="0"/>
          </a:p>
          <a:p>
            <a:pPr lvl="1"/>
            <a:r>
              <a:rPr lang="en-US" sz="2800" dirty="0" smtClean="0"/>
              <a:t>MVC is a framework for building dynamic websites in a pattern based way</a:t>
            </a:r>
          </a:p>
          <a:p>
            <a:pPr lvl="1"/>
            <a:r>
              <a:rPr lang="en-US" sz="2800" dirty="0" smtClean="0"/>
              <a:t>Web </a:t>
            </a:r>
            <a:r>
              <a:rPr lang="en-US" sz="2800" dirty="0" err="1" smtClean="0"/>
              <a:t>Api</a:t>
            </a:r>
            <a:r>
              <a:rPr lang="en-US" sz="2800" dirty="0" smtClean="0"/>
              <a:t> is for hosting data rich service endpoints</a:t>
            </a:r>
          </a:p>
          <a:p>
            <a:endParaRPr lang="en-US" dirty="0"/>
          </a:p>
          <a:p>
            <a:r>
              <a:rPr lang="en-US" sz="3600" dirty="0" smtClean="0"/>
              <a:t>Can they co-exist in the same project?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153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 word….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Maybe</a:t>
            </a:r>
            <a:r>
              <a:rPr lang="en-US" sz="3600" dirty="0" smtClean="0"/>
              <a:t>!</a:t>
            </a:r>
          </a:p>
          <a:p>
            <a:endParaRPr lang="en-US" dirty="0" smtClean="0"/>
          </a:p>
          <a:p>
            <a:r>
              <a:rPr lang="en-US" sz="3600" dirty="0" smtClean="0"/>
              <a:t>Do you need to expose SOAP endpoints?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 smtClean="0"/>
              <a:t>	No – Use Web API</a:t>
            </a:r>
          </a:p>
          <a:p>
            <a:endParaRPr lang="en-US" dirty="0" smtClean="0"/>
          </a:p>
          <a:p>
            <a:r>
              <a:rPr lang="en-US" sz="3600" dirty="0" smtClean="0"/>
              <a:t>Do you need multiple transport protocols?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– Use Web API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3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 you enjoy xml based configuration?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 </a:t>
            </a:r>
            <a:r>
              <a:rPr lang="en-US" sz="2400" dirty="0" smtClean="0">
                <a:solidFill>
                  <a:srgbClr val="FF0000"/>
                </a:solidFill>
              </a:rPr>
              <a:t>{may want to see a shrink as well}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– Use Web API</a:t>
            </a:r>
          </a:p>
          <a:p>
            <a:endParaRPr lang="en-US" dirty="0" smtClean="0"/>
          </a:p>
          <a:p>
            <a:r>
              <a:rPr lang="en-US" sz="3600" dirty="0" smtClean="0"/>
              <a:t>Do you need RPC Style Requests?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 smtClean="0"/>
              <a:t>	No – Use Web API</a:t>
            </a:r>
          </a:p>
          <a:p>
            <a:endParaRPr lang="en-US" dirty="0"/>
          </a:p>
          <a:p>
            <a:r>
              <a:rPr lang="en-US" sz="3600" dirty="0" smtClean="0"/>
              <a:t>Can they co-exist in the same project?   </a:t>
            </a: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YES</a:t>
            </a:r>
            <a:endParaRPr lang="en-US" sz="4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453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</a:t>
            </a:r>
            <a:r>
              <a:rPr lang="en-US" sz="2800" dirty="0" smtClean="0"/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1771471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999" y="4078574"/>
            <a:ext cx="79355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MVC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0234" y="1752600"/>
            <a:ext cx="79355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System.Web.Mvc.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4078574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2133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99" y="3593068"/>
            <a:ext cx="3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4196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133600"/>
            <a:ext cx="3413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79" y="4419600"/>
            <a:ext cx="3755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2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5" grpId="0" animBg="1"/>
      <p:bldP spid="4" grpId="0" build="p"/>
      <p:bldP spid="10" grpId="0" animBg="1"/>
      <p:bldP spid="14" grpId="0" animBg="1"/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WCF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Difference 1</a:t>
            </a:r>
          </a:p>
          <a:p>
            <a:pPr lvl="1"/>
            <a:r>
              <a:rPr lang="en-US" sz="2800" dirty="0"/>
              <a:t>WCF – High Configuration</a:t>
            </a:r>
          </a:p>
          <a:p>
            <a:pPr lvl="1"/>
            <a:r>
              <a:rPr lang="en-US" sz="2800" dirty="0" smtClean="0"/>
              <a:t>Web API – Low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600" dirty="0" smtClean="0"/>
              <a:t>Difference 2</a:t>
            </a:r>
          </a:p>
          <a:p>
            <a:pPr lvl="1"/>
            <a:r>
              <a:rPr lang="en-US" sz="2800" dirty="0" smtClean="0"/>
              <a:t>WCF  - Supports HTTP, TCP/IP, UDP, Custom</a:t>
            </a:r>
          </a:p>
          <a:p>
            <a:pPr lvl="1"/>
            <a:r>
              <a:rPr lang="en-US" sz="2800" dirty="0"/>
              <a:t>Web API – Supports HTTP transport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86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676</Words>
  <Application>Microsoft Office PowerPoint</Application>
  <PresentationFormat>On-screen Show (4:3)</PresentationFormat>
  <Paragraphs>284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2013-03-14T21:12:48Z</dcterms:modified>
</cp:coreProperties>
</file>