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6" r:id="rId2"/>
    <p:sldId id="307" r:id="rId3"/>
    <p:sldId id="312" r:id="rId4"/>
    <p:sldId id="316" r:id="rId5"/>
    <p:sldId id="320" r:id="rId6"/>
    <p:sldId id="319" r:id="rId7"/>
    <p:sldId id="317" r:id="rId8"/>
    <p:sldId id="321" r:id="rId9"/>
    <p:sldId id="322" r:id="rId10"/>
    <p:sldId id="323" r:id="rId11"/>
    <p:sldId id="324" r:id="rId12"/>
    <p:sldId id="330" r:id="rId13"/>
    <p:sldId id="326" r:id="rId14"/>
    <p:sldId id="327" r:id="rId15"/>
    <p:sldId id="328" r:id="rId16"/>
    <p:sldId id="331" r:id="rId17"/>
    <p:sldId id="332" r:id="rId18"/>
    <p:sldId id="333" r:id="rId19"/>
    <p:sldId id="334" r:id="rId20"/>
    <p:sldId id="33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368" autoAdjust="0"/>
  </p:normalViewPr>
  <p:slideViewPr>
    <p:cSldViewPr>
      <p:cViewPr varScale="1">
        <p:scale>
          <a:sx n="94" d="100"/>
          <a:sy n="94" d="100"/>
        </p:scale>
        <p:origin x="202" y="53"/>
      </p:cViewPr>
      <p:guideLst>
        <p:guide orient="horz" pos="3168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43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a photo album.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6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01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91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3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5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2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1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Web </a:t>
            </a:r>
            <a:r>
              <a:rPr lang="en-US" dirty="0" err="1" smtClean="0"/>
              <a:t>Api</a:t>
            </a:r>
            <a:r>
              <a:rPr lang="en-US" dirty="0" smtClean="0"/>
              <a:t> Controllers are derived from </a:t>
            </a:r>
            <a:r>
              <a:rPr lang="en-US" dirty="0" err="1" smtClean="0"/>
              <a:t>Web.Http</a:t>
            </a:r>
            <a:r>
              <a:rPr lang="en-US" dirty="0" smtClean="0"/>
              <a:t> namespace. This is important because </a:t>
            </a:r>
            <a:r>
              <a:rPr lang="en-US" dirty="0" err="1" smtClean="0"/>
              <a:t>WebApi</a:t>
            </a:r>
            <a:r>
              <a:rPr lang="en-US" dirty="0" smtClean="0"/>
              <a:t> does not depend on anything in the asp.net stack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9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2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39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53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4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Master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2/25/2013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2/25/2013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2/25/2013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2/25/2013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2/25/2013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2/25/2013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2/25/2013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2519" y="0"/>
            <a:ext cx="540774" cy="6858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93455" y="3429000"/>
            <a:ext cx="6858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C7500"/>
                </a:solidFill>
              </a:rPr>
              <a:t>0 to 60 on </a:t>
            </a:r>
            <a:r>
              <a:rPr lang="en-US" dirty="0" err="1" smtClean="0">
                <a:solidFill>
                  <a:srgbClr val="FC7500"/>
                </a:solidFill>
              </a:rPr>
              <a:t>WebAPI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00400" y="4646839"/>
            <a:ext cx="5181600" cy="183016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</a:rPr>
              <a:t>Derik Whittaker</a:t>
            </a:r>
          </a:p>
          <a:p>
            <a:pPr algn="r"/>
            <a:r>
              <a:rPr lang="en-US" b="1" dirty="0" smtClean="0">
                <a:solidFill>
                  <a:schemeClr val="bg1"/>
                </a:solidFill>
              </a:rPr>
              <a:t>http://www.devlicio.us</a:t>
            </a: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@</a:t>
            </a:r>
            <a:r>
              <a:rPr lang="en-US" sz="3600" b="1" dirty="0" err="1" smtClean="0">
                <a:solidFill>
                  <a:schemeClr val="bg1"/>
                </a:solidFill>
              </a:rPr>
              <a:t>DerikWhittaker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C# MVP / ASP Insider</a:t>
            </a: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Derik@Graudo.com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Hosting Option 2 – Self Hosting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80279"/>
            <a:ext cx="80010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Why Self Host?</a:t>
            </a:r>
          </a:p>
          <a:p>
            <a:r>
              <a:rPr lang="en-US" dirty="0"/>
              <a:t>	</a:t>
            </a:r>
            <a:r>
              <a:rPr lang="en-US" sz="2800" dirty="0" smtClean="0"/>
              <a:t>Want to host inside a windows service</a:t>
            </a:r>
          </a:p>
          <a:p>
            <a:r>
              <a:rPr lang="en-US" sz="2800" dirty="0" smtClean="0"/>
              <a:t>	What to host inside some standard exe</a:t>
            </a:r>
          </a:p>
          <a:p>
            <a:endParaRPr lang="en-US" dirty="0" smtClean="0"/>
          </a:p>
          <a:p>
            <a:r>
              <a:rPr lang="en-US" sz="3600" dirty="0" smtClean="0"/>
              <a:t>Special Instructions </a:t>
            </a:r>
          </a:p>
          <a:p>
            <a:r>
              <a:rPr lang="en-US" dirty="0"/>
              <a:t>	</a:t>
            </a:r>
            <a:r>
              <a:rPr lang="en-US" sz="2800" dirty="0" smtClean="0"/>
              <a:t>Must setup/maintain the </a:t>
            </a:r>
            <a:r>
              <a:rPr lang="en-US" sz="2800" dirty="0" err="1" smtClean="0"/>
              <a:t>HttpConfiguration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Must create your </a:t>
            </a:r>
            <a:r>
              <a:rPr lang="en-US" sz="2800" dirty="0" err="1" smtClean="0"/>
              <a:t>HttpServer</a:t>
            </a:r>
            <a:endParaRPr lang="en-US" sz="2800" dirty="0" smtClean="0"/>
          </a:p>
          <a:p>
            <a:endParaRPr lang="en-US" dirty="0"/>
          </a:p>
          <a:p>
            <a:r>
              <a:rPr lang="en-US" sz="3600" dirty="0"/>
              <a:t>Demo Time</a:t>
            </a:r>
          </a:p>
          <a:p>
            <a:endParaRPr lang="en-US" sz="2800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06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Extend It</a:t>
            </a:r>
          </a:p>
        </p:txBody>
      </p:sp>
    </p:spTree>
    <p:extLst>
      <p:ext uri="{BB962C8B-B14F-4D97-AF65-F5344CB8AC3E}">
        <p14:creationId xmlns:p14="http://schemas.microsoft.com/office/powerpoint/2010/main" val="13026097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Controllers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80279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FILL THIS OUT</a:t>
            </a: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/>
              <a:t>Demo </a:t>
            </a:r>
            <a:r>
              <a:rPr lang="en-US" sz="3600" dirty="0" smtClean="0"/>
              <a:t>Time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89672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Extend It</a:t>
            </a:r>
          </a:p>
        </p:txBody>
      </p:sp>
    </p:spTree>
    <p:extLst>
      <p:ext uri="{BB962C8B-B14F-4D97-AF65-F5344CB8AC3E}">
        <p14:creationId xmlns:p14="http://schemas.microsoft.com/office/powerpoint/2010/main" val="15806475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Actions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80279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FILL THIS OUT</a:t>
            </a: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/>
              <a:t>Demo </a:t>
            </a:r>
            <a:r>
              <a:rPr lang="en-US" sz="3600" dirty="0" smtClean="0"/>
              <a:t>Time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82804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Extend It</a:t>
            </a:r>
          </a:p>
        </p:txBody>
      </p:sp>
    </p:spTree>
    <p:extLst>
      <p:ext uri="{BB962C8B-B14F-4D97-AF65-F5344CB8AC3E}">
        <p14:creationId xmlns:p14="http://schemas.microsoft.com/office/powerpoint/2010/main" val="1510229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Routes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80279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FILL THIS OUT</a:t>
            </a: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/>
              <a:t>Demo </a:t>
            </a:r>
            <a:r>
              <a:rPr lang="en-US" sz="3600" dirty="0" smtClean="0"/>
              <a:t>Time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04280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Extend It</a:t>
            </a:r>
          </a:p>
        </p:txBody>
      </p:sp>
    </p:spTree>
    <p:extLst>
      <p:ext uri="{BB962C8B-B14F-4D97-AF65-F5344CB8AC3E}">
        <p14:creationId xmlns:p14="http://schemas.microsoft.com/office/powerpoint/2010/main" val="25987374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Filters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80279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FILL THIS OUT</a:t>
            </a: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/>
              <a:t>Demo </a:t>
            </a:r>
            <a:r>
              <a:rPr lang="en-US" sz="3600" dirty="0" smtClean="0"/>
              <a:t>Time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235539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Extend It</a:t>
            </a:r>
          </a:p>
        </p:txBody>
      </p:sp>
    </p:spTree>
    <p:extLst>
      <p:ext uri="{BB962C8B-B14F-4D97-AF65-F5344CB8AC3E}">
        <p14:creationId xmlns:p14="http://schemas.microsoft.com/office/powerpoint/2010/main" val="39355955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What is the </a:t>
            </a:r>
            <a:r>
              <a:rPr lang="en-US" sz="3600" dirty="0" err="1" smtClean="0"/>
              <a:t>WebAPI</a:t>
            </a:r>
            <a:r>
              <a:rPr lang="en-US" sz="3600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/>
              <a:t>Asp.Net</a:t>
            </a:r>
            <a:r>
              <a:rPr lang="en-US" sz="2800" dirty="0" smtClean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WCF</a:t>
            </a:r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How </a:t>
            </a:r>
            <a:r>
              <a:rPr lang="en-US" sz="3600" dirty="0" smtClean="0"/>
              <a:t>do I?</a:t>
            </a:r>
            <a:endParaRPr lang="en-US" sz="3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Extend It</a:t>
            </a:r>
            <a:endParaRPr lang="en-US" sz="2800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Extensiblity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280279"/>
            <a:ext cx="800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FILL THIS OUT</a:t>
            </a:r>
          </a:p>
          <a:p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600" dirty="0"/>
              <a:t>Demo </a:t>
            </a:r>
            <a:r>
              <a:rPr lang="en-US" sz="3600" dirty="0" smtClean="0"/>
              <a:t>Time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65901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</a:t>
            </a:r>
            <a:r>
              <a:rPr lang="en-US" sz="2400" dirty="0" smtClean="0">
                <a:solidFill>
                  <a:schemeClr val="bg1"/>
                </a:solidFill>
              </a:rPr>
              <a:t>is the Web API?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Quite simply it is WCF done right!</a:t>
            </a:r>
          </a:p>
          <a:p>
            <a:endParaRPr lang="en-US" sz="2400" dirty="0"/>
          </a:p>
          <a:p>
            <a:r>
              <a:rPr lang="en-US" sz="2400" dirty="0" smtClean="0"/>
              <a:t>It’s a framework which allows building HTTP services easy and pain free</a:t>
            </a:r>
          </a:p>
          <a:p>
            <a:endParaRPr lang="en-US" sz="2400" dirty="0"/>
          </a:p>
          <a:p>
            <a:r>
              <a:rPr lang="en-US" sz="2400" dirty="0" smtClean="0"/>
              <a:t>It just 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8993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 fontScale="925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Is Web </a:t>
            </a:r>
            <a:r>
              <a:rPr lang="en-US" sz="2400" dirty="0" err="1" smtClean="0">
                <a:solidFill>
                  <a:schemeClr val="bg1"/>
                </a:solidFill>
              </a:rPr>
              <a:t>Api</a:t>
            </a:r>
            <a:r>
              <a:rPr lang="en-US" sz="2400" dirty="0" smtClean="0">
                <a:solidFill>
                  <a:schemeClr val="bg1"/>
                </a:solidFill>
              </a:rPr>
              <a:t> a replacement for MVC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80279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 word…. NO!</a:t>
            </a:r>
          </a:p>
          <a:p>
            <a:endParaRPr lang="en-US" dirty="0" smtClean="0"/>
          </a:p>
          <a:p>
            <a:r>
              <a:rPr lang="en-US" dirty="0" smtClean="0"/>
              <a:t>MVC and </a:t>
            </a:r>
            <a:r>
              <a:rPr lang="en-US" dirty="0" err="1" smtClean="0"/>
              <a:t>WebApi</a:t>
            </a:r>
            <a:r>
              <a:rPr lang="en-US" dirty="0" smtClean="0"/>
              <a:t> have different goals and usages.</a:t>
            </a:r>
          </a:p>
          <a:p>
            <a:endParaRPr lang="en-US" dirty="0"/>
          </a:p>
          <a:p>
            <a:r>
              <a:rPr lang="en-US" dirty="0" smtClean="0"/>
              <a:t>	MVC is a framework for building dynamic websites in a pattern based way</a:t>
            </a:r>
          </a:p>
          <a:p>
            <a:endParaRPr lang="en-US" dirty="0"/>
          </a:p>
          <a:p>
            <a:r>
              <a:rPr lang="en-US" dirty="0" smtClean="0"/>
              <a:t>	Web </a:t>
            </a:r>
            <a:r>
              <a:rPr lang="en-US" dirty="0" err="1" smtClean="0"/>
              <a:t>Api</a:t>
            </a:r>
            <a:r>
              <a:rPr lang="en-US" dirty="0" smtClean="0"/>
              <a:t> is for hosting data rich service endpoints</a:t>
            </a:r>
          </a:p>
          <a:p>
            <a:endParaRPr lang="en-US" dirty="0"/>
          </a:p>
          <a:p>
            <a:r>
              <a:rPr lang="en-US" dirty="0" smtClean="0"/>
              <a:t>Can they co-exist in the same project?   YES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92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 fontScale="92500"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Is Web </a:t>
            </a:r>
            <a:r>
              <a:rPr lang="en-US" sz="2400" dirty="0" err="1" smtClean="0">
                <a:solidFill>
                  <a:schemeClr val="bg1"/>
                </a:solidFill>
              </a:rPr>
              <a:t>Api</a:t>
            </a:r>
            <a:r>
              <a:rPr lang="en-US" sz="2400" dirty="0" smtClean="0">
                <a:solidFill>
                  <a:schemeClr val="bg1"/>
                </a:solidFill>
              </a:rPr>
              <a:t> a replacement for WCF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80279"/>
            <a:ext cx="800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a word…. Maybe!</a:t>
            </a:r>
          </a:p>
          <a:p>
            <a:endParaRPr lang="en-US" dirty="0" smtClean="0"/>
          </a:p>
          <a:p>
            <a:r>
              <a:rPr lang="en-US" dirty="0" smtClean="0"/>
              <a:t>Do you need to expose SOAP endpoints?</a:t>
            </a:r>
          </a:p>
          <a:p>
            <a:r>
              <a:rPr lang="en-US" dirty="0"/>
              <a:t>	</a:t>
            </a:r>
            <a:r>
              <a:rPr lang="en-US" dirty="0" smtClean="0"/>
              <a:t>Yes – Use WCF</a:t>
            </a:r>
          </a:p>
          <a:p>
            <a:r>
              <a:rPr lang="en-US" dirty="0" smtClean="0"/>
              <a:t>	No – Use Web API</a:t>
            </a:r>
          </a:p>
          <a:p>
            <a:endParaRPr lang="en-US" dirty="0" smtClean="0"/>
          </a:p>
          <a:p>
            <a:r>
              <a:rPr lang="en-US" dirty="0" smtClean="0"/>
              <a:t>Do you need to support multiple transport protocols?</a:t>
            </a:r>
          </a:p>
          <a:p>
            <a:r>
              <a:rPr lang="en-US" dirty="0"/>
              <a:t>	</a:t>
            </a:r>
            <a:r>
              <a:rPr lang="en-US" dirty="0" smtClean="0"/>
              <a:t>Yes – Use WCF</a:t>
            </a:r>
          </a:p>
          <a:p>
            <a:r>
              <a:rPr lang="en-US" dirty="0"/>
              <a:t>	</a:t>
            </a:r>
            <a:r>
              <a:rPr lang="en-US" dirty="0" smtClean="0"/>
              <a:t>No – Use Web API</a:t>
            </a:r>
          </a:p>
          <a:p>
            <a:endParaRPr lang="en-US" dirty="0" smtClean="0"/>
          </a:p>
          <a:p>
            <a:r>
              <a:rPr lang="en-US" dirty="0" smtClean="0"/>
              <a:t>Do you enjoy xml based configuration?</a:t>
            </a:r>
          </a:p>
          <a:p>
            <a:r>
              <a:rPr lang="en-US" dirty="0"/>
              <a:t>	</a:t>
            </a:r>
            <a:r>
              <a:rPr lang="en-US" dirty="0" smtClean="0"/>
              <a:t>Yes – Use WCF </a:t>
            </a:r>
            <a:r>
              <a:rPr lang="en-US" dirty="0" smtClean="0">
                <a:solidFill>
                  <a:srgbClr val="FF0000"/>
                </a:solidFill>
              </a:rPr>
              <a:t>{may want to see a shrink as well}</a:t>
            </a:r>
          </a:p>
          <a:p>
            <a:r>
              <a:rPr lang="en-US" dirty="0"/>
              <a:t>	</a:t>
            </a:r>
            <a:r>
              <a:rPr lang="en-US" dirty="0" smtClean="0"/>
              <a:t>No – Use Web API</a:t>
            </a:r>
          </a:p>
          <a:p>
            <a:endParaRPr lang="en-US" dirty="0"/>
          </a:p>
          <a:p>
            <a:r>
              <a:rPr lang="en-US" dirty="0" smtClean="0"/>
              <a:t>Can they co-exist in the same project?   YES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1322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Asp.Net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Extend It</a:t>
            </a:r>
          </a:p>
        </p:txBody>
      </p:sp>
    </p:spTree>
    <p:extLst>
      <p:ext uri="{BB962C8B-B14F-4D97-AF65-F5344CB8AC3E}">
        <p14:creationId xmlns:p14="http://schemas.microsoft.com/office/powerpoint/2010/main" val="2188064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81000" y="1771471"/>
            <a:ext cx="792479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ToDoController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actions go 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80999" y="4078574"/>
            <a:ext cx="7935567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ToDoController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ApiController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actions go 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Core Difference – MVC </a:t>
            </a:r>
            <a:r>
              <a:rPr lang="en-US" sz="2200" dirty="0" err="1" smtClean="0">
                <a:solidFill>
                  <a:schemeClr val="bg1"/>
                </a:solidFill>
              </a:rPr>
              <a:t>vs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</a:rPr>
              <a:t>WebApi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Replacement </a:t>
            </a:r>
            <a:r>
              <a:rPr lang="en-US" dirty="0">
                <a:solidFill>
                  <a:schemeClr val="bg1"/>
                </a:solidFill>
              </a:rPr>
              <a:t>for </a:t>
            </a:r>
            <a:r>
              <a:rPr lang="en-US" dirty="0" smtClean="0">
                <a:solidFill>
                  <a:schemeClr val="bg1"/>
                </a:solidFill>
              </a:rPr>
              <a:t>MVC?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70234" y="1752600"/>
            <a:ext cx="7935566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ToDoController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System.Web.Mvc.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actions go 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81000" y="4078574"/>
            <a:ext cx="792479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ToDoController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System.Web.Http.</a:t>
            </a: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ApiC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ontroller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actions go here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371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Asp.Net</a:t>
            </a:r>
            <a:r>
              <a:rPr lang="en-US" dirty="0" smtClean="0"/>
              <a:t> MVC Controller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38600" y="2133600"/>
            <a:ext cx="1447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0999" y="3593068"/>
            <a:ext cx="328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Asp.Net</a:t>
            </a:r>
            <a:r>
              <a:rPr lang="en-US" dirty="0" smtClean="0"/>
              <a:t> Web </a:t>
            </a:r>
            <a:r>
              <a:rPr lang="en-US" dirty="0" err="1" smtClean="0"/>
              <a:t>Api</a:t>
            </a:r>
            <a:r>
              <a:rPr lang="en-US" dirty="0" smtClean="0"/>
              <a:t> Controller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114800" y="4419600"/>
            <a:ext cx="182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38600" y="2133600"/>
            <a:ext cx="34138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169579" y="4419600"/>
            <a:ext cx="37552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7629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2" grpId="0" animBg="1"/>
      <p:bldP spid="12" grpId="1" animBg="1"/>
      <p:bldP spid="15" grpId="0" animBg="1"/>
      <p:bldP spid="4" grpId="0" build="p"/>
      <p:bldP spid="10" grpId="0" animBg="1"/>
      <p:bldP spid="14" grpId="0" animBg="1"/>
      <p:bldP spid="2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What is the </a:t>
            </a:r>
            <a:r>
              <a:rPr lang="en-US" sz="3600" dirty="0" err="1"/>
              <a:t>WebAPI</a:t>
            </a:r>
            <a:r>
              <a:rPr lang="en-US" sz="36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is this different from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Asp.Net</a:t>
            </a:r>
            <a:r>
              <a:rPr lang="en-US" sz="2800" dirty="0"/>
              <a:t> MVC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WCF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How do I?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chemeClr val="accent6">
                    <a:lumMod val="75000"/>
                  </a:schemeClr>
                </a:solidFill>
              </a:rPr>
              <a:t>Hosting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Filters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Extend It</a:t>
            </a:r>
          </a:p>
        </p:txBody>
      </p:sp>
    </p:spTree>
    <p:extLst>
      <p:ext uri="{BB962C8B-B14F-4D97-AF65-F5344CB8AC3E}">
        <p14:creationId xmlns:p14="http://schemas.microsoft.com/office/powerpoint/2010/main" val="2464803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Hosting Option 1 – IIS Hosting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280279"/>
            <a:ext cx="8001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Why </a:t>
            </a:r>
            <a:r>
              <a:rPr lang="en-US" sz="3600" dirty="0" smtClean="0"/>
              <a:t>IIS Host</a:t>
            </a:r>
            <a:r>
              <a:rPr lang="en-US" sz="3600" dirty="0"/>
              <a:t>?</a:t>
            </a:r>
          </a:p>
          <a:p>
            <a:r>
              <a:rPr lang="en-US" dirty="0"/>
              <a:t>	</a:t>
            </a:r>
            <a:r>
              <a:rPr lang="en-US" sz="2800" dirty="0" smtClean="0"/>
              <a:t>It’s </a:t>
            </a:r>
            <a:r>
              <a:rPr lang="en-US" sz="2800" smtClean="0"/>
              <a:t>the default</a:t>
            </a:r>
            <a:endParaRPr lang="en-US" sz="2800" dirty="0" smtClean="0"/>
          </a:p>
          <a:p>
            <a:r>
              <a:rPr lang="en-US" sz="2800" dirty="0" smtClean="0"/>
              <a:t>	You get the built in scalability of IIS</a:t>
            </a:r>
          </a:p>
          <a:p>
            <a:endParaRPr lang="en-US" dirty="0"/>
          </a:p>
          <a:p>
            <a:r>
              <a:rPr lang="en-US" sz="3600" dirty="0" smtClean="0"/>
              <a:t>Special Instructions </a:t>
            </a:r>
            <a:endParaRPr lang="en-US" sz="3600" dirty="0"/>
          </a:p>
          <a:p>
            <a:r>
              <a:rPr lang="en-US" dirty="0"/>
              <a:t>	</a:t>
            </a:r>
            <a:r>
              <a:rPr lang="en-US" sz="2800" dirty="0" smtClean="0"/>
              <a:t>None – It pretty much just works</a:t>
            </a:r>
          </a:p>
          <a:p>
            <a:endParaRPr lang="en-US" dirty="0"/>
          </a:p>
          <a:p>
            <a:r>
              <a:rPr lang="en-US" sz="3600" dirty="0" smtClean="0"/>
              <a:t>Demo Time</a:t>
            </a:r>
            <a:endParaRPr lang="en-US" sz="36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32771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theme/theme1.xml><?xml version="1.0" encoding="utf-8"?>
<a:theme xmlns:a="http://schemas.openxmlformats.org/drawingml/2006/main" name="Urban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UrbanPhotoAlbum</Template>
  <TotalTime>0</TotalTime>
  <Words>419</Words>
  <Application>Microsoft Office PowerPoint</Application>
  <PresentationFormat>On-screen Show (4:3)</PresentationFormat>
  <Paragraphs>223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Urban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2012-11-08T23:40:00Z</dcterms:created>
  <dcterms:modified xsi:type="dcterms:W3CDTF">2013-02-26T00:08:11Z</dcterms:modified>
</cp:coreProperties>
</file>