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69" r:id="rId3"/>
    <p:sldId id="258" r:id="rId4"/>
    <p:sldId id="270" r:id="rId5"/>
    <p:sldId id="259" r:id="rId6"/>
    <p:sldId id="271" r:id="rId7"/>
    <p:sldId id="260" r:id="rId8"/>
    <p:sldId id="272" r:id="rId9"/>
    <p:sldId id="261" r:id="rId10"/>
    <p:sldId id="273" r:id="rId11"/>
    <p:sldId id="262" r:id="rId12"/>
    <p:sldId id="274" r:id="rId13"/>
    <p:sldId id="263" r:id="rId14"/>
    <p:sldId id="275" r:id="rId15"/>
    <p:sldId id="264" r:id="rId16"/>
    <p:sldId id="276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rik Whittaker" initials="DW" lastIdx="1" clrIdx="0">
    <p:extLst>
      <p:ext uri="{19B8F6BF-5375-455C-9EA6-DF929625EA0E}">
        <p15:presenceInfo xmlns:p15="http://schemas.microsoft.com/office/powerpoint/2012/main" userId="b8d144c620c2e2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384" autoAdjust="0"/>
  </p:normalViewPr>
  <p:slideViewPr>
    <p:cSldViewPr snapToGrid="0">
      <p:cViewPr varScale="1">
        <p:scale>
          <a:sx n="79" d="100"/>
          <a:sy n="79" d="100"/>
        </p:scale>
        <p:origin x="43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2D250-E13B-4C3B-804B-E929A9FC318A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1A5A0-20F3-48C7-977D-10013C4C5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36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</a:t>
            </a:r>
            <a:r>
              <a:rPr lang="en-US" dirty="0" smtClean="0"/>
              <a:t>In</a:t>
            </a:r>
            <a:r>
              <a:rPr lang="en-US" baseline="0" dirty="0" smtClean="0"/>
              <a:t> lesson 1 we are going to explore windows 8 and visual studio 2012.</a:t>
            </a:r>
          </a:p>
          <a:p>
            <a:r>
              <a:rPr lang="en-US" baseline="0" dirty="0" smtClean="0"/>
              <a:t>* We will first start off by taking a lap around windows 8 and take a sneak peak at many of the items we are going to cover though out this live lesson such as contracts, </a:t>
            </a:r>
            <a:r>
              <a:rPr lang="en-US" baseline="0" dirty="0" err="1" smtClean="0"/>
              <a:t>ui</a:t>
            </a:r>
            <a:r>
              <a:rPr lang="en-US" baseline="0" dirty="0" smtClean="0"/>
              <a:t> controls, system charms, and live tiles.</a:t>
            </a:r>
          </a:p>
          <a:p>
            <a:r>
              <a:rPr lang="en-US" baseline="0" dirty="0" smtClean="0"/>
              <a:t>* </a:t>
            </a:r>
            <a:r>
              <a:rPr lang="en-US" baseline="0" dirty="0" smtClean="0"/>
              <a:t>Next we are going do a lap around visual studio 2012.  Here we are going to crack open visual studio and explore many of its new features which will allow us to build our windows 8 modern UI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1A5A0-20F3-48C7-977D-10013C4C5E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44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lesson 5 we are going to learn </a:t>
            </a:r>
            <a:r>
              <a:rPr lang="en-US" baseline="0" dirty="0" smtClean="0"/>
              <a:t>how to light up your application by using system contracts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We will start off by learning how to use the search contract to allow your application to be searched via the search charm.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Next we are going to learn how to use the share source contract to share application data with other applications.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Following this will learn how to use the share target contract to allow you to consume data being shared by other applications.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Finally we will end this lesson by learning how to use the settings contract to integrate your application settings with settings charm.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1A5A0-20F3-48C7-977D-10013C4C5E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98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lesson 6 we are going to learn </a:t>
            </a:r>
            <a:r>
              <a:rPr lang="en-US" baseline="0" dirty="0" smtClean="0"/>
              <a:t>how to create beautiful and engaging application tiles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We will start off by leaning the basics regarding application tiles.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Next we are going to learn how to create secondary tiles which allow deep linking into your application.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We will then learn how to make our tiles come to life by making them live in order to show relevant and contextual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Following this will we will explore more advanced live tile scenarios such as the ability to update your tile with information at some point in the future.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Finally we will end this lesson by learning how to send toast notifications from within your application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1A5A0-20F3-48C7-977D-10013C4C5E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48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lesson 6 we are going to learn </a:t>
            </a:r>
            <a:r>
              <a:rPr lang="en-US" baseline="0" dirty="0" smtClean="0"/>
              <a:t>how to create beautiful and engaging application tiles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We will start off by leaning the basics regarding application tiles.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Next we are going to learn how to create secondary tiles which allow deep linking into your application.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We will then learn how to make our tiles come to life by making them live in order to show relevant and contextual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Following this will we will explore more advanced live tile scenarios such as the ability to update your tile with information at some point in the future.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Finally we will end this lesson by learning how to send toast notifications from within your application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1A5A0-20F3-48C7-977D-10013C4C5E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44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lesson 7 we are going to learn </a:t>
            </a:r>
            <a:r>
              <a:rPr lang="en-US" baseline="0" dirty="0" smtClean="0"/>
              <a:t>how use transitions and animations to enhance the user experience of your modern UI application.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We will start off by leaning how to use the Visual State Manager in order to make creating transitions dead simple.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Finally we will end this lesson by learning how to use animations and story boards to animate your UI elements.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1A5A0-20F3-48C7-977D-10013C4C5E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05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lesson 7 we are going to learn </a:t>
            </a:r>
            <a:r>
              <a:rPr lang="en-US" baseline="0" dirty="0" smtClean="0"/>
              <a:t>how use transitions and animations to enhance the user experience of your modern UI application.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We will start off by leaning how to use the Visual State Manager in order to make creating transitions dead simple.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Finally we will end this lesson by learning how to use animations and story boards to animate your UI elements.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1A5A0-20F3-48C7-977D-10013C4C5E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74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lesson 8 we are going to learn</a:t>
            </a:r>
            <a:r>
              <a:rPr lang="en-US" baseline="0" dirty="0" smtClean="0"/>
              <a:t> how to access and use many of the sensors which are going to be available to many Windows 8 devices.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We will start off by leaning how to use the camera to take pictures and videos.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Next we are going to learn how to use the inclinometer in order to measure movement in terms of pitch, roll and yaw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We will then learn how to use the light sensor in order to measure the ambient light around your device.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Following this will we will explore how to use the </a:t>
            </a:r>
            <a:r>
              <a:rPr lang="en-US" baseline="0" dirty="0" err="1" smtClean="0"/>
              <a:t>gynometer</a:t>
            </a:r>
            <a:r>
              <a:rPr lang="en-US" baseline="0" dirty="0" smtClean="0"/>
              <a:t> in order to measure the angularly velocity of the device on its x, y and z axis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Finally we will end this lesson by leaning how to measure acceleration forces on our device by using the accelerometer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1A5A0-20F3-48C7-977D-10013C4C5E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91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lesson 8 we are going to learn</a:t>
            </a:r>
            <a:r>
              <a:rPr lang="en-US" baseline="0" dirty="0" smtClean="0"/>
              <a:t> how to access and use many of the sensors which are going to be available to many Windows 8 devices.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We will start off by leaning how to use the camera to take pictures and videos.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Next we are going to learn how to use the inclinometer in order to measure movement in terms of pitch, roll and yaw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We will then learn how to use the light sensor in order to measure the ambient light around your device.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Following this will we will explore how to use the </a:t>
            </a:r>
            <a:r>
              <a:rPr lang="en-US" baseline="0" dirty="0" err="1" smtClean="0"/>
              <a:t>gynometer</a:t>
            </a:r>
            <a:r>
              <a:rPr lang="en-US" baseline="0" dirty="0" smtClean="0"/>
              <a:t> in order to measure the angularly velocity of the device on its x, y and z axis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Finally we will end this lesson by leaning how to measure acceleration forces on our device by using the accelerometer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1A5A0-20F3-48C7-977D-10013C4C5E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51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1A5A0-20F3-48C7-977D-10013C4C5E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80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1A5A0-20F3-48C7-977D-10013C4C5E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21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</a:t>
            </a:r>
            <a:r>
              <a:rPr lang="en-US" dirty="0" smtClean="0"/>
              <a:t>In lesson 1 we are going to explore windows 8 and visual studio 2012.</a:t>
            </a:r>
          </a:p>
          <a:p>
            <a:r>
              <a:rPr lang="en-US" baseline="0" dirty="0" smtClean="0"/>
              <a:t>* We will first start off by taking a lap around windows 8 and take a sneak peak at many of the items we are going to cover though out this live lesson such as contracts, </a:t>
            </a:r>
            <a:r>
              <a:rPr lang="en-US" baseline="0" dirty="0" err="1" smtClean="0"/>
              <a:t>ui</a:t>
            </a:r>
            <a:r>
              <a:rPr lang="en-US" baseline="0" dirty="0" smtClean="0"/>
              <a:t> controls, system charms, and live tiles.</a:t>
            </a:r>
          </a:p>
          <a:p>
            <a:r>
              <a:rPr lang="en-US" baseline="0" dirty="0" smtClean="0"/>
              <a:t>* </a:t>
            </a:r>
            <a:r>
              <a:rPr lang="en-US" baseline="0" dirty="0" smtClean="0"/>
              <a:t>Next we are going do a lap around visual studio 2012.  Here we are going to crack open visual studio and explore many of its new features which will allow us to build our windows 8 modern UI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1A5A0-20F3-48C7-977D-10013C4C5E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03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lesson 2 we are going to learn about</a:t>
            </a:r>
            <a:r>
              <a:rPr lang="en-US" baseline="0" dirty="0" smtClean="0"/>
              <a:t> the MVVM pattern and how it can be used to build Modern UI applications.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We will start off by do an introduction to MVVM in order ensure we all have the same level of understanding in regards to this design pattern.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will then move on to learn how we can use the </a:t>
            </a:r>
            <a:r>
              <a:rPr lang="en-US" baseline="0" dirty="0" err="1" smtClean="0"/>
              <a:t>xaml</a:t>
            </a:r>
            <a:r>
              <a:rPr lang="en-US" baseline="0" dirty="0" smtClean="0"/>
              <a:t> binding engine in order to bind our View Model to our view in order to display and manipulate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Finally we will end this lesson by leaning how to leverage the commanding infrastructure to handle user input such as button clicks inside our view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1A5A0-20F3-48C7-977D-10013C4C5E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99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lesson 2 we are going to learn about</a:t>
            </a:r>
            <a:r>
              <a:rPr lang="en-US" baseline="0" dirty="0" smtClean="0"/>
              <a:t> the MVVM pattern and how it can be used to build Modern UI applications.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We will start off by do an introduction to MVVM in order ensure we all have the same level of understanding in regards to this design pattern.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will then move on to learn how we can use the </a:t>
            </a:r>
            <a:r>
              <a:rPr lang="en-US" baseline="0" dirty="0" err="1" smtClean="0"/>
              <a:t>xaml</a:t>
            </a:r>
            <a:r>
              <a:rPr lang="en-US" baseline="0" dirty="0" smtClean="0"/>
              <a:t> binding engine in order to bind our View Model to our view in order to display and manipulate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Finally we will end this lesson by leaning how to leverage the commanding infrastructure to handle user input such as button clicks inside our view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1A5A0-20F3-48C7-977D-10013C4C5E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13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lesson 3 we are going to explore</a:t>
            </a:r>
            <a:r>
              <a:rPr lang="en-US" baseline="0" dirty="0" smtClean="0"/>
              <a:t> 4 general features all Modern UI applications will typically support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We will start off by leaning how to handle navigation between the views in our application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Next we will learn how to implement and utilize the application bar in order to provide our users added functionality within our application.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Following this we will learn about the various life cycle states all applications will be expected to support, such as launching suspending, resuming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Finally we will end this lesson by learning how to handle the 3 application view states which must be supported.  These view states are snapped, full and filled.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1A5A0-20F3-48C7-977D-10013C4C5E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28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lesson 3 we are going to explore</a:t>
            </a:r>
            <a:r>
              <a:rPr lang="en-US" baseline="0" dirty="0" smtClean="0"/>
              <a:t> 4 general features all Modern UI applications will typically support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We will start off by leaning how to handle navigation between the views in our application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Next we will learn how to implement and utilize the application bar in order to provide our users added functionality within our application.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Following this we will learn about the various life cycle states all applications will be expected to support, such as launching suspending, resuming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Finally we will end this lesson by learning how to handle the 3 application view states which must be supported.  These view states are snapped, full and filled.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1A5A0-20F3-48C7-977D-10013C4C5E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19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lesson 4 we are going to learn </a:t>
            </a:r>
            <a:r>
              <a:rPr lang="en-US" baseline="0" dirty="0" smtClean="0"/>
              <a:t>about prominent UI controls used to build modern UI applications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We will start off by taking a look at how to utilize the grid view control in order to elegantly display and group collections of data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Next we will learn how to use the list view control in order to display collections of data in list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Following this we will learn how to use the flip view to give your users a unique way to view their information by allowing them to swipe or flip through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Finally we will end this lesson by learning how to utilize styles and resources when working with UI controls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1A5A0-20F3-48C7-977D-10013C4C5E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67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lesson 4 we are going to learn </a:t>
            </a:r>
            <a:r>
              <a:rPr lang="en-US" baseline="0" dirty="0" smtClean="0"/>
              <a:t>about prominent UI controls used to build modern UI applications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We will start off by taking a look at how to utilize the grid view control in order to elegantly display and group collections of data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Next we will learn how to use the list view control in order to display collections of data in list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Following this we will learn how to use the flip view to give your users a unique way to view their information by allowing them to swipe or flip through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Finally we will end this lesson by learning how to utilize styles and resources when working with UI controls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1A5A0-20F3-48C7-977D-10013C4C5E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90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lesson 5 we are going to learn </a:t>
            </a:r>
            <a:r>
              <a:rPr lang="en-US" baseline="0" dirty="0" smtClean="0"/>
              <a:t>how to light up your application by using system contracts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We will start off by learning how to use the search contract to allow your application to be searched via the search charm.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Next we are going to learn how to use the share source contract to share application data with other applications.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Following this will learn how to use the share target contract to allow you to consume data being shared by other applications.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Finally we will end this lesson by learning how to use the settings contract to integrate your application settings with settings charm.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1A5A0-20F3-48C7-977D-10013C4C5E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26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BDB5-7FB0-449D-A63D-A0F5CA34641A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6A9A-C4BD-40EB-8D52-97F2E340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BDB5-7FB0-449D-A63D-A0F5CA34641A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6A9A-C4BD-40EB-8D52-97F2E340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9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BDB5-7FB0-449D-A63D-A0F5CA34641A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6A9A-C4BD-40EB-8D52-97F2E340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8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BDB5-7FB0-449D-A63D-A0F5CA34641A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6A9A-C4BD-40EB-8D52-97F2E340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7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BDB5-7FB0-449D-A63D-A0F5CA34641A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6A9A-C4BD-40EB-8D52-97F2E340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7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BDB5-7FB0-449D-A63D-A0F5CA34641A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6A9A-C4BD-40EB-8D52-97F2E340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2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BDB5-7FB0-449D-A63D-A0F5CA34641A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6A9A-C4BD-40EB-8D52-97F2E340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1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BDB5-7FB0-449D-A63D-A0F5CA34641A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6A9A-C4BD-40EB-8D52-97F2E340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3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BDB5-7FB0-449D-A63D-A0F5CA34641A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6A9A-C4BD-40EB-8D52-97F2E340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BDB5-7FB0-449D-A63D-A0F5CA34641A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6A9A-C4BD-40EB-8D52-97F2E340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1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BDB5-7FB0-449D-A63D-A0F5CA34641A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6A9A-C4BD-40EB-8D52-97F2E340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5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2BDB5-7FB0-449D-A63D-A0F5CA34641A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66A9A-C4BD-40EB-8D52-97F2E340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derik@graudo.co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197"/>
            <a:ext cx="10515600" cy="1325563"/>
          </a:xfrm>
        </p:spPr>
        <p:txBody>
          <a:bodyPr/>
          <a:lstStyle/>
          <a:p>
            <a:r>
              <a:rPr lang="en-US" dirty="0" smtClean="0"/>
              <a:t>L1 - Intro to Win 8 &amp; Visual Studio 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3820"/>
            <a:ext cx="10515600" cy="5502729"/>
          </a:xfrm>
        </p:spPr>
        <p:txBody>
          <a:bodyPr>
            <a:normAutofit/>
          </a:bodyPr>
          <a:lstStyle/>
          <a:p>
            <a:r>
              <a:rPr lang="en-US" sz="4200" dirty="0" smtClean="0"/>
              <a:t>Lap around Windows 8</a:t>
            </a:r>
          </a:p>
          <a:p>
            <a:r>
              <a:rPr lang="en-US" sz="4200" dirty="0" smtClean="0"/>
              <a:t>Lap around Visual Studio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1845164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0"/>
          </a:xfrm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In lesson 5 we are going to learn how to light up your application by using system </a:t>
            </a:r>
            <a:r>
              <a:rPr lang="en-US" sz="4400" dirty="0" smtClean="0">
                <a:solidFill>
                  <a:schemeClr val="bg1"/>
                </a:solidFill>
              </a:rPr>
              <a:t>contracts</a:t>
            </a:r>
          </a:p>
          <a:p>
            <a:pPr marL="0" indent="0">
              <a:buNone/>
            </a:pPr>
            <a:endParaRPr lang="en-US" sz="4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4200" dirty="0">
                <a:solidFill>
                  <a:schemeClr val="bg1"/>
                </a:solidFill>
              </a:rPr>
              <a:t>We will start off by learning how to use the search contract to allow your application to be searched via the search charm.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4200" dirty="0">
                <a:solidFill>
                  <a:schemeClr val="bg1"/>
                </a:solidFill>
              </a:rPr>
              <a:t>Next we are going to learn how to use the share source contract to share application data with other applications.</a:t>
            </a:r>
          </a:p>
          <a:p>
            <a:pPr marL="171450" indent="-171450"/>
            <a:r>
              <a:rPr lang="en-US" sz="4200" dirty="0">
                <a:solidFill>
                  <a:schemeClr val="bg1"/>
                </a:solidFill>
              </a:rPr>
              <a:t>Following this will learn how to use the share target contract to allow you to consume data being shared by other applications.</a:t>
            </a:r>
          </a:p>
          <a:p>
            <a:pPr marL="171450" indent="-171450"/>
            <a:r>
              <a:rPr lang="en-US" sz="4200" dirty="0">
                <a:solidFill>
                  <a:schemeClr val="bg1"/>
                </a:solidFill>
              </a:rPr>
              <a:t>Finally we will end this lesson by learning how to use the settings contract to integrate your application settings with settings charm</a:t>
            </a:r>
            <a:r>
              <a:rPr lang="en-US" sz="4200" dirty="0" smtClean="0">
                <a:solidFill>
                  <a:schemeClr val="bg1"/>
                </a:solidFill>
              </a:rPr>
              <a:t>.</a:t>
            </a:r>
            <a:endParaRPr lang="en-US" sz="4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64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197"/>
            <a:ext cx="10515600" cy="1325563"/>
          </a:xfrm>
        </p:spPr>
        <p:txBody>
          <a:bodyPr/>
          <a:lstStyle/>
          <a:p>
            <a:r>
              <a:rPr lang="en-US" dirty="0" smtClean="0"/>
              <a:t>L6 – Live tiles and notifications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3820"/>
            <a:ext cx="10515600" cy="5502729"/>
          </a:xfrm>
        </p:spPr>
        <p:txBody>
          <a:bodyPr>
            <a:normAutofit/>
          </a:bodyPr>
          <a:lstStyle/>
          <a:p>
            <a:r>
              <a:rPr lang="en-US" sz="4200" dirty="0" smtClean="0"/>
              <a:t>Learn about basic tiles</a:t>
            </a:r>
          </a:p>
          <a:p>
            <a:r>
              <a:rPr lang="en-US" sz="4200" dirty="0" smtClean="0"/>
              <a:t>Learn about Secondary tiles</a:t>
            </a:r>
          </a:p>
          <a:p>
            <a:r>
              <a:rPr lang="en-US" sz="4200" dirty="0" smtClean="0"/>
              <a:t>Learn about live tiles</a:t>
            </a:r>
          </a:p>
          <a:p>
            <a:r>
              <a:rPr lang="en-US" sz="4200" dirty="0" smtClean="0"/>
              <a:t>Learn advance live tile scenarios</a:t>
            </a:r>
          </a:p>
          <a:p>
            <a:r>
              <a:rPr lang="en-US" sz="4200" dirty="0" smtClean="0"/>
              <a:t>Learn about toast notifications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3106191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0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5200" dirty="0">
                <a:solidFill>
                  <a:schemeClr val="bg1"/>
                </a:solidFill>
              </a:rPr>
              <a:t>In lesson 6 we are going to learn how to create beautiful and engaging application </a:t>
            </a:r>
            <a:r>
              <a:rPr lang="en-US" sz="5200" dirty="0" smtClean="0">
                <a:solidFill>
                  <a:schemeClr val="bg1"/>
                </a:solidFill>
              </a:rPr>
              <a:t>tiles</a:t>
            </a:r>
          </a:p>
          <a:p>
            <a:endParaRPr lang="en-US" sz="4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4200" dirty="0">
                <a:solidFill>
                  <a:schemeClr val="bg1"/>
                </a:solidFill>
              </a:rPr>
              <a:t>We will start off by leaning the basics regarding application tiles.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4200" dirty="0">
                <a:solidFill>
                  <a:schemeClr val="bg1"/>
                </a:solidFill>
              </a:rPr>
              <a:t>Next we are going to learn how to create secondary tiles which allow deep </a:t>
            </a:r>
            <a:r>
              <a:rPr lang="en-US" sz="4200" dirty="0" smtClean="0">
                <a:solidFill>
                  <a:schemeClr val="bg1"/>
                </a:solidFill>
              </a:rPr>
              <a:t>linking to a specified page in </a:t>
            </a:r>
            <a:r>
              <a:rPr lang="en-US" sz="4200" dirty="0">
                <a:solidFill>
                  <a:schemeClr val="bg1"/>
                </a:solidFill>
              </a:rPr>
              <a:t>your application.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4200" dirty="0">
                <a:solidFill>
                  <a:schemeClr val="bg1"/>
                </a:solidFill>
              </a:rPr>
              <a:t>We will then learn how to make our tiles come to life by making them live in order to show relevant and contextual </a:t>
            </a:r>
            <a:r>
              <a:rPr lang="en-US" sz="4200" dirty="0" smtClean="0">
                <a:solidFill>
                  <a:schemeClr val="bg1"/>
                </a:solidFill>
              </a:rPr>
              <a:t>data on our start screen.</a:t>
            </a:r>
            <a:endParaRPr lang="en-US" sz="4200" dirty="0">
              <a:solidFill>
                <a:schemeClr val="bg1"/>
              </a:solidFill>
            </a:endParaRPr>
          </a:p>
          <a:p>
            <a:pPr marL="171450" indent="-171450"/>
            <a:r>
              <a:rPr lang="en-US" sz="4200" dirty="0">
                <a:solidFill>
                  <a:schemeClr val="bg1"/>
                </a:solidFill>
              </a:rPr>
              <a:t>Following this will we will explore more advanced live tile scenarios such as the ability to update your tile with information at some point in the future.</a:t>
            </a:r>
          </a:p>
          <a:p>
            <a:pPr marL="171450" indent="-171450"/>
            <a:r>
              <a:rPr lang="en-US" sz="4200" dirty="0">
                <a:solidFill>
                  <a:schemeClr val="bg1"/>
                </a:solidFill>
              </a:rPr>
              <a:t>Finally we will end this lesson by learning how to send toast notifications from within your application</a:t>
            </a:r>
          </a:p>
          <a:p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70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197"/>
            <a:ext cx="10515600" cy="1325563"/>
          </a:xfrm>
        </p:spPr>
        <p:txBody>
          <a:bodyPr/>
          <a:lstStyle/>
          <a:p>
            <a:r>
              <a:rPr lang="en-US" dirty="0" smtClean="0"/>
              <a:t>L7 – Transitions and 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3820"/>
            <a:ext cx="10515600" cy="5502729"/>
          </a:xfrm>
        </p:spPr>
        <p:txBody>
          <a:bodyPr>
            <a:normAutofit/>
          </a:bodyPr>
          <a:lstStyle/>
          <a:p>
            <a:r>
              <a:rPr lang="en-US" sz="4200" dirty="0" smtClean="0"/>
              <a:t>How to use Visual State Manager</a:t>
            </a:r>
          </a:p>
          <a:p>
            <a:r>
              <a:rPr lang="en-US" sz="4200" dirty="0" smtClean="0"/>
              <a:t>How to use animations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2908366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In </a:t>
            </a:r>
            <a:r>
              <a:rPr lang="en-US" sz="4400" dirty="0">
                <a:solidFill>
                  <a:schemeClr val="bg1"/>
                </a:solidFill>
              </a:rPr>
              <a:t>lesson 7 we are going to learn how use transitions and animations to enhance the user experience of your modern UI application</a:t>
            </a:r>
            <a:r>
              <a:rPr lang="en-US" sz="44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dirty="0">
                <a:solidFill>
                  <a:schemeClr val="bg1"/>
                </a:solidFill>
              </a:rPr>
              <a:t>We will start off by leaning how to use the Visual State Manager in order to make creating transitions dead simple.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dirty="0">
                <a:solidFill>
                  <a:schemeClr val="bg1"/>
                </a:solidFill>
              </a:rPr>
              <a:t>Finally we will end this lesson by learning how to use animations and story boards to animate your UI elements.</a:t>
            </a:r>
          </a:p>
          <a:p>
            <a:endParaRPr lang="en-US" sz="4800" dirty="0">
              <a:solidFill>
                <a:schemeClr val="bg1"/>
              </a:solidFill>
            </a:endParaRPr>
          </a:p>
          <a:p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78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197"/>
            <a:ext cx="10515600" cy="1325563"/>
          </a:xfrm>
        </p:spPr>
        <p:txBody>
          <a:bodyPr/>
          <a:lstStyle/>
          <a:p>
            <a:r>
              <a:rPr lang="en-US" dirty="0" smtClean="0"/>
              <a:t>L8 – Working with device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3820"/>
            <a:ext cx="10515600" cy="5502729"/>
          </a:xfrm>
        </p:spPr>
        <p:txBody>
          <a:bodyPr>
            <a:normAutofit/>
          </a:bodyPr>
          <a:lstStyle/>
          <a:p>
            <a:r>
              <a:rPr lang="en-US" sz="4200" dirty="0" smtClean="0"/>
              <a:t>Learn how to use the camera</a:t>
            </a:r>
          </a:p>
          <a:p>
            <a:r>
              <a:rPr lang="en-US" sz="4200" dirty="0" smtClean="0"/>
              <a:t>Learn how to use the Inclinometer</a:t>
            </a:r>
          </a:p>
          <a:p>
            <a:r>
              <a:rPr lang="en-US" sz="4200" dirty="0" smtClean="0"/>
              <a:t>Learn how to use the light sensor</a:t>
            </a:r>
          </a:p>
          <a:p>
            <a:r>
              <a:rPr lang="en-US" sz="4200" dirty="0" smtClean="0"/>
              <a:t>Learn how to use the </a:t>
            </a:r>
            <a:r>
              <a:rPr lang="en-US" sz="4200" dirty="0" err="1" smtClean="0"/>
              <a:t>gynometer</a:t>
            </a:r>
            <a:endParaRPr lang="en-US" sz="4200" dirty="0" smtClean="0"/>
          </a:p>
          <a:p>
            <a:r>
              <a:rPr lang="en-US" sz="4200" dirty="0" smtClean="0"/>
              <a:t>Learn how to use the accelerometer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2213920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0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5200" dirty="0">
                <a:solidFill>
                  <a:schemeClr val="bg1"/>
                </a:solidFill>
              </a:rPr>
              <a:t>In lesson 8 we are going to learn how to access and use many of the sensors which are going to be available to many Windows 8 devices</a:t>
            </a:r>
            <a:r>
              <a:rPr lang="en-US" sz="52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sz="4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4200" dirty="0">
                <a:solidFill>
                  <a:schemeClr val="bg1"/>
                </a:solidFill>
              </a:rPr>
              <a:t>We will start off by leaning how to use the camera to take pictures and videos.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4200" dirty="0">
                <a:solidFill>
                  <a:schemeClr val="bg1"/>
                </a:solidFill>
              </a:rPr>
              <a:t>Next we are going to learn how to use the inclinometer in order to measure movement in terms of pitch, roll and yaw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4200" dirty="0">
                <a:solidFill>
                  <a:schemeClr val="bg1"/>
                </a:solidFill>
              </a:rPr>
              <a:t>We will then learn how to use the light sensor in order to measure the ambient light around your device.</a:t>
            </a:r>
          </a:p>
          <a:p>
            <a:pPr marL="171450" indent="-171450"/>
            <a:r>
              <a:rPr lang="en-US" sz="4200" dirty="0">
                <a:solidFill>
                  <a:schemeClr val="bg1"/>
                </a:solidFill>
              </a:rPr>
              <a:t>Following this will we will explore how to use the </a:t>
            </a:r>
            <a:r>
              <a:rPr lang="en-US" sz="4200" dirty="0" err="1">
                <a:solidFill>
                  <a:schemeClr val="bg1"/>
                </a:solidFill>
              </a:rPr>
              <a:t>gynometer</a:t>
            </a:r>
            <a:r>
              <a:rPr lang="en-US" sz="4200" dirty="0">
                <a:solidFill>
                  <a:schemeClr val="bg1"/>
                </a:solidFill>
              </a:rPr>
              <a:t> in order to measure the angularly velocity of the device on its x, y and z axis</a:t>
            </a:r>
          </a:p>
          <a:p>
            <a:pPr marL="171450" indent="-171450"/>
            <a:r>
              <a:rPr lang="en-US" sz="4200" dirty="0">
                <a:solidFill>
                  <a:schemeClr val="bg1"/>
                </a:solidFill>
              </a:rPr>
              <a:t>Finally we will end this lesson by leaning how to measure acceleration forces on our device by using the accelerometer</a:t>
            </a:r>
          </a:p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38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764593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Hello I am </a:t>
            </a:r>
            <a:r>
              <a:rPr lang="en-US" dirty="0" smtClean="0"/>
              <a:t>Derik Whittaker </a:t>
            </a:r>
            <a:r>
              <a:rPr lang="en-US" dirty="0"/>
              <a:t>and I am going to be your instructor for this live </a:t>
            </a:r>
            <a:r>
              <a:rPr lang="en-US" dirty="0" smtClean="0"/>
              <a:t>lesson.                                                                                                                                  </a:t>
            </a:r>
            <a:r>
              <a:rPr lang="en-US" dirty="0" smtClean="0"/>
              <a:t>{-----------------------------------------------------------------------------------------------------------} </a:t>
            </a:r>
            <a:r>
              <a:rPr lang="en-US" dirty="0" smtClean="0"/>
              <a:t>I </a:t>
            </a:r>
            <a:r>
              <a:rPr lang="en-US" dirty="0"/>
              <a:t>have been building </a:t>
            </a:r>
            <a:r>
              <a:rPr lang="en-US" dirty="0" err="1"/>
              <a:t>.net</a:t>
            </a:r>
            <a:r>
              <a:rPr lang="en-US" dirty="0"/>
              <a:t> based applications for last 12 years.  </a:t>
            </a:r>
            <a:r>
              <a:rPr lang="en-US" dirty="0" smtClean="0"/>
              <a:t>Over </a:t>
            </a:r>
            <a:r>
              <a:rPr lang="en-US" dirty="0"/>
              <a:t>this time I </a:t>
            </a:r>
            <a:r>
              <a:rPr lang="en-US" dirty="0" smtClean="0"/>
              <a:t>have build </a:t>
            </a:r>
            <a:r>
              <a:rPr lang="en-US" dirty="0"/>
              <a:t>client server applications, </a:t>
            </a:r>
            <a:r>
              <a:rPr lang="en-US" dirty="0" smtClean="0"/>
              <a:t>browser </a:t>
            </a:r>
            <a:r>
              <a:rPr lang="en-US" dirty="0"/>
              <a:t>based applications as well as mobile </a:t>
            </a:r>
            <a:r>
              <a:rPr lang="en-US" dirty="0" smtClean="0"/>
              <a:t>applications.                                                                                                                         </a:t>
            </a:r>
            <a:r>
              <a:rPr lang="en-US" dirty="0" smtClean="0"/>
              <a:t>   {-----------------------------------------------------------------------------------------------------------}                                                                                                      </a:t>
            </a:r>
            <a:r>
              <a:rPr lang="en-US" dirty="0" smtClean="0"/>
              <a:t>I </a:t>
            </a:r>
            <a:r>
              <a:rPr lang="en-US" dirty="0"/>
              <a:t>am a C# MVP, a member of the ASP Insiders group and a frequent speaker at various </a:t>
            </a:r>
            <a:r>
              <a:rPr lang="en-US" dirty="0" smtClean="0"/>
              <a:t>user groups </a:t>
            </a:r>
            <a:r>
              <a:rPr lang="en-US" dirty="0"/>
              <a:t>and </a:t>
            </a:r>
            <a:r>
              <a:rPr lang="en-US" dirty="0" smtClean="0"/>
              <a:t>developer </a:t>
            </a:r>
            <a:r>
              <a:rPr lang="en-US" dirty="0"/>
              <a:t>conferences around the country</a:t>
            </a:r>
            <a:r>
              <a:rPr lang="en-US" dirty="0" smtClean="0"/>
              <a:t>.                      </a:t>
            </a:r>
            <a:r>
              <a:rPr lang="en-US" dirty="0" smtClean="0"/>
              <a:t>    {-----------------------------------------------------------------------------------------------------------}  </a:t>
            </a:r>
            <a:r>
              <a:rPr lang="en-US" dirty="0" smtClean="0"/>
              <a:t>IN </a:t>
            </a:r>
            <a:r>
              <a:rPr lang="en-US" dirty="0"/>
              <a:t>this live lesson we are going to dive into the world of building Windows 8 Modern UI </a:t>
            </a:r>
            <a:r>
              <a:rPr lang="en-US" dirty="0" smtClean="0"/>
              <a:t>applications with </a:t>
            </a:r>
            <a:r>
              <a:rPr lang="en-US" dirty="0"/>
              <a:t>C# and XAML. I will assume you have a working knowledge of both C# as well as XAML, but we </a:t>
            </a:r>
            <a:r>
              <a:rPr lang="en-US" dirty="0" smtClean="0"/>
              <a:t>still </a:t>
            </a:r>
            <a:r>
              <a:rPr lang="en-US" dirty="0"/>
              <a:t>cover many of the basic skills needed to build a modern UI application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                                                                    </a:t>
            </a:r>
            <a:r>
              <a:rPr lang="en-US" dirty="0" smtClean="0"/>
              <a:t>     {----------------------------------------------------------------------------------------------------------} </a:t>
            </a:r>
            <a:r>
              <a:rPr lang="en-US" dirty="0" smtClean="0"/>
              <a:t>In </a:t>
            </a:r>
            <a:r>
              <a:rPr lang="en-US" dirty="0"/>
              <a:t>order to build a Windows 8 Modern UI application you will need to have a computer </a:t>
            </a:r>
            <a:r>
              <a:rPr lang="en-US" dirty="0" smtClean="0"/>
              <a:t>running windows </a:t>
            </a:r>
            <a:r>
              <a:rPr lang="en-US" dirty="0"/>
              <a:t>8 as well as Visual Studio </a:t>
            </a:r>
            <a:r>
              <a:rPr lang="en-US" dirty="0" smtClean="0"/>
              <a:t>2012                                           </a:t>
            </a:r>
            <a:r>
              <a:rPr lang="en-US" dirty="0" smtClean="0"/>
              <a:t>{-----------------------------------------------------------------------------------------------------------} {-----------------------------------------------------------------------------------------------------------} </a:t>
            </a:r>
            <a:r>
              <a:rPr lang="en-US" dirty="0" smtClean="0"/>
              <a:t>Lets </a:t>
            </a:r>
            <a:r>
              <a:rPr lang="en-US" dirty="0"/>
              <a:t>go ahead and talk about the content of our </a:t>
            </a:r>
            <a:r>
              <a:rPr lang="en-US" dirty="0" smtClean="0"/>
              <a:t>lessons                                           </a:t>
            </a:r>
            <a:r>
              <a:rPr lang="en-US" dirty="0" smtClean="0"/>
              <a:t>     {-----------------------------------------------------------------------------------------------------------} {-----------------------------------------------------------------------------------------------------------} </a:t>
            </a:r>
            <a:r>
              <a:rPr lang="en-US" dirty="0" smtClean="0"/>
              <a:t>In </a:t>
            </a:r>
            <a:r>
              <a:rPr lang="en-US" dirty="0"/>
              <a:t>the first lesson we are going to take lap around Win8 and Visual </a:t>
            </a:r>
            <a:r>
              <a:rPr lang="en-US" dirty="0" smtClean="0"/>
              <a:t>studio </a:t>
            </a:r>
            <a:r>
              <a:rPr lang="en-US" dirty="0"/>
              <a:t>2012 in order to </a:t>
            </a:r>
            <a:r>
              <a:rPr lang="en-US" dirty="0" smtClean="0"/>
              <a:t>familiarize ourselves with </a:t>
            </a:r>
            <a:r>
              <a:rPr lang="en-US" dirty="0"/>
              <a:t>some of the many new features we will be covering during this </a:t>
            </a:r>
            <a:r>
              <a:rPr lang="en-US" dirty="0" smtClean="0"/>
              <a:t>lesson.</a:t>
            </a:r>
            <a:r>
              <a:rPr lang="en-US" dirty="0"/>
              <a:t>  </a:t>
            </a:r>
            <a:r>
              <a:rPr lang="en-US" dirty="0" smtClean="0"/>
              <a:t>                                                                                              </a:t>
            </a:r>
            <a:r>
              <a:rPr lang="en-US" dirty="0" smtClean="0"/>
              <a:t>  {-----------------------------------------------------------------------------------------------------------} </a:t>
            </a:r>
            <a:r>
              <a:rPr lang="en-US" dirty="0" smtClean="0"/>
              <a:t>In </a:t>
            </a:r>
            <a:r>
              <a:rPr lang="en-US" dirty="0"/>
              <a:t>lesson 2 we will focus on leaning how to use the  Model view </a:t>
            </a:r>
            <a:r>
              <a:rPr lang="en-US" dirty="0" err="1"/>
              <a:t>view</a:t>
            </a:r>
            <a:r>
              <a:rPr lang="en-US" dirty="0"/>
              <a:t> model pattern, or MVVM, to </a:t>
            </a:r>
            <a:r>
              <a:rPr lang="en-US" dirty="0" smtClean="0"/>
              <a:t>build </a:t>
            </a:r>
            <a:r>
              <a:rPr lang="en-US" dirty="0"/>
              <a:t>Modern UI </a:t>
            </a:r>
            <a:r>
              <a:rPr lang="en-US" dirty="0" smtClean="0"/>
              <a:t>applications</a:t>
            </a:r>
            <a:r>
              <a:rPr lang="en-US" dirty="0"/>
              <a:t> </a:t>
            </a:r>
            <a:r>
              <a:rPr lang="en-US" dirty="0" smtClean="0"/>
              <a:t>                                                  </a:t>
            </a:r>
            <a:r>
              <a:rPr lang="en-US" dirty="0" smtClean="0"/>
              <a:t>    {-----------------------------------------------------------------------------------------------------------} </a:t>
            </a:r>
            <a:r>
              <a:rPr lang="en-US" dirty="0" smtClean="0"/>
              <a:t>In lesson 3 we will explore 4 general features that all Modern UI developers should be </a:t>
            </a:r>
            <a:r>
              <a:rPr lang="en-US" dirty="0" err="1" smtClean="0"/>
              <a:t>familiure</a:t>
            </a:r>
            <a:r>
              <a:rPr lang="en-US" dirty="0" smtClean="0"/>
              <a:t> with, such as how to handle navigation and use the application bar .</a:t>
            </a: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             </a:t>
            </a:r>
            <a:r>
              <a:rPr lang="en-US" dirty="0" smtClean="0"/>
              <a:t>{-----------------------------------------------------------------------------------------------------------} </a:t>
            </a:r>
            <a:r>
              <a:rPr lang="en-US" dirty="0" smtClean="0"/>
              <a:t>In </a:t>
            </a:r>
            <a:r>
              <a:rPr lang="en-US" dirty="0"/>
              <a:t>lesson 4 we will explore how to use some of the common UI controls such as the grid view, list view and flip </a:t>
            </a:r>
            <a:r>
              <a:rPr lang="en-US" dirty="0" smtClean="0"/>
              <a:t>view.</a:t>
            </a: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</a:t>
            </a:r>
            <a:r>
              <a:rPr lang="en-US" dirty="0" smtClean="0"/>
              <a:t>            {-----------------------------------------------------------------------------------------------------------} </a:t>
            </a:r>
            <a:r>
              <a:rPr lang="en-US" dirty="0" smtClean="0"/>
              <a:t>In </a:t>
            </a:r>
            <a:r>
              <a:rPr lang="en-US" dirty="0"/>
              <a:t>lesson 5 we will learn how to light up your application by learning to use the various contracts </a:t>
            </a:r>
            <a:r>
              <a:rPr lang="en-US" dirty="0" smtClean="0"/>
              <a:t>to integrate </a:t>
            </a:r>
            <a:r>
              <a:rPr lang="en-US" dirty="0"/>
              <a:t>your application into windows </a:t>
            </a:r>
            <a:r>
              <a:rPr lang="en-US" dirty="0" smtClean="0"/>
              <a:t>8</a:t>
            </a:r>
            <a:r>
              <a:rPr lang="en-US" dirty="0"/>
              <a:t> </a:t>
            </a:r>
            <a:r>
              <a:rPr lang="en-US" dirty="0" smtClean="0"/>
              <a:t>                               </a:t>
            </a:r>
            <a:r>
              <a:rPr lang="en-US" dirty="0" smtClean="0"/>
              <a:t>     {-----------------------------------------------------------------------------------------------------------} </a:t>
            </a:r>
            <a:r>
              <a:rPr lang="en-US" dirty="0" smtClean="0"/>
              <a:t>In </a:t>
            </a:r>
            <a:r>
              <a:rPr lang="en-US" dirty="0"/>
              <a:t>lesson 6 we will learn how to light up </a:t>
            </a:r>
            <a:r>
              <a:rPr lang="en-US" dirty="0" smtClean="0"/>
              <a:t>our start </a:t>
            </a:r>
            <a:r>
              <a:rPr lang="en-US" dirty="0"/>
              <a:t>screen </a:t>
            </a:r>
            <a:r>
              <a:rPr lang="en-US" dirty="0" smtClean="0"/>
              <a:t>by understanding how live tiles work and how they can command the attention of your users</a:t>
            </a:r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en-US" dirty="0" smtClean="0"/>
              <a:t>           {-----------------------------------------------------------------------------------------------------------} </a:t>
            </a:r>
            <a:r>
              <a:rPr lang="en-US" dirty="0" smtClean="0"/>
              <a:t>In </a:t>
            </a:r>
            <a:r>
              <a:rPr lang="en-US" dirty="0"/>
              <a:t>lesson 7 we will explore how to handle transitions and animations in your </a:t>
            </a:r>
            <a:r>
              <a:rPr lang="en-US" dirty="0" smtClean="0"/>
              <a:t>Modern UI application.</a:t>
            </a: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</a:t>
            </a:r>
            <a:r>
              <a:rPr lang="en-US" dirty="0" smtClean="0"/>
              <a:t>     {-----------------------------------------------------------------------------------------------------------} </a:t>
            </a:r>
            <a:r>
              <a:rPr lang="en-US" dirty="0" smtClean="0"/>
              <a:t>In </a:t>
            </a:r>
            <a:r>
              <a:rPr lang="en-US" dirty="0"/>
              <a:t>lesson 8 we will learn how to use many of the built device sensors which will be </a:t>
            </a:r>
            <a:r>
              <a:rPr lang="en-US" dirty="0" smtClean="0"/>
              <a:t>available </a:t>
            </a:r>
            <a:r>
              <a:rPr lang="en-US" dirty="0"/>
              <a:t>to you </a:t>
            </a:r>
            <a:r>
              <a:rPr lang="en-US" dirty="0" smtClean="0"/>
              <a:t>when </a:t>
            </a:r>
            <a:r>
              <a:rPr lang="en-US" dirty="0"/>
              <a:t>building </a:t>
            </a:r>
            <a:r>
              <a:rPr lang="en-US" dirty="0" smtClean="0"/>
              <a:t>Modern UI </a:t>
            </a:r>
            <a:r>
              <a:rPr lang="en-US" dirty="0"/>
              <a:t>apps.  These include the camera, light sensor and accelerometer to name a </a:t>
            </a:r>
            <a:r>
              <a:rPr lang="en-US" dirty="0" smtClean="0"/>
              <a:t>few.</a:t>
            </a:r>
            <a:r>
              <a:rPr lang="en-US" dirty="0"/>
              <a:t> </a:t>
            </a:r>
            <a:r>
              <a:rPr lang="en-US" dirty="0" smtClean="0"/>
              <a:t>                                                           </a:t>
            </a:r>
            <a:r>
              <a:rPr lang="en-US" dirty="0" smtClean="0"/>
              <a:t>             {-----------------------------------------------------------------------------------------------------------} {-----------------------------------------------------------------------------------------------------------} </a:t>
            </a:r>
            <a:r>
              <a:rPr lang="en-US" dirty="0" smtClean="0"/>
              <a:t>Now </a:t>
            </a:r>
            <a:r>
              <a:rPr lang="en-US" dirty="0"/>
              <a:t>that we know what we are going to be </a:t>
            </a:r>
            <a:r>
              <a:rPr lang="en-US" dirty="0" smtClean="0"/>
              <a:t>learning </a:t>
            </a:r>
            <a:r>
              <a:rPr lang="en-US" dirty="0"/>
              <a:t>during this lesson, its time to get to it.</a:t>
            </a:r>
          </a:p>
        </p:txBody>
      </p:sp>
    </p:spTree>
    <p:extLst>
      <p:ext uri="{BB962C8B-B14F-4D97-AF65-F5344CB8AC3E}">
        <p14:creationId xmlns:p14="http://schemas.microsoft.com/office/powerpoint/2010/main" val="118777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animMotion origin="layout" path="M -0.00833 0.04445 L -0.0086 -5.27106 " pathEditMode="relative" rAng="0" ptsTypes="AA">
                                      <p:cBhvr>
                                        <p:cTn id="6" dur="24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6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974" y="108154"/>
            <a:ext cx="11877368" cy="66564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This concludes our live lesson on building Windows 8 Modern U applications with C# and </a:t>
            </a:r>
            <a:r>
              <a:rPr lang="en-US" dirty="0" err="1" smtClean="0"/>
              <a:t>Xaml</a:t>
            </a:r>
            <a:r>
              <a:rPr lang="en-US" dirty="0" smtClean="0"/>
              <a:t>, I hope you found this both useful and enjoyable.</a:t>
            </a:r>
            <a:r>
              <a:rPr lang="en-US" dirty="0" smtClean="0"/>
              <a:t>.                                                                                                                                  </a:t>
            </a:r>
            <a:r>
              <a:rPr lang="en-US" dirty="0" smtClean="0"/>
              <a:t>{--------------------------------------------------------------------------------------------------------} </a:t>
            </a:r>
            <a:r>
              <a:rPr lang="en-US" dirty="0" smtClean="0"/>
              <a:t>Through out this course we learned about a </a:t>
            </a:r>
            <a:r>
              <a:rPr lang="en-US" dirty="0" err="1" smtClean="0"/>
              <a:t>varity</a:t>
            </a:r>
            <a:r>
              <a:rPr lang="en-US" dirty="0" smtClean="0"/>
              <a:t> of topics ranging                   from how to use the MVVM pattern to build applications                                                                {--------------------------------------------------------------------------------------------------------}                                                                                                      to how to light up your application by utilizing live tiles                                              </a:t>
            </a:r>
            <a:r>
              <a:rPr lang="en-US" dirty="0" smtClean="0"/>
              <a:t>{--------------------------------------------------------------------------------------------------------}  </a:t>
            </a:r>
            <a:r>
              <a:rPr lang="en-US" dirty="0" smtClean="0"/>
              <a:t>to how to use and work with sensors which will be on many windows 8 devices. </a:t>
            </a:r>
            <a:r>
              <a:rPr lang="en-US" dirty="0" smtClean="0"/>
              <a:t>{--------------------------------------------------------------------------------------------------------} </a:t>
            </a:r>
            <a:r>
              <a:rPr lang="en-US" dirty="0" smtClean="0"/>
              <a:t>If you would like to reach me you can email me at </a:t>
            </a:r>
            <a:r>
              <a:rPr lang="en-US" dirty="0" smtClean="0">
                <a:hlinkClick r:id="rId3"/>
              </a:rPr>
              <a:t>derik@graudo.com</a:t>
            </a:r>
            <a:r>
              <a:rPr lang="en-US" dirty="0" smtClean="0"/>
              <a:t> or you can follow me on twitter with the handle @</a:t>
            </a:r>
            <a:r>
              <a:rPr lang="en-US" dirty="0" err="1" smtClean="0"/>
              <a:t>DerikWhittaker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9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In </a:t>
            </a:r>
            <a:r>
              <a:rPr lang="en-US" sz="4400" dirty="0">
                <a:solidFill>
                  <a:schemeClr val="bg1"/>
                </a:solidFill>
              </a:rPr>
              <a:t>lesson 1 we are going to explore windows 8 and visual studio 2012.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We </a:t>
            </a:r>
            <a:r>
              <a:rPr lang="en-US" sz="3600" dirty="0">
                <a:solidFill>
                  <a:schemeClr val="bg1"/>
                </a:solidFill>
              </a:rPr>
              <a:t>will first start off by taking a lap around windows 8 and take a sneak peak at many of the items we are going to cover though out this live lesson such as contracts, </a:t>
            </a:r>
            <a:r>
              <a:rPr lang="en-US" sz="3600" dirty="0" err="1">
                <a:solidFill>
                  <a:schemeClr val="bg1"/>
                </a:solidFill>
              </a:rPr>
              <a:t>ui</a:t>
            </a:r>
            <a:r>
              <a:rPr lang="en-US" sz="3600" dirty="0">
                <a:solidFill>
                  <a:schemeClr val="bg1"/>
                </a:solidFill>
              </a:rPr>
              <a:t> controls, system charms, and live tiles.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Next </a:t>
            </a:r>
            <a:r>
              <a:rPr lang="en-US" sz="3600" dirty="0">
                <a:solidFill>
                  <a:schemeClr val="bg1"/>
                </a:solidFill>
              </a:rPr>
              <a:t>we are going do a lap around visual studio 2012.  Here we are going to crack open visual studio and explore many of its new features which will allow us to build our windows 8 modern UI application.</a:t>
            </a:r>
          </a:p>
        </p:txBody>
      </p:sp>
    </p:spTree>
    <p:extLst>
      <p:ext uri="{BB962C8B-B14F-4D97-AF65-F5344CB8AC3E}">
        <p14:creationId xmlns:p14="http://schemas.microsoft.com/office/powerpoint/2010/main" val="355605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197"/>
            <a:ext cx="10515600" cy="1325563"/>
          </a:xfrm>
        </p:spPr>
        <p:txBody>
          <a:bodyPr/>
          <a:lstStyle/>
          <a:p>
            <a:r>
              <a:rPr lang="en-US" dirty="0" smtClean="0"/>
              <a:t>L2 – Using MVVM to build Modern UI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3820"/>
            <a:ext cx="10515600" cy="5502729"/>
          </a:xfrm>
        </p:spPr>
        <p:txBody>
          <a:bodyPr>
            <a:normAutofit/>
          </a:bodyPr>
          <a:lstStyle/>
          <a:p>
            <a:r>
              <a:rPr lang="en-US" sz="4200" dirty="0" smtClean="0"/>
              <a:t>Introduction to MVVM</a:t>
            </a:r>
          </a:p>
          <a:p>
            <a:r>
              <a:rPr lang="en-US" sz="4200" dirty="0" smtClean="0"/>
              <a:t>Using Binding to display data</a:t>
            </a:r>
          </a:p>
          <a:p>
            <a:r>
              <a:rPr lang="en-US" sz="4200" dirty="0" smtClean="0"/>
              <a:t>Handling user input w/ commanding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2217278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In </a:t>
            </a:r>
            <a:r>
              <a:rPr lang="en-US" sz="4400" dirty="0" smtClean="0">
                <a:solidFill>
                  <a:schemeClr val="bg1"/>
                </a:solidFill>
              </a:rPr>
              <a:t>L2 </a:t>
            </a:r>
            <a:r>
              <a:rPr lang="en-US" sz="4400" dirty="0">
                <a:solidFill>
                  <a:schemeClr val="bg1"/>
                </a:solidFill>
              </a:rPr>
              <a:t>we are going to learn about the MVVM pattern and how it can be used to build Modern UI applications</a:t>
            </a:r>
            <a:r>
              <a:rPr lang="en-US" sz="4400" dirty="0" smtClean="0">
                <a:solidFill>
                  <a:schemeClr val="bg1"/>
                </a:solidFill>
              </a:rPr>
              <a:t>.</a:t>
            </a:r>
            <a:endParaRPr lang="en-US" sz="44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dirty="0">
                <a:solidFill>
                  <a:schemeClr val="bg1"/>
                </a:solidFill>
              </a:rPr>
              <a:t>We will start off by do an introduction to MVVM in order ensure we all have the same level of understanding in regards to this design pattern.</a:t>
            </a:r>
          </a:p>
          <a:p>
            <a:pPr marL="171450" indent="-171450"/>
            <a:r>
              <a:rPr lang="en-US" sz="3600" dirty="0">
                <a:solidFill>
                  <a:schemeClr val="bg1"/>
                </a:solidFill>
              </a:rPr>
              <a:t>We will then move on to learn how we can use the </a:t>
            </a:r>
            <a:r>
              <a:rPr lang="en-US" sz="3600" dirty="0" err="1">
                <a:solidFill>
                  <a:schemeClr val="bg1"/>
                </a:solidFill>
              </a:rPr>
              <a:t>xaml</a:t>
            </a:r>
            <a:r>
              <a:rPr lang="en-US" sz="3600" dirty="0">
                <a:solidFill>
                  <a:schemeClr val="bg1"/>
                </a:solidFill>
              </a:rPr>
              <a:t> binding engine in order to bind our View Model to our view in order to display and manipulate data</a:t>
            </a:r>
          </a:p>
          <a:p>
            <a:pPr marL="171450" indent="-171450"/>
            <a:r>
              <a:rPr lang="en-US" sz="3600" dirty="0">
                <a:solidFill>
                  <a:schemeClr val="bg1"/>
                </a:solidFill>
              </a:rPr>
              <a:t>Finally we will end this lesson by leaning how to leverage the commanding infrastructure to handle user input such as button clicks inside our view model.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74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197"/>
            <a:ext cx="10515600" cy="1325563"/>
          </a:xfrm>
        </p:spPr>
        <p:txBody>
          <a:bodyPr/>
          <a:lstStyle/>
          <a:p>
            <a:r>
              <a:rPr lang="en-US" dirty="0" smtClean="0"/>
              <a:t>L3 – General Application Features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3820"/>
            <a:ext cx="10515600" cy="5502729"/>
          </a:xfrm>
        </p:spPr>
        <p:txBody>
          <a:bodyPr>
            <a:normAutofit/>
          </a:bodyPr>
          <a:lstStyle/>
          <a:p>
            <a:r>
              <a:rPr lang="en-US" sz="4200" dirty="0" smtClean="0"/>
              <a:t>How to handle Navigation in your Application</a:t>
            </a:r>
          </a:p>
          <a:p>
            <a:r>
              <a:rPr lang="en-US" sz="4200" dirty="0" smtClean="0"/>
              <a:t>How to use the Application Bar</a:t>
            </a:r>
          </a:p>
          <a:p>
            <a:r>
              <a:rPr lang="en-US" sz="4200" dirty="0" smtClean="0"/>
              <a:t>How to handle Application Life cycle events</a:t>
            </a:r>
          </a:p>
          <a:p>
            <a:r>
              <a:rPr lang="en-US" sz="4200" dirty="0" smtClean="0"/>
              <a:t>How to handle Application States</a:t>
            </a:r>
          </a:p>
          <a:p>
            <a:pPr lvl="1"/>
            <a:r>
              <a:rPr lang="en-US" sz="3800" dirty="0" smtClean="0"/>
              <a:t>Snapped</a:t>
            </a:r>
          </a:p>
          <a:p>
            <a:pPr lvl="1"/>
            <a:r>
              <a:rPr lang="en-US" sz="3800" dirty="0" smtClean="0"/>
              <a:t>Full</a:t>
            </a:r>
          </a:p>
          <a:p>
            <a:pPr lvl="1"/>
            <a:r>
              <a:rPr lang="en-US" sz="3800" dirty="0" smtClean="0"/>
              <a:t>Filled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895870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0"/>
          </a:xfrm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In lesson 3 we are going to explore 4 general features all Modern UI applications will typically </a:t>
            </a:r>
            <a:r>
              <a:rPr lang="en-US" sz="4400" dirty="0" smtClean="0">
                <a:solidFill>
                  <a:schemeClr val="bg1"/>
                </a:solidFill>
              </a:rPr>
              <a:t>support</a:t>
            </a:r>
            <a:br>
              <a:rPr lang="en-US" sz="4400" dirty="0" smtClean="0">
                <a:solidFill>
                  <a:schemeClr val="bg1"/>
                </a:solidFill>
              </a:rPr>
            </a:br>
            <a:endParaRPr lang="en-US" sz="44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900" dirty="0">
                <a:solidFill>
                  <a:schemeClr val="bg1"/>
                </a:solidFill>
              </a:rPr>
              <a:t>We will start off by leaning how to handle navigation between the views in our application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900" dirty="0">
                <a:solidFill>
                  <a:schemeClr val="bg1"/>
                </a:solidFill>
              </a:rPr>
              <a:t>Next we will learn how to implement and utilize the application bar in order to provide our users added functionality within our application.</a:t>
            </a:r>
          </a:p>
          <a:p>
            <a:pPr marL="171450" indent="-171450"/>
            <a:r>
              <a:rPr lang="en-US" sz="3900" dirty="0">
                <a:solidFill>
                  <a:schemeClr val="bg1"/>
                </a:solidFill>
              </a:rPr>
              <a:t>Following this we will learn about the various life cycle states all applications will be expected to support, such as launching suspending, resuming</a:t>
            </a:r>
          </a:p>
          <a:p>
            <a:pPr marL="171450" indent="-171450"/>
            <a:r>
              <a:rPr lang="en-US" sz="3900" dirty="0">
                <a:solidFill>
                  <a:schemeClr val="bg1"/>
                </a:solidFill>
              </a:rPr>
              <a:t>Finally we will end this lesson by learning how to handle the 3 application view states which must be supported.  These view states are snapped, full and filled.</a:t>
            </a:r>
          </a:p>
          <a:p>
            <a:pPr marL="171450" indent="-171450"/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4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197"/>
            <a:ext cx="10515600" cy="1325563"/>
          </a:xfrm>
        </p:spPr>
        <p:txBody>
          <a:bodyPr/>
          <a:lstStyle/>
          <a:p>
            <a:r>
              <a:rPr lang="en-US" dirty="0" smtClean="0"/>
              <a:t>L4– Working with User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3820"/>
            <a:ext cx="10515600" cy="5502729"/>
          </a:xfrm>
        </p:spPr>
        <p:txBody>
          <a:bodyPr>
            <a:normAutofit/>
          </a:bodyPr>
          <a:lstStyle/>
          <a:p>
            <a:r>
              <a:rPr lang="en-US" sz="4200" dirty="0" smtClean="0"/>
              <a:t>Learn to use the Grid View</a:t>
            </a:r>
          </a:p>
          <a:p>
            <a:r>
              <a:rPr lang="en-US" sz="4200" dirty="0" smtClean="0"/>
              <a:t>Learn to use the List View</a:t>
            </a:r>
          </a:p>
          <a:p>
            <a:r>
              <a:rPr lang="en-US" sz="4200" dirty="0" smtClean="0"/>
              <a:t>Learn to use the Flip View</a:t>
            </a:r>
          </a:p>
          <a:p>
            <a:r>
              <a:rPr lang="en-US" sz="4200" dirty="0" smtClean="0"/>
              <a:t>Learn to use Styles and Resources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1548159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0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In lesson 4 we are going to learn about prominent UI controls used to build modern UI </a:t>
            </a:r>
            <a:r>
              <a:rPr lang="en-US" sz="4400" dirty="0" smtClean="0">
                <a:solidFill>
                  <a:schemeClr val="bg1"/>
                </a:solidFill>
              </a:rPr>
              <a:t>applications</a:t>
            </a:r>
          </a:p>
          <a:p>
            <a:pPr marL="0" indent="0">
              <a:buNone/>
            </a:pPr>
            <a:endParaRPr lang="en-US" sz="39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900" dirty="0">
                <a:solidFill>
                  <a:schemeClr val="bg1"/>
                </a:solidFill>
              </a:rPr>
              <a:t>We will start off by taking a look at how to utilize the grid view control in order to elegantly display and group collections of data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900" dirty="0">
                <a:solidFill>
                  <a:schemeClr val="bg1"/>
                </a:solidFill>
              </a:rPr>
              <a:t>Next we will learn how to use the list view control in order to display collections of data in list format</a:t>
            </a:r>
          </a:p>
          <a:p>
            <a:pPr marL="171450" indent="-171450"/>
            <a:r>
              <a:rPr lang="en-US" sz="3900" dirty="0">
                <a:solidFill>
                  <a:schemeClr val="bg1"/>
                </a:solidFill>
              </a:rPr>
              <a:t>Following this we will learn how </a:t>
            </a:r>
            <a:r>
              <a:rPr lang="en-US" sz="3900" dirty="0" smtClean="0">
                <a:solidFill>
                  <a:schemeClr val="bg1"/>
                </a:solidFill>
              </a:rPr>
              <a:t>about the </a:t>
            </a:r>
            <a:r>
              <a:rPr lang="en-US" sz="3900" dirty="0">
                <a:solidFill>
                  <a:schemeClr val="bg1"/>
                </a:solidFill>
              </a:rPr>
              <a:t>flip view </a:t>
            </a:r>
            <a:r>
              <a:rPr lang="en-US" sz="3900" dirty="0" smtClean="0">
                <a:solidFill>
                  <a:schemeClr val="bg1"/>
                </a:solidFill>
              </a:rPr>
              <a:t>and how the flip view will give </a:t>
            </a:r>
            <a:r>
              <a:rPr lang="en-US" sz="3900" dirty="0">
                <a:solidFill>
                  <a:schemeClr val="bg1"/>
                </a:solidFill>
              </a:rPr>
              <a:t>your users a unique way to view their information by allowing them to swipe or flip through data.</a:t>
            </a:r>
          </a:p>
          <a:p>
            <a:pPr marL="171450" indent="-171450"/>
            <a:r>
              <a:rPr lang="en-US" sz="3900" dirty="0">
                <a:solidFill>
                  <a:schemeClr val="bg1"/>
                </a:solidFill>
              </a:rPr>
              <a:t>Finally we will end this lesson by learning how to utilize styles and resources when working with UI controls</a:t>
            </a:r>
          </a:p>
          <a:p>
            <a:pPr marL="171450" indent="-171450"/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25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197"/>
            <a:ext cx="10515600" cy="1325563"/>
          </a:xfrm>
        </p:spPr>
        <p:txBody>
          <a:bodyPr/>
          <a:lstStyle/>
          <a:p>
            <a:r>
              <a:rPr lang="en-US" dirty="0" smtClean="0"/>
              <a:t>L5 – App Integration w/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3820"/>
            <a:ext cx="10515600" cy="5502729"/>
          </a:xfrm>
        </p:spPr>
        <p:txBody>
          <a:bodyPr>
            <a:normAutofit/>
          </a:bodyPr>
          <a:lstStyle/>
          <a:p>
            <a:r>
              <a:rPr lang="en-US" sz="4200" dirty="0" smtClean="0"/>
              <a:t>Learn to use Search Contract</a:t>
            </a:r>
          </a:p>
          <a:p>
            <a:r>
              <a:rPr lang="en-US" sz="4200" dirty="0" smtClean="0"/>
              <a:t>Learn to use Share Source Contract</a:t>
            </a:r>
          </a:p>
          <a:p>
            <a:r>
              <a:rPr lang="en-US" sz="4200" dirty="0" smtClean="0"/>
              <a:t>Learn to use Share Target Contract</a:t>
            </a:r>
          </a:p>
          <a:p>
            <a:r>
              <a:rPr lang="en-US" sz="4200" dirty="0" smtClean="0"/>
              <a:t>Learn to use Settings Contract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2691989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3334</Words>
  <Application>Microsoft Office PowerPoint</Application>
  <PresentationFormat>Widescreen</PresentationFormat>
  <Paragraphs>181</Paragraphs>
  <Slides>18</Slides>
  <Notes>18</Notes>
  <HiddenSlides>8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L1 - Intro to Win 8 &amp; Visual Studio 2012</vt:lpstr>
      <vt:lpstr>PowerPoint Presentation</vt:lpstr>
      <vt:lpstr>L2 – Using MVVM to build Modern UI apps</vt:lpstr>
      <vt:lpstr>PowerPoint Presentation</vt:lpstr>
      <vt:lpstr>L3 – General Application Features </vt:lpstr>
      <vt:lpstr>PowerPoint Presentation</vt:lpstr>
      <vt:lpstr>L4– Working with User Controls</vt:lpstr>
      <vt:lpstr>PowerPoint Presentation</vt:lpstr>
      <vt:lpstr>L5 – App Integration w/ Contracts</vt:lpstr>
      <vt:lpstr>PowerPoint Presentation</vt:lpstr>
      <vt:lpstr>L6 – Live tiles and notifications</vt:lpstr>
      <vt:lpstr>PowerPoint Presentation</vt:lpstr>
      <vt:lpstr>L7 – Transitions and animations</vt:lpstr>
      <vt:lpstr>PowerPoint Presentation</vt:lpstr>
      <vt:lpstr>L8 – Working with device sensors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Whittaker</dc:creator>
  <cp:lastModifiedBy>Derik Whittaker</cp:lastModifiedBy>
  <cp:revision>64</cp:revision>
  <dcterms:created xsi:type="dcterms:W3CDTF">2013-03-20T00:06:42Z</dcterms:created>
  <dcterms:modified xsi:type="dcterms:W3CDTF">2013-03-21T16:14:58Z</dcterms:modified>
</cp:coreProperties>
</file>