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1"/>
  </p:notesMasterIdLst>
  <p:handoutMasterIdLst>
    <p:handoutMasterId r:id="rId32"/>
  </p:handoutMasterIdLst>
  <p:sldIdLst>
    <p:sldId id="356" r:id="rId5"/>
    <p:sldId id="357" r:id="rId6"/>
    <p:sldId id="370" r:id="rId7"/>
    <p:sldId id="389" r:id="rId8"/>
    <p:sldId id="371" r:id="rId9"/>
    <p:sldId id="373" r:id="rId10"/>
    <p:sldId id="372" r:id="rId11"/>
    <p:sldId id="374" r:id="rId12"/>
    <p:sldId id="375" r:id="rId13"/>
    <p:sldId id="376" r:id="rId14"/>
    <p:sldId id="390" r:id="rId15"/>
    <p:sldId id="392" r:id="rId16"/>
    <p:sldId id="377" r:id="rId17"/>
    <p:sldId id="378" r:id="rId18"/>
    <p:sldId id="387" r:id="rId19"/>
    <p:sldId id="379" r:id="rId20"/>
    <p:sldId id="391" r:id="rId21"/>
    <p:sldId id="380" r:id="rId22"/>
    <p:sldId id="386" r:id="rId23"/>
    <p:sldId id="381" r:id="rId24"/>
    <p:sldId id="385" r:id="rId25"/>
    <p:sldId id="382" r:id="rId26"/>
    <p:sldId id="388" r:id="rId27"/>
    <p:sldId id="383" r:id="rId28"/>
    <p:sldId id="384" r:id="rId29"/>
    <p:sldId id="393" r:id="rId3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89"/>
            <p14:sldId id="371"/>
            <p14:sldId id="373"/>
            <p14:sldId id="372"/>
            <p14:sldId id="374"/>
            <p14:sldId id="375"/>
            <p14:sldId id="376"/>
            <p14:sldId id="390"/>
            <p14:sldId id="392"/>
            <p14:sldId id="377"/>
            <p14:sldId id="378"/>
            <p14:sldId id="387"/>
            <p14:sldId id="379"/>
            <p14:sldId id="391"/>
            <p14:sldId id="380"/>
            <p14:sldId id="386"/>
            <p14:sldId id="381"/>
            <p14:sldId id="385"/>
            <p14:sldId id="382"/>
            <p14:sldId id="388"/>
            <p14:sldId id="383"/>
            <p14:sldId id="384"/>
            <p14:sldId id="3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59382" autoAdjust="0"/>
  </p:normalViewPr>
  <p:slideViewPr>
    <p:cSldViewPr>
      <p:cViewPr varScale="1">
        <p:scale>
          <a:sx n="56" d="100"/>
          <a:sy n="56" d="100"/>
        </p:scale>
        <p:origin x="223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3/9/2013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2 of Html for the XAML developer</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this module we will kick off our transition from bein</a:t>
            </a:r>
            <a:r>
              <a:rPr lang="en-US" baseline="0" dirty="0" smtClean="0"/>
              <a:t>g a XAML developer to an HTML developer by getting our hands dirty and pounding out some code.  We will start by focusing on the skills need to port a potion of the </a:t>
            </a:r>
            <a:r>
              <a:rPr lang="en-US" baseline="0" dirty="0" err="1" smtClean="0"/>
              <a:t>ToDo</a:t>
            </a:r>
            <a:r>
              <a:rPr lang="en-US" baseline="0" dirty="0" smtClean="0"/>
              <a:t> listing screen over to HTML.  This will be the first of 2 modules focused solely on this screen.</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516962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our vie</a:t>
            </a:r>
            <a:r>
              <a:rPr lang="en-US" baseline="0" dirty="0" smtClean="0"/>
              <a:t>w model created but what fun is a view model if we do not have a view to bind it to?  Lets get started and build our first View in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2435384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first view is going to be a straight forward grid which lists our data.  I suspect that this code should look very </a:t>
            </a:r>
            <a:r>
              <a:rPr lang="en-US" baseline="0" dirty="0" err="1" smtClean="0"/>
              <a:t>familure</a:t>
            </a:r>
            <a:r>
              <a:rPr lang="en-US" baseline="0" dirty="0" smtClean="0"/>
              <a:t> to you so I am not going to go into great details explaining it here.</a:t>
            </a:r>
          </a:p>
          <a:p>
            <a:endParaRPr lang="en-US" baseline="0" dirty="0" smtClean="0"/>
          </a:p>
          <a:p>
            <a:r>
              <a:rPr lang="en-US" baseline="0" dirty="0" smtClean="0"/>
              <a:t>[show animation]</a:t>
            </a:r>
          </a:p>
          <a:p>
            <a:r>
              <a:rPr lang="en-US" baseline="0" dirty="0" smtClean="0"/>
              <a:t>The </a:t>
            </a:r>
            <a:r>
              <a:rPr lang="en-US" baseline="0" dirty="0" err="1" smtClean="0"/>
              <a:t>xaml</a:t>
            </a:r>
            <a:r>
              <a:rPr lang="en-US" baseline="0" dirty="0" smtClean="0"/>
              <a:t> you see on screen is the body of a data template for a list box.</a:t>
            </a:r>
          </a:p>
          <a:p>
            <a:endParaRPr lang="en-US" baseline="0" dirty="0" smtClean="0"/>
          </a:p>
          <a:p>
            <a:r>
              <a:rPr lang="en-US" baseline="0" dirty="0" smtClean="0"/>
              <a:t>[show animation]</a:t>
            </a:r>
          </a:p>
          <a:p>
            <a:r>
              <a:rPr lang="en-US" baseline="0" dirty="0" smtClean="0"/>
              <a:t>As you know w/ </a:t>
            </a:r>
            <a:r>
              <a:rPr lang="en-US" baseline="0" dirty="0" err="1" smtClean="0"/>
              <a:t>xaml</a:t>
            </a:r>
            <a:r>
              <a:rPr lang="en-US" baseline="0" dirty="0" smtClean="0"/>
              <a:t> any time you work with a grid you have to manually declare EVERY ROW and EVERY column, this is a royal pain.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Once you have your grid columns and rows setup  you will need to create a UI element for each data point.  You will also have to assign the element a column or row index in order for the layout to look right.  I don’t know about you but I often find my self adding columns and then having to remember to change the index in every UI element.</a:t>
            </a:r>
          </a:p>
          <a:p>
            <a:endParaRPr lang="en-US" baseline="0" dirty="0" smtClean="0"/>
          </a:p>
          <a:p>
            <a:r>
              <a:rPr lang="en-US" baseline="0" dirty="0" smtClean="0"/>
              <a:t>[show animation]</a:t>
            </a:r>
          </a:p>
          <a:p>
            <a:r>
              <a:rPr lang="en-US" baseline="0" dirty="0" smtClean="0"/>
              <a:t>Once you have your UI elements indexed correctly we can bind to our underlying VM by using the standard binding </a:t>
            </a:r>
            <a:r>
              <a:rPr lang="en-US" baseline="0" dirty="0" err="1" smtClean="0"/>
              <a:t>syntanx</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1900013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Here is the same</a:t>
            </a:r>
            <a:r>
              <a:rPr lang="en-US" baseline="0" dirty="0" smtClean="0"/>
              <a:t> view but built w/ HTML and knockout</a:t>
            </a:r>
          </a:p>
          <a:p>
            <a:endParaRPr lang="en-US" baseline="0" dirty="0" smtClean="0"/>
          </a:p>
          <a:p>
            <a:r>
              <a:rPr lang="en-US" baseline="0" dirty="0" smtClean="0"/>
              <a:t>[show animation]</a:t>
            </a:r>
          </a:p>
          <a:p>
            <a:r>
              <a:rPr lang="en-US" baseline="0" dirty="0" smtClean="0"/>
              <a:t>The first thing we should point out is how we are going to bind our underlying collection to the table.  When using knockout we can use the ‘</a:t>
            </a:r>
            <a:r>
              <a:rPr lang="en-US" baseline="0" dirty="0" err="1" smtClean="0"/>
              <a:t>foreach</a:t>
            </a:r>
            <a:r>
              <a:rPr lang="en-US" baseline="0" dirty="0" smtClean="0"/>
              <a:t>’ control flow binding which will allow you to duplicate a section of markup for each element in a collection.</a:t>
            </a:r>
          </a:p>
          <a:p>
            <a:endParaRPr lang="en-US" baseline="0" dirty="0" smtClean="0"/>
          </a:p>
          <a:p>
            <a:r>
              <a:rPr lang="en-US" baseline="0" dirty="0" smtClean="0"/>
              <a:t>Along with the </a:t>
            </a:r>
            <a:r>
              <a:rPr lang="en-US" baseline="0" dirty="0" err="1" smtClean="0"/>
              <a:t>foreach</a:t>
            </a:r>
            <a:r>
              <a:rPr lang="en-US" baseline="0" dirty="0" smtClean="0"/>
              <a:t> binding pay attention to the fact we are using a html table here rather than the list box we used in XAML.  One advantage to using a table here </a:t>
            </a:r>
            <a:r>
              <a:rPr lang="en-US" baseline="0" dirty="0" err="1" smtClean="0"/>
              <a:t>vs</a:t>
            </a:r>
            <a:r>
              <a:rPr lang="en-US" baseline="0" dirty="0" smtClean="0"/>
              <a:t> the XAML equivalent is that there is NO need to declare our column or row definitions ahead of time, I feel this makes for cleaner markup.</a:t>
            </a:r>
          </a:p>
          <a:p>
            <a:endParaRPr lang="en-US" baseline="0" dirty="0" smtClean="0"/>
          </a:p>
          <a:p>
            <a:r>
              <a:rPr lang="en-US" baseline="0" dirty="0" smtClean="0"/>
              <a:t>[show animation]</a:t>
            </a:r>
          </a:p>
          <a:p>
            <a:r>
              <a:rPr lang="en-US" dirty="0" smtClean="0"/>
              <a:t>Once</a:t>
            </a:r>
            <a:r>
              <a:rPr lang="en-US" baseline="0" dirty="0" smtClean="0"/>
              <a:t> you have your columns setup you can use knockout to bind observables in your </a:t>
            </a:r>
            <a:r>
              <a:rPr lang="en-US" baseline="0" dirty="0" err="1" smtClean="0"/>
              <a:t>viewmodel</a:t>
            </a:r>
            <a:r>
              <a:rPr lang="en-US" baseline="0" dirty="0" smtClean="0"/>
              <a:t> to the corresponding UI elements. This binding is very similar to the way you would do it in XAML so this should be pretty natural for you.</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3592623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905189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looked at how to create our view mode as well as how to create our view but how to do we get data from our server to display to our users.  When building HTML applications we want to use </a:t>
            </a:r>
            <a:r>
              <a:rPr lang="en-US" baseline="0" dirty="0" err="1" smtClean="0"/>
              <a:t>ajax</a:t>
            </a:r>
            <a:r>
              <a:rPr lang="en-US" baseline="0" dirty="0" smtClean="0"/>
              <a:t> in order to get data.  We are going to look at how we can use </a:t>
            </a:r>
            <a:r>
              <a:rPr lang="en-US" baseline="0" dirty="0" err="1" smtClean="0"/>
              <a:t>jquery</a:t>
            </a:r>
            <a:r>
              <a:rPr lang="en-US" baseline="0" dirty="0" smtClean="0"/>
              <a:t> and </a:t>
            </a:r>
            <a:r>
              <a:rPr lang="en-US" baseline="0" dirty="0" err="1" smtClean="0"/>
              <a:t>ajax</a:t>
            </a:r>
            <a:r>
              <a:rPr lang="en-US" baseline="0" dirty="0" smtClean="0"/>
              <a:t> to accomplish this goal.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1164361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When</a:t>
            </a:r>
            <a:r>
              <a:rPr lang="en-US" baseline="0" dirty="0" smtClean="0"/>
              <a:t> building </a:t>
            </a:r>
            <a:r>
              <a:rPr lang="en-US" baseline="0" dirty="0" err="1" smtClean="0"/>
              <a:t>xaml</a:t>
            </a:r>
            <a:r>
              <a:rPr lang="en-US" baseline="0" dirty="0" smtClean="0"/>
              <a:t> based applications there are many ways to fetch data from a service.  A common way is to use a library such as </a:t>
            </a:r>
            <a:r>
              <a:rPr lang="en-US" baseline="0" dirty="0" err="1" smtClean="0"/>
              <a:t>RestClient</a:t>
            </a:r>
            <a:r>
              <a:rPr lang="en-US" baseline="0" dirty="0" smtClean="0"/>
              <a:t>.  </a:t>
            </a:r>
            <a:r>
              <a:rPr lang="en-US" baseline="0" dirty="0" err="1" smtClean="0"/>
              <a:t>Restclient</a:t>
            </a:r>
            <a:r>
              <a:rPr lang="en-US" baseline="0" dirty="0" smtClean="0"/>
              <a:t> provides a way to easily get or post data from a provided </a:t>
            </a:r>
            <a:r>
              <a:rPr lang="en-US" baseline="0" dirty="0" err="1" smtClean="0"/>
              <a:t>uri</a:t>
            </a:r>
            <a:r>
              <a:rPr lang="en-US" baseline="0" dirty="0" smtClean="0"/>
              <a:t>.</a:t>
            </a:r>
          </a:p>
          <a:p>
            <a:endParaRPr lang="en-US" baseline="0" dirty="0" smtClean="0"/>
          </a:p>
          <a:p>
            <a:r>
              <a:rPr lang="en-US" baseline="0" dirty="0" smtClean="0"/>
              <a:t>[show animation]</a:t>
            </a:r>
          </a:p>
          <a:p>
            <a:r>
              <a:rPr lang="en-US" baseline="0" dirty="0" smtClean="0"/>
              <a:t>As you can see we have provided a URI to our web </a:t>
            </a:r>
            <a:r>
              <a:rPr lang="en-US" baseline="0" dirty="0" err="1" smtClean="0"/>
              <a:t>api</a:t>
            </a:r>
            <a:r>
              <a:rPr lang="en-US" baseline="0" dirty="0" smtClean="0"/>
              <a:t> endpoint and we are planning on doing a HTTP get.</a:t>
            </a:r>
          </a:p>
          <a:p>
            <a:endParaRPr lang="en-US" baseline="0" dirty="0" smtClean="0"/>
          </a:p>
          <a:p>
            <a:r>
              <a:rPr lang="en-US" baseline="0" dirty="0" smtClean="0"/>
              <a:t>[show animation]</a:t>
            </a:r>
          </a:p>
          <a:p>
            <a:r>
              <a:rPr lang="en-US" baseline="0" dirty="0" smtClean="0"/>
              <a:t>Because this is a Silverlight application and because we do not want to block the UI thread we need to make an </a:t>
            </a:r>
            <a:r>
              <a:rPr lang="en-US" baseline="0" dirty="0" err="1" smtClean="0"/>
              <a:t>async</a:t>
            </a:r>
            <a:r>
              <a:rPr lang="en-US" baseline="0" dirty="0" smtClean="0"/>
              <a:t> call to our endpoint in order to fetch our data.</a:t>
            </a:r>
          </a:p>
          <a:p>
            <a:endParaRPr lang="en-US" baseline="0" dirty="0" smtClean="0"/>
          </a:p>
          <a:p>
            <a:r>
              <a:rPr lang="en-US" baseline="0" dirty="0" smtClean="0"/>
              <a:t>[show animation]</a:t>
            </a:r>
          </a:p>
          <a:p>
            <a:r>
              <a:rPr lang="en-US" baseline="0" dirty="0" smtClean="0"/>
              <a:t>Once our call comes back we validate that the status is correct we need to do something useful with our results, such as </a:t>
            </a:r>
            <a:r>
              <a:rPr lang="en-US" baseline="0" dirty="0" err="1" smtClean="0"/>
              <a:t>deserialize</a:t>
            </a:r>
            <a:r>
              <a:rPr lang="en-US" baseline="0" dirty="0" smtClean="0"/>
              <a:t> them into a result model.  Once we have our result model we need to dispatch our data  back onto the UI thread as seen here.  Once we are on our UI thread we have free reign to do anything we want with our data.</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3694365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Using </a:t>
            </a:r>
            <a:r>
              <a:rPr lang="en-US" dirty="0" err="1" smtClean="0"/>
              <a:t>jquery</a:t>
            </a:r>
            <a:r>
              <a:rPr lang="en-US" dirty="0" smtClean="0"/>
              <a:t> and </a:t>
            </a:r>
            <a:r>
              <a:rPr lang="en-US" dirty="0" err="1" smtClean="0"/>
              <a:t>ajax</a:t>
            </a:r>
            <a:r>
              <a:rPr lang="en-US" dirty="0" smtClean="0"/>
              <a:t> is</a:t>
            </a:r>
            <a:r>
              <a:rPr lang="en-US" baseline="0" dirty="0" smtClean="0"/>
              <a:t> fetch remote data is the accepted best practice for gathering data.  And If you look at our code here it should look very </a:t>
            </a:r>
            <a:r>
              <a:rPr lang="en-US" baseline="0" dirty="0" err="1" smtClean="0"/>
              <a:t>familure</a:t>
            </a:r>
            <a:r>
              <a:rPr lang="en-US" baseline="0" dirty="0" smtClean="0"/>
              <a:t> to the code we just looked at using the rest client</a:t>
            </a:r>
          </a:p>
          <a:p>
            <a:endParaRPr lang="en-US" baseline="0" dirty="0" smtClean="0"/>
          </a:p>
          <a:p>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 </a:t>
            </a:r>
            <a:r>
              <a:rPr lang="en-US" baseline="0" dirty="0" err="1" smtClean="0"/>
              <a:t>jquery</a:t>
            </a:r>
            <a:r>
              <a:rPr lang="en-US" baseline="0" dirty="0" smtClean="0"/>
              <a:t>, like the REST client I need to </a:t>
            </a:r>
            <a:r>
              <a:rPr lang="en-US" baseline="0" dirty="0" err="1" smtClean="0"/>
              <a:t>provid</a:t>
            </a:r>
            <a:r>
              <a:rPr lang="en-US" baseline="0" dirty="0" smtClean="0"/>
              <a:t> a URI to our web </a:t>
            </a:r>
            <a:r>
              <a:rPr lang="en-US" baseline="0" dirty="0" err="1" smtClean="0"/>
              <a:t>api</a:t>
            </a:r>
            <a:r>
              <a:rPr lang="en-US" baseline="0" dirty="0" smtClean="0"/>
              <a:t> endpoint we are using in order to do an HTTP get.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Also like </a:t>
            </a:r>
            <a:r>
              <a:rPr lang="en-US" baseline="0" dirty="0" err="1" smtClean="0"/>
              <a:t>RESTclient</a:t>
            </a:r>
            <a:r>
              <a:rPr lang="en-US" baseline="0" dirty="0" smtClean="0"/>
              <a:t> I need to make a call to some method and provide it the URI to access.  IN our case we are going to use the </a:t>
            </a:r>
            <a:r>
              <a:rPr lang="en-US" baseline="0" dirty="0" err="1" smtClean="0"/>
              <a:t>jquery</a:t>
            </a:r>
            <a:r>
              <a:rPr lang="en-US" baseline="0" dirty="0" smtClean="0"/>
              <a:t> .get method which will do the </a:t>
            </a:r>
            <a:r>
              <a:rPr lang="en-US" baseline="0" dirty="0" err="1" smtClean="0"/>
              <a:t>ajax</a:t>
            </a:r>
            <a:r>
              <a:rPr lang="en-US" baseline="0" dirty="0" smtClean="0"/>
              <a:t> calls behind the </a:t>
            </a:r>
            <a:r>
              <a:rPr lang="en-US" baseline="0" dirty="0" err="1" smtClean="0"/>
              <a:t>seens</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And still like the </a:t>
            </a:r>
            <a:r>
              <a:rPr lang="en-US" baseline="0" dirty="0" err="1" smtClean="0"/>
              <a:t>RESTClient</a:t>
            </a:r>
            <a:r>
              <a:rPr lang="en-US" baseline="0" dirty="0" smtClean="0"/>
              <a:t> example I need to provide a completion call back which is accomplished via the .done deferral.  Once my data has been pushed back into my deferral I am able to process it in any way I see fit.  One slight difference here is there is NO need to dispatch back on to the UI thread which saves the </a:t>
            </a:r>
            <a:r>
              <a:rPr lang="en-US" baseline="0" dirty="0" err="1" smtClean="0"/>
              <a:t>hassel</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681008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868066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data to display in</a:t>
            </a:r>
            <a:r>
              <a:rPr lang="en-US" baseline="0" dirty="0" smtClean="0"/>
              <a:t> our UI however it is not quit styled the way we would like it so lets take a look at how you can conditionally style </a:t>
            </a:r>
            <a:r>
              <a:rPr lang="en-US" baseline="0" dirty="0" err="1" smtClean="0"/>
              <a:t>ui</a:t>
            </a:r>
            <a:r>
              <a:rPr lang="en-US" baseline="0" dirty="0" smtClean="0"/>
              <a:t> elements using knockout </a:t>
            </a:r>
            <a:r>
              <a:rPr lang="en-US" baseline="0" dirty="0" err="1" smtClean="0"/>
              <a:t>js</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36002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is the time to start having fun lets roll up our sleeves and begin cranking out code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are going to start off by building our first real view model with knockout </a:t>
            </a:r>
            <a:r>
              <a:rPr lang="en-US" baseline="0" dirty="0" err="1" smtClean="0"/>
              <a:t>js</a:t>
            </a:r>
            <a:r>
              <a:rPr lang="en-US" baseline="0" dirty="0" smtClean="0"/>
              <a:t> and Typescript.  We will compare the differences between a XAML View Model and a Knockout View Model in order understand where they are similar and where they are different.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create our first view built using HTML.  While building our HTML view we will take a look at the reference XAML application to see how our experience laying out views in XAML will actually help us while building HTML views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take a look at how to use Ajax to query a Web </a:t>
            </a:r>
            <a:r>
              <a:rPr lang="en-US" baseline="0" dirty="0" err="1" smtClean="0"/>
              <a:t>Api</a:t>
            </a:r>
            <a:r>
              <a:rPr lang="en-US" baseline="0" dirty="0" smtClean="0"/>
              <a:t> endpoint in order to get data for the application from a remote service.  Once we have received the data from the </a:t>
            </a:r>
            <a:r>
              <a:rPr lang="en-US" baseline="0" dirty="0" err="1" smtClean="0"/>
              <a:t>api</a:t>
            </a:r>
            <a:r>
              <a:rPr lang="en-US" baseline="0" dirty="0" smtClean="0"/>
              <a:t> we will learn how to store our data in the view model so it can be displayed to the user.</a:t>
            </a:r>
            <a:endParaRPr lang="en-US"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we will take a look at how to dynamically change the style of UI element by using knockout </a:t>
            </a:r>
            <a:r>
              <a:rPr lang="en-US" baseline="0" dirty="0" err="1" smtClean="0"/>
              <a:t>js</a:t>
            </a:r>
            <a:r>
              <a:rPr lang="en-US" baseline="0" dirty="0" smtClean="0"/>
              <a:t>.  We will learn that the mechanics of change styles may be different in XAML and HTML, the concepts are 100% the same.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complete this module by taking a look at how to format text output, such as a date string, for display in our UI.</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When building user interfaces in XAML it is pretty</a:t>
            </a:r>
            <a:r>
              <a:rPr lang="en-US" baseline="0" dirty="0" smtClean="0"/>
              <a:t> common to need to change the look and feel of your element based on data point.  In </a:t>
            </a:r>
            <a:r>
              <a:rPr lang="en-US" baseline="0" dirty="0" err="1" smtClean="0"/>
              <a:t>xaml</a:t>
            </a:r>
            <a:r>
              <a:rPr lang="en-US" baseline="0" dirty="0" smtClean="0"/>
              <a:t> this is really simple to do with a style converter</a:t>
            </a:r>
          </a:p>
          <a:p>
            <a:endParaRPr lang="en-US" baseline="0" dirty="0" smtClean="0"/>
          </a:p>
          <a:p>
            <a:r>
              <a:rPr lang="en-US" baseline="0" dirty="0" smtClean="0"/>
              <a:t>[show animation]</a:t>
            </a:r>
          </a:p>
          <a:p>
            <a:r>
              <a:rPr lang="en-US" baseline="0" dirty="0" smtClean="0"/>
              <a:t>When building a style converter the first thing we have to do is create a class which implements the </a:t>
            </a:r>
            <a:r>
              <a:rPr lang="en-US" baseline="0" dirty="0" err="1" smtClean="0"/>
              <a:t>IValueConverter</a:t>
            </a:r>
            <a:r>
              <a:rPr lang="en-US" baseline="0" dirty="0" smtClean="0"/>
              <a:t> interface.  Once we have our class implemented we simply need to implement both methods convert and convert back.  These methods are where the decision logic for our convert lives.  </a:t>
            </a:r>
          </a:p>
          <a:p>
            <a:endParaRPr lang="en-US" baseline="0" dirty="0" smtClean="0"/>
          </a:p>
          <a:p>
            <a:r>
              <a:rPr lang="en-US" baseline="0" dirty="0" smtClean="0"/>
              <a:t>[show animation]</a:t>
            </a:r>
          </a:p>
          <a:p>
            <a:r>
              <a:rPr lang="en-US" baseline="0" dirty="0" smtClean="0"/>
              <a:t>When using a value converter of course you can bind to a data point and this is provided to you via the value parameter. Once you have this parameter you can use it in any way you see fit in order to determine what style to return.</a:t>
            </a:r>
          </a:p>
          <a:p>
            <a:endParaRPr lang="en-US" baseline="0" dirty="0" smtClean="0"/>
          </a:p>
          <a:p>
            <a:r>
              <a:rPr lang="en-US" baseline="0" dirty="0" smtClean="0"/>
              <a:t>[show animation]</a:t>
            </a:r>
          </a:p>
          <a:p>
            <a:r>
              <a:rPr lang="en-US" baseline="0" dirty="0" smtClean="0"/>
              <a:t>We have reviewed how to create our style converter now it is time to take a look at how we use this in XAML.  </a:t>
            </a:r>
          </a:p>
          <a:p>
            <a:endParaRPr lang="en-US" baseline="0" dirty="0" smtClean="0"/>
          </a:p>
          <a:p>
            <a:r>
              <a:rPr lang="en-US" baseline="0" dirty="0" smtClean="0"/>
              <a:t>[show animation]</a:t>
            </a:r>
          </a:p>
          <a:p>
            <a:r>
              <a:rPr lang="en-US" baseline="0" dirty="0" smtClean="0"/>
              <a:t>As you can see here we use the Style </a:t>
            </a:r>
            <a:r>
              <a:rPr lang="en-US" baseline="0" dirty="0" err="1" smtClean="0"/>
              <a:t>attriute</a:t>
            </a:r>
            <a:r>
              <a:rPr lang="en-US" baseline="0" dirty="0" smtClean="0"/>
              <a:t> of a UI element.  Inside this attribute we need to bind to our view model but more importantly we need to specify the convert we want to use.  Once you have this wired up correctly you can not dynamically change the look and feel of our </a:t>
            </a:r>
            <a:r>
              <a:rPr lang="en-US" baseline="0" dirty="0" err="1" smtClean="0"/>
              <a:t>ui</a:t>
            </a:r>
            <a:r>
              <a:rPr lang="en-US" baseline="0" dirty="0" smtClean="0"/>
              <a:t> element at runtime.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2267756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animation]</a:t>
            </a:r>
          </a:p>
          <a:p>
            <a:r>
              <a:rPr lang="en-US" baseline="0" dirty="0" smtClean="0"/>
              <a:t>When wanting to change styles in HTML and knockout there really is no direct 1-to-1 mapping but we can still accomplish the same goal.</a:t>
            </a:r>
          </a:p>
          <a:p>
            <a:endParaRPr lang="en-US" baseline="0" dirty="0" smtClean="0"/>
          </a:p>
          <a:p>
            <a:r>
              <a:rPr lang="en-US" baseline="0" dirty="0" smtClean="0"/>
              <a:t>[show animation]</a:t>
            </a:r>
          </a:p>
          <a:p>
            <a:r>
              <a:rPr lang="en-US" baseline="0" dirty="0" smtClean="0"/>
              <a:t>In knockout we would could solve this problem numerous ways and one way is to create a computed method to bind to.  This computed method would have access to the observable which matters, such as Status and would return the styles as a result set.  These styles would then drive the UI to change</a:t>
            </a:r>
          </a:p>
          <a:p>
            <a:endParaRPr lang="en-US" baseline="0" dirty="0" smtClean="0"/>
          </a:p>
          <a:p>
            <a:r>
              <a:rPr lang="en-US" baseline="0" dirty="0" smtClean="0"/>
              <a:t>[show animation]</a:t>
            </a:r>
          </a:p>
          <a:p>
            <a:r>
              <a:rPr lang="en-US" baseline="0" dirty="0" smtClean="0"/>
              <a:t>When going down this path it is important to understand that a computed will update each time any observable inside of it, such as Status, is updated. This means that when status changes the computed will update and the value of </a:t>
            </a:r>
            <a:r>
              <a:rPr lang="en-US" baseline="0" dirty="0" err="1" smtClean="0"/>
              <a:t>StatusStyle</a:t>
            </a:r>
            <a:r>
              <a:rPr lang="en-US" baseline="0" dirty="0" smtClean="0"/>
              <a:t> will also change.</a:t>
            </a:r>
          </a:p>
          <a:p>
            <a:endParaRPr lang="en-US" baseline="0" dirty="0" smtClean="0"/>
          </a:p>
          <a:p>
            <a:r>
              <a:rPr lang="en-US" baseline="0" dirty="0" smtClean="0"/>
              <a:t>[show animation]</a:t>
            </a:r>
          </a:p>
          <a:p>
            <a:r>
              <a:rPr lang="en-US" baseline="0" dirty="0" smtClean="0"/>
              <a:t>We have our computed setup now but how to we us this in the UI?</a:t>
            </a:r>
          </a:p>
          <a:p>
            <a:endParaRPr lang="en-US" baseline="0" dirty="0" smtClean="0"/>
          </a:p>
          <a:p>
            <a:r>
              <a:rPr lang="en-US" baseline="0" dirty="0" smtClean="0"/>
              <a:t>[show animation]</a:t>
            </a:r>
          </a:p>
          <a:p>
            <a:r>
              <a:rPr lang="en-US" baseline="0" dirty="0" smtClean="0"/>
              <a:t>The first thing we would do is use the knockout data-bind attribute and provide it the </a:t>
            </a:r>
            <a:r>
              <a:rPr lang="en-US" baseline="0" dirty="0" err="1" smtClean="0"/>
              <a:t>StatusStyle</a:t>
            </a:r>
            <a:r>
              <a:rPr lang="en-US" baseline="0" dirty="0" smtClean="0"/>
              <a:t> observable property</a:t>
            </a:r>
          </a:p>
          <a:p>
            <a:endParaRPr lang="en-US" baseline="0" dirty="0" smtClean="0"/>
          </a:p>
          <a:p>
            <a:r>
              <a:rPr lang="en-US" baseline="0" dirty="0" smtClean="0"/>
              <a:t>[show animation]</a:t>
            </a:r>
          </a:p>
          <a:p>
            <a:r>
              <a:rPr lang="en-US" baseline="0" dirty="0" smtClean="0"/>
              <a:t>The next thing we would do is need to make sure to use the </a:t>
            </a:r>
            <a:r>
              <a:rPr lang="en-US" baseline="0" dirty="0" err="1" smtClean="0"/>
              <a:t>attr</a:t>
            </a:r>
            <a:r>
              <a:rPr lang="en-US" baseline="0" dirty="0" smtClean="0"/>
              <a:t> binding with knockout in order to set the correct </a:t>
            </a:r>
            <a:r>
              <a:rPr lang="en-US" baseline="0" dirty="0" err="1" smtClean="0"/>
              <a:t>css</a:t>
            </a:r>
            <a:r>
              <a:rPr lang="en-US" baseline="0" dirty="0" smtClean="0"/>
              <a:t> class inside our UI element.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361676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1003624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data</a:t>
            </a:r>
            <a:r>
              <a:rPr lang="en-US" baseline="0" dirty="0" smtClean="0"/>
              <a:t> displayed in our UI and it has been styled but what do we do if we simply want to format text such as a date field?  We can solve this problem with little effort as well so lets see how.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207541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animation]</a:t>
            </a:r>
          </a:p>
          <a:p>
            <a:r>
              <a:rPr lang="en-US" baseline="0" dirty="0" smtClean="0"/>
              <a:t>When using Silverlight it is pretty easy to format a string value, you can simply use the string format feature built right in to XAML.</a:t>
            </a:r>
          </a:p>
          <a:p>
            <a:endParaRPr lang="en-US" baseline="0" dirty="0" smtClean="0"/>
          </a:p>
          <a:p>
            <a:r>
              <a:rPr lang="en-US" baseline="0" dirty="0" smtClean="0"/>
              <a:t>[show animation]</a:t>
            </a:r>
          </a:p>
          <a:p>
            <a:r>
              <a:rPr lang="en-US" baseline="0" dirty="0" smtClean="0"/>
              <a:t>Sadly in HTML it is not quite this easy. </a:t>
            </a:r>
          </a:p>
          <a:p>
            <a:endParaRPr lang="en-US" baseline="0" dirty="0" smtClean="0"/>
          </a:p>
          <a:p>
            <a:r>
              <a:rPr lang="en-US" baseline="0" dirty="0" smtClean="0"/>
              <a:t>[show animation]</a:t>
            </a:r>
          </a:p>
          <a:p>
            <a:r>
              <a:rPr lang="en-US" baseline="0" dirty="0" smtClean="0"/>
              <a:t>In HTML if you want to format something you would still need to bind to it as you see here</a:t>
            </a:r>
          </a:p>
          <a:p>
            <a:endParaRPr lang="en-US" baseline="0" dirty="0" smtClean="0"/>
          </a:p>
          <a:p>
            <a:r>
              <a:rPr lang="en-US" baseline="0" dirty="0" smtClean="0"/>
              <a:t>[show animation]</a:t>
            </a:r>
          </a:p>
          <a:p>
            <a:r>
              <a:rPr lang="en-US" baseline="0" dirty="0" smtClean="0"/>
              <a:t>However we need to do a bit of work in the view model.  Once again we can solve this problem in multiple ways but the simplest may be to use a computed observable.  In our computed observable we would provide any logic needed in order to get the data formatted correctly and returned for binding.</a:t>
            </a:r>
          </a:p>
          <a:p>
            <a:endParaRPr lang="en-US" baseline="0" dirty="0" smtClean="0"/>
          </a:p>
          <a:p>
            <a:r>
              <a:rPr lang="en-US" baseline="0" dirty="0" smtClean="0"/>
              <a:t>[show animation]</a:t>
            </a:r>
          </a:p>
          <a:p>
            <a:r>
              <a:rPr lang="en-US" baseline="0" dirty="0" smtClean="0"/>
              <a:t>I mentioned we could solve this multiple ways.  Another way we could solve this is by using custom bindings in knockout, we will take a look at how to do this later in </a:t>
            </a:r>
            <a:r>
              <a:rPr lang="en-US" baseline="0" smtClean="0"/>
              <a:t>the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2712885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3117547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kicked of our transition from being a XAML</a:t>
            </a:r>
            <a:r>
              <a:rPr lang="en-US" baseline="0" dirty="0" smtClean="0"/>
              <a:t> developer to an HTML developer by writing some code. </a:t>
            </a:r>
          </a:p>
          <a:p>
            <a:endParaRPr lang="en-US" baseline="0" dirty="0" smtClean="0"/>
          </a:p>
          <a:p>
            <a:r>
              <a:rPr lang="en-US" baseline="0" dirty="0" smtClean="0"/>
              <a:t>We first took a look at how create our first view model.  When building our view model we compared our </a:t>
            </a:r>
            <a:r>
              <a:rPr lang="en-US" baseline="0" dirty="0" err="1" smtClean="0"/>
              <a:t>Typscript</a:t>
            </a:r>
            <a:r>
              <a:rPr lang="en-US" baseline="0" dirty="0" smtClean="0"/>
              <a:t>/knockout VM to a XAML based one in order to understand where they are similar and where they are different</a:t>
            </a:r>
          </a:p>
          <a:p>
            <a:endParaRPr lang="en-US" baseline="0" dirty="0" smtClean="0"/>
          </a:p>
          <a:p>
            <a:r>
              <a:rPr lang="en-US" baseline="0" dirty="0" smtClean="0"/>
              <a:t>Next we created our first view in HTML.  When creating our view we reviewed our reference XAML view and then took a look at how to reproduce that view in HTML.</a:t>
            </a:r>
          </a:p>
          <a:p>
            <a:endParaRPr lang="en-US" baseline="0" dirty="0" smtClean="0"/>
          </a:p>
          <a:p>
            <a:r>
              <a:rPr lang="en-US" baseline="0" dirty="0" smtClean="0"/>
              <a:t>After this we learned how to use </a:t>
            </a:r>
            <a:r>
              <a:rPr lang="en-US" baseline="0" dirty="0" err="1" smtClean="0"/>
              <a:t>jquery</a:t>
            </a:r>
            <a:r>
              <a:rPr lang="en-US" baseline="0" dirty="0" smtClean="0"/>
              <a:t> and </a:t>
            </a:r>
            <a:r>
              <a:rPr lang="en-US" baseline="0" dirty="0" err="1" smtClean="0"/>
              <a:t>ajax</a:t>
            </a:r>
            <a:r>
              <a:rPr lang="en-US" baseline="0" dirty="0" smtClean="0"/>
              <a:t> to fetch remote data from our WEB </a:t>
            </a:r>
            <a:r>
              <a:rPr lang="en-US" baseline="0" dirty="0" err="1" smtClean="0"/>
              <a:t>api</a:t>
            </a:r>
            <a:r>
              <a:rPr lang="en-US" baseline="0" dirty="0" smtClean="0"/>
              <a:t> endpoint.</a:t>
            </a:r>
          </a:p>
          <a:p>
            <a:endParaRPr lang="en-US" baseline="0" dirty="0" smtClean="0"/>
          </a:p>
          <a:p>
            <a:r>
              <a:rPr lang="en-US" baseline="0" dirty="0" smtClean="0"/>
              <a:t>Finally we rounded out the module by learning how to use knockout to apply styles to UI elements as well as how to format text for display.</a:t>
            </a:r>
          </a:p>
          <a:p>
            <a:endParaRPr lang="en-US" baseline="0" dirty="0" smtClean="0"/>
          </a:p>
          <a:p>
            <a:r>
              <a:rPr lang="en-US" baseline="0" dirty="0" smtClean="0"/>
              <a:t>In the next module we will continue to focus on our </a:t>
            </a:r>
            <a:r>
              <a:rPr lang="en-US" baseline="0" dirty="0" err="1" smtClean="0"/>
              <a:t>todo</a:t>
            </a:r>
            <a:r>
              <a:rPr lang="en-US" baseline="0" dirty="0" smtClean="0"/>
              <a:t> listing screen.  However, we are going to kick it up a notice and at learn how to do more client side </a:t>
            </a:r>
            <a:r>
              <a:rPr lang="en-US" baseline="0" dirty="0" err="1" smtClean="0"/>
              <a:t>proessing</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26</a:t>
            </a:fld>
            <a:endParaRPr lang="en-US"/>
          </a:p>
        </p:txBody>
      </p:sp>
    </p:spTree>
    <p:extLst>
      <p:ext uri="{BB962C8B-B14F-4D97-AF65-F5344CB8AC3E}">
        <p14:creationId xmlns:p14="http://schemas.microsoft.com/office/powerpoint/2010/main" val="241464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time to take</a:t>
            </a:r>
            <a:r>
              <a:rPr lang="en-US" baseline="0" dirty="0" smtClean="0"/>
              <a:t> get our hands dirty and look at how we build our first knockout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1649885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creating view</a:t>
            </a:r>
            <a:r>
              <a:rPr lang="en-US" baseline="0" dirty="0" smtClean="0"/>
              <a:t> models w/ typescript and knockout there are a few things we should discuss up font</a:t>
            </a:r>
          </a:p>
          <a:p>
            <a:endParaRPr lang="en-US" baseline="0" dirty="0" smtClean="0"/>
          </a:p>
          <a:p>
            <a:r>
              <a:rPr lang="en-US" baseline="0" dirty="0" smtClean="0"/>
              <a:t>[show animation]</a:t>
            </a:r>
          </a:p>
          <a:p>
            <a:r>
              <a:rPr lang="en-US" baseline="0" dirty="0" smtClean="0"/>
              <a:t>First item to know is that unlike in XAML applications a knockout based view model does not need to implement </a:t>
            </a:r>
            <a:r>
              <a:rPr lang="en-US" baseline="0" dirty="0" err="1" smtClean="0"/>
              <a:t>INotifyPropertyChanged</a:t>
            </a:r>
            <a:r>
              <a:rPr lang="en-US" baseline="0" dirty="0" smtClean="0"/>
              <a:t> in order to have its changes bubble up to the UI.  We will illustrate this in an upcoming slide</a:t>
            </a:r>
          </a:p>
          <a:p>
            <a:endParaRPr lang="en-US" baseline="0" dirty="0" smtClean="0"/>
          </a:p>
          <a:p>
            <a:r>
              <a:rPr lang="en-US" baseline="0" dirty="0" smtClean="0"/>
              <a:t>[show animation]</a:t>
            </a:r>
          </a:p>
          <a:p>
            <a:r>
              <a:rPr lang="en-US" baseline="0" dirty="0" smtClean="0"/>
              <a:t>Another fact to know is that properties in a knockout view model do not need to be wired up to manually raise any type of property changed event.  This is nice because having to wire this code up for </a:t>
            </a:r>
            <a:r>
              <a:rPr lang="en-US" baseline="0" dirty="0" err="1" smtClean="0"/>
              <a:t>evey</a:t>
            </a:r>
            <a:r>
              <a:rPr lang="en-US" baseline="0" dirty="0" smtClean="0"/>
              <a:t> property in XAML is bunch of wasted ceremony in my opinion.</a:t>
            </a:r>
          </a:p>
          <a:p>
            <a:endParaRPr lang="en-US" baseline="0" dirty="0" smtClean="0"/>
          </a:p>
          <a:p>
            <a:r>
              <a:rPr lang="en-US" baseline="0" dirty="0" smtClean="0"/>
              <a:t>[show animation]</a:t>
            </a:r>
          </a:p>
          <a:p>
            <a:r>
              <a:rPr lang="en-US" baseline="0" dirty="0" smtClean="0"/>
              <a:t>Since we do not need to manually raise any type of changed event notification for a given property, how does the UI know about our changes.  In knockout all bound properties must be observable properties maintained by knockout.  We will take a look at this in an upcoming slide</a:t>
            </a:r>
          </a:p>
          <a:p>
            <a:endParaRPr lang="en-US" baseline="0" dirty="0" smtClean="0"/>
          </a:p>
          <a:p>
            <a:r>
              <a:rPr lang="en-US" baseline="0" dirty="0" smtClean="0"/>
              <a:t>[show animation]</a:t>
            </a:r>
          </a:p>
          <a:p>
            <a:r>
              <a:rPr lang="en-US" baseline="0" dirty="0" smtClean="0"/>
              <a:t>One huge pain point for any new HTML/Knockout developer is going to be how you interact w/ an observable property.  In </a:t>
            </a:r>
            <a:r>
              <a:rPr lang="en-US" baseline="0" dirty="0" err="1" smtClean="0"/>
              <a:t>xaml</a:t>
            </a:r>
            <a:r>
              <a:rPr lang="en-US" baseline="0" dirty="0" smtClean="0"/>
              <a:t> these properties are truly properties and not methods.  However with knockout you must use properties as methods and if you try to use them as C# style properties things will simply not work.  We will examine this in an upcoming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2818254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ANIMATION]</a:t>
            </a:r>
          </a:p>
          <a:p>
            <a:r>
              <a:rPr lang="en-US" baseline="0" dirty="0" smtClean="0"/>
              <a:t>Here is a View Model declaration, this is something you should be very familiar with.  We have a namespace declared along with a class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a:t>
            </a:r>
            <a:r>
              <a:rPr lang="en-US" baseline="0" dirty="0" smtClean="0"/>
              <a:t> ANIMATION]</a:t>
            </a:r>
          </a:p>
          <a:p>
            <a:r>
              <a:rPr lang="en-US" dirty="0" smtClean="0"/>
              <a:t>You can see that</a:t>
            </a:r>
            <a:r>
              <a:rPr lang="en-US" baseline="0" dirty="0" smtClean="0"/>
              <a:t> this class inherits off a base view model, in our case a VM from the MVVM light framework.  What makes the fact that this view model inherits off a base VM special is the fact that what we are really trying do is have our </a:t>
            </a:r>
            <a:r>
              <a:rPr lang="en-US" baseline="0" dirty="0" err="1" smtClean="0"/>
              <a:t>Vm</a:t>
            </a:r>
            <a:r>
              <a:rPr lang="en-US" baseline="0" dirty="0" smtClean="0"/>
              <a:t> implement the </a:t>
            </a:r>
            <a:r>
              <a:rPr lang="en-US" baseline="0" dirty="0" err="1" smtClean="0"/>
              <a:t>INotifyPropertyCHanged</a:t>
            </a:r>
            <a:r>
              <a:rPr lang="en-US" baseline="0" dirty="0" smtClean="0"/>
              <a:t> interface.  The </a:t>
            </a:r>
            <a:r>
              <a:rPr lang="en-US" baseline="0" dirty="0" err="1" smtClean="0"/>
              <a:t>INotifyPropertyChanged</a:t>
            </a:r>
            <a:r>
              <a:rPr lang="en-US" baseline="0" dirty="0" smtClean="0"/>
              <a:t> interface is the mechanism in XAML which allows binding to work.</a:t>
            </a:r>
          </a:p>
          <a:p>
            <a:endParaRPr lang="en-US" baseline="0" dirty="0" smtClean="0"/>
          </a:p>
          <a:p>
            <a:r>
              <a:rPr lang="en-US" baseline="0" dirty="0" smtClean="0"/>
              <a:t>How would we implement our View Model in the HTML world using typescript?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a:t>
            </a:r>
            <a:r>
              <a:rPr lang="en-US" baseline="0" dirty="0" smtClean="0"/>
              <a:t>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we look at our View Model declaration now, this should look similar to you, but with out one little detail.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There is no need to implement </a:t>
            </a:r>
            <a:r>
              <a:rPr lang="en-US" baseline="0" dirty="0" err="1" smtClean="0"/>
              <a:t>INotifyPropertyChanged</a:t>
            </a:r>
            <a:r>
              <a:rPr lang="en-US" baseline="0" dirty="0" smtClean="0"/>
              <a:t>.  The reason we do not need to do anything special is because </a:t>
            </a:r>
            <a:r>
              <a:rPr lang="en-US" baseline="0" dirty="0" err="1" smtClean="0"/>
              <a:t>Knockoutjs</a:t>
            </a:r>
            <a:r>
              <a:rPr lang="en-US" baseline="0" dirty="0" smtClean="0"/>
              <a:t> is going to handle all this for us.  This removes the need for us to clutter up our classes and allows us to have cleaner code to work.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As you can see, declaring a view model in typescript is pretty much identical to how you would declare on it in XAML</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303698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created our View Model, but what good is a View model if we do not have any properties or method in it.</a:t>
            </a:r>
          </a:p>
          <a:p>
            <a:endParaRPr lang="en-US" baseline="0" dirty="0" smtClean="0"/>
          </a:p>
          <a:p>
            <a:r>
              <a:rPr lang="en-US" dirty="0" smtClean="0"/>
              <a:t>[SHOW</a:t>
            </a:r>
            <a:r>
              <a:rPr lang="en-US" baseline="0" dirty="0" smtClean="0"/>
              <a:t> ANIMATION]</a:t>
            </a:r>
          </a:p>
          <a:p>
            <a:r>
              <a:rPr lang="en-US" baseline="0" dirty="0" smtClean="0"/>
              <a:t>In Silverlight if you were to create a property and make it observable you would have something as you see now.</a:t>
            </a:r>
          </a:p>
          <a:p>
            <a:endParaRPr lang="en-US" baseline="0" dirty="0" smtClean="0"/>
          </a:p>
          <a:p>
            <a:r>
              <a:rPr lang="en-US" baseline="0" dirty="0" smtClean="0"/>
              <a:t>[Show animation]</a:t>
            </a:r>
          </a:p>
          <a:p>
            <a:r>
              <a:rPr lang="en-US" baseline="0" dirty="0" smtClean="0"/>
              <a:t>We would have a property backing field which is an observable collection.  This means we are not able to use an auto property in our VM which really is a shame.</a:t>
            </a:r>
          </a:p>
          <a:p>
            <a:endParaRPr lang="en-US" baseline="0" dirty="0" smtClean="0"/>
          </a:p>
          <a:p>
            <a:r>
              <a:rPr lang="en-US" baseline="0" dirty="0" smtClean="0"/>
              <a:t>[show animation]</a:t>
            </a:r>
          </a:p>
          <a:p>
            <a:r>
              <a:rPr lang="en-US" baseline="0" dirty="0" smtClean="0"/>
              <a:t>The setter of our </a:t>
            </a:r>
            <a:r>
              <a:rPr lang="en-US" baseline="0" dirty="0" err="1" smtClean="0"/>
              <a:t>preoprty</a:t>
            </a:r>
            <a:r>
              <a:rPr lang="en-US" baseline="0" dirty="0" smtClean="0"/>
              <a:t> would also need to some how raise a notification changed event to signal to the UI that something has changed.  This is done here via the </a:t>
            </a:r>
            <a:r>
              <a:rPr lang="en-US" baseline="0" dirty="0" err="1" smtClean="0"/>
              <a:t>RaisePropertyChanged</a:t>
            </a:r>
            <a:r>
              <a:rPr lang="en-US" baseline="0" dirty="0" smtClean="0"/>
              <a:t> method which is a helper method that is part of MVVM light.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 would we implement our Property in the HTML world using Knockout </a:t>
            </a:r>
            <a:r>
              <a:rPr lang="en-US" baseline="0" dirty="0" err="1" smtClean="0"/>
              <a:t>js</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r>
              <a:rPr lang="en-US" baseline="0" dirty="0" smtClean="0"/>
              <a:t>In the Typescript/knockout world we would still have to declare our property</a:t>
            </a:r>
          </a:p>
          <a:p>
            <a:endParaRPr lang="en-US" baseline="0" dirty="0" smtClean="0"/>
          </a:p>
          <a:p>
            <a:r>
              <a:rPr lang="en-US" baseline="0" dirty="0" smtClean="0"/>
              <a:t>[show animation]</a:t>
            </a:r>
          </a:p>
          <a:p>
            <a:r>
              <a:rPr lang="en-US" baseline="0" dirty="0" smtClean="0"/>
              <a:t>And this property would have to be an observable.</a:t>
            </a:r>
          </a:p>
          <a:p>
            <a:endParaRPr lang="en-US" baseline="0" dirty="0" smtClean="0"/>
          </a:p>
          <a:p>
            <a:r>
              <a:rPr lang="en-US" baseline="0" dirty="0" smtClean="0"/>
              <a:t>[show animation]</a:t>
            </a:r>
          </a:p>
          <a:p>
            <a:r>
              <a:rPr lang="en-US" baseline="0" dirty="0" smtClean="0"/>
              <a:t>However, unlike in XAML there is NO need to have a backing field OR to manually have to signal that our property has changed, all of this is taken care of for you via knockout.</a:t>
            </a:r>
          </a:p>
          <a:p>
            <a:endParaRPr lang="en-US" baseline="0" dirty="0" smtClean="0"/>
          </a:p>
          <a:p>
            <a:r>
              <a:rPr lang="en-US" baseline="0" dirty="0" smtClean="0"/>
              <a:t>As you can see the implementation of a property is a bit different between XAML and Typescript w/ knockout.  But different in a good way if you ask me.  I have never liked the fact that I have to go through the ceremony of raising changed events and with </a:t>
            </a:r>
            <a:r>
              <a:rPr lang="en-US" baseline="0" smtClean="0"/>
              <a:t>knockout I do not need to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309955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previous</a:t>
            </a:r>
            <a:r>
              <a:rPr lang="en-US" baseline="0" dirty="0" smtClean="0"/>
              <a:t> slide we took a look at our observable property.  This property declaration in Typescript contains 3 points</a:t>
            </a:r>
          </a:p>
          <a:p>
            <a:r>
              <a:rPr lang="en-US" baseline="0" dirty="0" smtClean="0"/>
              <a:t>and I wanted to circle back and break down our syntax just a bit more.</a:t>
            </a:r>
          </a:p>
          <a:p>
            <a:endParaRPr lang="en-US" baseline="0" dirty="0" smtClean="0"/>
          </a:p>
          <a:p>
            <a:r>
              <a:rPr lang="en-US" baseline="0" dirty="0" smtClean="0"/>
              <a:t>[show animation]</a:t>
            </a:r>
          </a:p>
          <a:p>
            <a:r>
              <a:rPr lang="en-US" baseline="0" dirty="0" smtClean="0"/>
              <a:t>The first thing we have to do of course is give our property a name.  In our case we named it </a:t>
            </a:r>
            <a:r>
              <a:rPr lang="en-US" baseline="0" dirty="0" err="1" smtClean="0"/>
              <a:t>ToDos</a:t>
            </a:r>
            <a:endParaRPr lang="en-US" baseline="0" dirty="0" smtClean="0"/>
          </a:p>
          <a:p>
            <a:endParaRPr lang="en-US" baseline="0" dirty="0" smtClean="0"/>
          </a:p>
          <a:p>
            <a:r>
              <a:rPr lang="en-US" baseline="0" dirty="0" smtClean="0"/>
              <a:t>[show animation]</a:t>
            </a:r>
          </a:p>
          <a:p>
            <a:r>
              <a:rPr lang="en-US" baseline="0" dirty="0" smtClean="0"/>
              <a:t>The next part of our property is its type.  In our case here we are going to tell the type script compiler we are using an </a:t>
            </a:r>
            <a:r>
              <a:rPr lang="en-US" baseline="0" dirty="0" err="1" smtClean="0"/>
              <a:t>KnockoutObservableArray</a:t>
            </a:r>
            <a:r>
              <a:rPr lang="en-US" baseline="0" dirty="0" smtClean="0"/>
              <a:t>.  This allows the typescript compiler to perform static checking in our code.</a:t>
            </a:r>
          </a:p>
          <a:p>
            <a:endParaRPr lang="en-US" baseline="0" dirty="0" smtClean="0"/>
          </a:p>
          <a:p>
            <a:r>
              <a:rPr lang="en-US" baseline="0" dirty="0" smtClean="0"/>
              <a:t>[show animation]</a:t>
            </a:r>
          </a:p>
          <a:p>
            <a:r>
              <a:rPr lang="en-US" baseline="0" dirty="0" smtClean="0"/>
              <a:t>The last part of our property is where we are initializing our value and actually making it an observable array.  This is critical and is something we will be doing over and over again.</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398674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a:t>
            </a:r>
          </a:p>
          <a:p>
            <a:endParaRPr lang="en-US" dirty="0" smtClean="0"/>
          </a:p>
          <a:p>
            <a:r>
              <a:rPr lang="en-US" dirty="0" smtClean="0"/>
              <a:t>On</a:t>
            </a:r>
            <a:r>
              <a:rPr lang="en-US" baseline="0" dirty="0" smtClean="0"/>
              <a:t> the first slide I said that the way we access properties in a C# view model is very different from the way we access them in a knockout view model.</a:t>
            </a:r>
          </a:p>
          <a:p>
            <a:endParaRPr lang="en-US" baseline="0" dirty="0" smtClean="0"/>
          </a:p>
          <a:p>
            <a:r>
              <a:rPr lang="en-US" baseline="0" dirty="0" smtClean="0"/>
              <a:t>[show animation]</a:t>
            </a:r>
          </a:p>
          <a:p>
            <a:r>
              <a:rPr lang="en-US" dirty="0" smtClean="0"/>
              <a:t>In</a:t>
            </a:r>
            <a:r>
              <a:rPr lang="en-US" baseline="0" dirty="0" smtClean="0"/>
              <a:t> C# if we want to set a value to a property or get a value from a property you would use syntax as seen here</a:t>
            </a:r>
          </a:p>
          <a:p>
            <a:endParaRPr lang="en-US" baseline="0" dirty="0" smtClean="0"/>
          </a:p>
          <a:p>
            <a:r>
              <a:rPr lang="en-US" baseline="0" dirty="0" smtClean="0"/>
              <a:t>[show animation]</a:t>
            </a:r>
          </a:p>
          <a:p>
            <a:r>
              <a:rPr lang="en-US" baseline="0" dirty="0" smtClean="0"/>
              <a:t>However, when using knockout observables we cannot access these as traditional properties we must access these as methods</a:t>
            </a:r>
          </a:p>
          <a:p>
            <a:endParaRPr lang="en-US" baseline="0" dirty="0" smtClean="0"/>
          </a:p>
          <a:p>
            <a:r>
              <a:rPr lang="en-US" baseline="0" dirty="0" smtClean="0"/>
              <a:t>[show animation]</a:t>
            </a:r>
          </a:p>
          <a:p>
            <a:r>
              <a:rPr lang="en-US" baseline="0" dirty="0" smtClean="0"/>
              <a:t>As you can see here we are pushing values to our underlying observable in the same way as if we were calling a method, and we are getting values out of the value by calling it as a method.</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2154171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Porting the </a:t>
            </a:r>
            <a:r>
              <a:rPr lang="en-AU" dirty="0" err="1" smtClean="0"/>
              <a:t>ToDo</a:t>
            </a:r>
            <a:r>
              <a:rPr lang="en-AU" dirty="0" smtClean="0"/>
              <a:t> Listing Screen</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Twitter: @</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8014347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Creating our View Model</a:t>
            </a:r>
          </a:p>
          <a:p>
            <a:r>
              <a:rPr lang="en-GB" dirty="0">
                <a:solidFill>
                  <a:schemeClr val="accent6">
                    <a:lumMod val="75000"/>
                  </a:schemeClr>
                </a:solidFill>
              </a:rPr>
              <a:t>Creating our HTML View</a:t>
            </a:r>
          </a:p>
          <a:p>
            <a:r>
              <a:rPr lang="en-GB" dirty="0"/>
              <a:t>Fetching data via Ajax</a:t>
            </a:r>
          </a:p>
          <a:p>
            <a:r>
              <a:rPr lang="en-GB" dirty="0"/>
              <a:t>Applying styles to an HTML element via Knockout</a:t>
            </a:r>
          </a:p>
          <a:p>
            <a:r>
              <a:rPr lang="en-GB" dirty="0"/>
              <a:t>Formatting data via Computed Observables</a:t>
            </a:r>
          </a:p>
        </p:txBody>
      </p:sp>
    </p:spTree>
    <p:extLst>
      <p:ext uri="{BB962C8B-B14F-4D97-AF65-F5344CB8AC3E}">
        <p14:creationId xmlns:p14="http://schemas.microsoft.com/office/powerpoint/2010/main" val="374369117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View		</a:t>
            </a:r>
            <a:endParaRPr lang="en-GB" dirty="0"/>
          </a:p>
        </p:txBody>
      </p:sp>
      <p:sp>
        <p:nvSpPr>
          <p:cNvPr id="3" name="Text Placeholder 2"/>
          <p:cNvSpPr>
            <a:spLocks noGrp="1"/>
          </p:cNvSpPr>
          <p:nvPr>
            <p:ph type="body" idx="1"/>
          </p:nvPr>
        </p:nvSpPr>
        <p:spPr/>
        <p:txBody>
          <a:bodyPr/>
          <a:lstStyle/>
          <a:p>
            <a:r>
              <a:rPr lang="en-GB" dirty="0" smtClean="0"/>
              <a:t>XAML View</a:t>
            </a:r>
            <a:endParaRPr lang="en-GB" dirty="0"/>
          </a:p>
        </p:txBody>
      </p:sp>
      <p:pic>
        <p:nvPicPr>
          <p:cNvPr id="5" name="Picture 4"/>
          <p:cNvPicPr>
            <a:picLocks noChangeAspect="1"/>
          </p:cNvPicPr>
          <p:nvPr/>
        </p:nvPicPr>
        <p:blipFill>
          <a:blip r:embed="rId3"/>
          <a:stretch>
            <a:fillRect/>
          </a:stretch>
        </p:blipFill>
        <p:spPr>
          <a:xfrm>
            <a:off x="757237" y="1879375"/>
            <a:ext cx="7629525" cy="4267200"/>
          </a:xfrm>
          <a:prstGeom prst="rect">
            <a:avLst/>
          </a:prstGeom>
        </p:spPr>
      </p:pic>
      <p:cxnSp>
        <p:nvCxnSpPr>
          <p:cNvPr id="6" name="Straight Arrow Connector 5"/>
          <p:cNvCxnSpPr/>
          <p:nvPr/>
        </p:nvCxnSpPr>
        <p:spPr bwMode="auto">
          <a:xfrm flipH="1">
            <a:off x="4953000" y="1691640"/>
            <a:ext cx="1393208" cy="28956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371600"/>
            <a:ext cx="2536207" cy="646331"/>
          </a:xfrm>
          <a:prstGeom prst="rect">
            <a:avLst/>
          </a:prstGeom>
          <a:noFill/>
          <a:ln w="9525">
            <a:noFill/>
            <a:miter lim="800000"/>
            <a:headEnd/>
            <a:tailEnd/>
          </a:ln>
        </p:spPr>
        <p:txBody>
          <a:bodyPr wrap="square" rtlCol="0">
            <a:spAutoFit/>
          </a:bodyPr>
          <a:lstStyle/>
          <a:p>
            <a:r>
              <a:rPr lang="en-US" dirty="0" smtClean="0">
                <a:latin typeface="+mj-lt"/>
              </a:rPr>
              <a:t>Must declare EACH column/row up front</a:t>
            </a:r>
            <a:endParaRPr lang="en-US" sz="1800" dirty="0">
              <a:latin typeface="+mj-lt"/>
            </a:endParaRPr>
          </a:p>
        </p:txBody>
      </p:sp>
      <p:cxnSp>
        <p:nvCxnSpPr>
          <p:cNvPr id="10" name="Straight Arrow Connector 9"/>
          <p:cNvCxnSpPr/>
          <p:nvPr/>
        </p:nvCxnSpPr>
        <p:spPr bwMode="auto">
          <a:xfrm flipH="1">
            <a:off x="4953000" y="2721709"/>
            <a:ext cx="1393208" cy="28956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400800" y="2286000"/>
            <a:ext cx="2743200" cy="1015663"/>
          </a:xfrm>
          <a:prstGeom prst="rect">
            <a:avLst/>
          </a:prstGeom>
          <a:noFill/>
          <a:ln w="9525">
            <a:noFill/>
            <a:miter lim="800000"/>
            <a:headEnd/>
            <a:tailEnd/>
          </a:ln>
        </p:spPr>
        <p:txBody>
          <a:bodyPr wrap="square" rtlCol="0">
            <a:spAutoFit/>
          </a:bodyPr>
          <a:lstStyle/>
          <a:p>
            <a:r>
              <a:rPr lang="en-US" dirty="0" smtClean="0">
                <a:latin typeface="+mj-lt"/>
              </a:rPr>
              <a:t>Create UI Control for each data point.</a:t>
            </a:r>
          </a:p>
          <a:p>
            <a:endParaRPr lang="en-US" sz="600" dirty="0" smtClean="0">
              <a:latin typeface="+mj-lt"/>
            </a:endParaRPr>
          </a:p>
          <a:p>
            <a:r>
              <a:rPr lang="en-US" sz="1800" dirty="0" smtClean="0">
                <a:latin typeface="+mj-lt"/>
              </a:rPr>
              <a:t>Assign row/column index</a:t>
            </a:r>
            <a:endParaRPr lang="en-US" sz="1800" dirty="0">
              <a:latin typeface="+mj-lt"/>
            </a:endParaRPr>
          </a:p>
        </p:txBody>
      </p:sp>
      <p:cxnSp>
        <p:nvCxnSpPr>
          <p:cNvPr id="12" name="Straight Arrow Connector 11"/>
          <p:cNvCxnSpPr/>
          <p:nvPr/>
        </p:nvCxnSpPr>
        <p:spPr bwMode="auto">
          <a:xfrm flipH="1" flipV="1">
            <a:off x="5410200" y="5029200"/>
            <a:ext cx="936008" cy="135010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6059269"/>
            <a:ext cx="2536207" cy="646331"/>
          </a:xfrm>
          <a:prstGeom prst="rect">
            <a:avLst/>
          </a:prstGeom>
          <a:noFill/>
          <a:ln w="9525">
            <a:noFill/>
            <a:miter lim="800000"/>
            <a:headEnd/>
            <a:tailEnd/>
          </a:ln>
        </p:spPr>
        <p:txBody>
          <a:bodyPr wrap="square" rtlCol="0">
            <a:spAutoFit/>
          </a:bodyPr>
          <a:lstStyle/>
          <a:p>
            <a:r>
              <a:rPr lang="en-US" dirty="0" smtClean="0">
                <a:latin typeface="+mj-lt"/>
              </a:rPr>
              <a:t>Bind each element to the View Model</a:t>
            </a:r>
            <a:endParaRPr lang="en-US" sz="1800" dirty="0">
              <a:latin typeface="+mj-lt"/>
            </a:endParaRPr>
          </a:p>
        </p:txBody>
      </p:sp>
    </p:spTree>
    <p:extLst>
      <p:ext uri="{BB962C8B-B14F-4D97-AF65-F5344CB8AC3E}">
        <p14:creationId xmlns:p14="http://schemas.microsoft.com/office/powerpoint/2010/main" val="2813132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View		</a:t>
            </a:r>
            <a:endParaRPr lang="en-GB" dirty="0"/>
          </a:p>
        </p:txBody>
      </p:sp>
      <p:sp>
        <p:nvSpPr>
          <p:cNvPr id="3" name="Text Placeholder 2"/>
          <p:cNvSpPr>
            <a:spLocks noGrp="1"/>
          </p:cNvSpPr>
          <p:nvPr>
            <p:ph type="body" idx="1"/>
          </p:nvPr>
        </p:nvSpPr>
        <p:spPr/>
        <p:txBody>
          <a:bodyPr/>
          <a:lstStyle/>
          <a:p>
            <a:r>
              <a:rPr lang="en-GB" dirty="0" smtClean="0"/>
              <a:t>HTML View</a:t>
            </a:r>
            <a:endParaRPr lang="en-GB" dirty="0"/>
          </a:p>
        </p:txBody>
      </p:sp>
      <p:pic>
        <p:nvPicPr>
          <p:cNvPr id="4" name="Picture 3"/>
          <p:cNvPicPr>
            <a:picLocks noChangeAspect="1"/>
          </p:cNvPicPr>
          <p:nvPr/>
        </p:nvPicPr>
        <p:blipFill>
          <a:blip r:embed="rId3"/>
          <a:stretch>
            <a:fillRect/>
          </a:stretch>
        </p:blipFill>
        <p:spPr>
          <a:xfrm>
            <a:off x="690487" y="1905000"/>
            <a:ext cx="8017892" cy="3048000"/>
          </a:xfrm>
          <a:prstGeom prst="rect">
            <a:avLst/>
          </a:prstGeom>
        </p:spPr>
      </p:pic>
      <p:cxnSp>
        <p:nvCxnSpPr>
          <p:cNvPr id="7" name="Straight Arrow Connector 6"/>
          <p:cNvCxnSpPr/>
          <p:nvPr/>
        </p:nvCxnSpPr>
        <p:spPr bwMode="auto">
          <a:xfrm flipH="1" flipV="1">
            <a:off x="5410200" y="3962400"/>
            <a:ext cx="707380" cy="66430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172172" y="4306669"/>
            <a:ext cx="2536207" cy="646331"/>
          </a:xfrm>
          <a:prstGeom prst="rect">
            <a:avLst/>
          </a:prstGeom>
          <a:noFill/>
          <a:ln w="9525">
            <a:noFill/>
            <a:miter lim="800000"/>
            <a:headEnd/>
            <a:tailEnd/>
          </a:ln>
        </p:spPr>
        <p:txBody>
          <a:bodyPr wrap="square" rtlCol="0">
            <a:spAutoFit/>
          </a:bodyPr>
          <a:lstStyle/>
          <a:p>
            <a:r>
              <a:rPr lang="en-US" dirty="0" smtClean="0">
                <a:latin typeface="+mj-lt"/>
              </a:rPr>
              <a:t>Bind to property in the view model</a:t>
            </a:r>
            <a:endParaRPr lang="en-US" sz="1800" dirty="0">
              <a:latin typeface="+mj-lt"/>
            </a:endParaRPr>
          </a:p>
        </p:txBody>
      </p:sp>
      <p:cxnSp>
        <p:nvCxnSpPr>
          <p:cNvPr id="13" name="Straight Arrow Connector 12"/>
          <p:cNvCxnSpPr/>
          <p:nvPr/>
        </p:nvCxnSpPr>
        <p:spPr bwMode="auto">
          <a:xfrm flipH="1">
            <a:off x="4038600" y="1694766"/>
            <a:ext cx="2345280" cy="51503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6383880" y="1371600"/>
            <a:ext cx="2536207" cy="1200329"/>
          </a:xfrm>
          <a:prstGeom prst="rect">
            <a:avLst/>
          </a:prstGeom>
          <a:noFill/>
          <a:ln w="9525">
            <a:noFill/>
            <a:miter lim="800000"/>
            <a:headEnd/>
            <a:tailEnd/>
          </a:ln>
        </p:spPr>
        <p:txBody>
          <a:bodyPr wrap="square" rtlCol="0">
            <a:spAutoFit/>
          </a:bodyPr>
          <a:lstStyle/>
          <a:p>
            <a:r>
              <a:rPr lang="en-US" dirty="0" smtClean="0">
                <a:latin typeface="+mj-lt"/>
              </a:rPr>
              <a:t>Use a table and bind our collection to it via the  ‘</a:t>
            </a:r>
            <a:r>
              <a:rPr lang="en-US" dirty="0" err="1" smtClean="0">
                <a:latin typeface="+mj-lt"/>
              </a:rPr>
              <a:t>foreach</a:t>
            </a:r>
            <a:r>
              <a:rPr lang="en-US" dirty="0" smtClean="0">
                <a:latin typeface="+mj-lt"/>
              </a:rPr>
              <a:t>’ control flow binding</a:t>
            </a:r>
            <a:endParaRPr lang="en-US" sz="1800" dirty="0">
              <a:latin typeface="+mj-lt"/>
            </a:endParaRPr>
          </a:p>
        </p:txBody>
      </p:sp>
    </p:spTree>
    <p:extLst>
      <p:ext uri="{BB962C8B-B14F-4D97-AF65-F5344CB8AC3E}">
        <p14:creationId xmlns:p14="http://schemas.microsoft.com/office/powerpoint/2010/main" val="3822145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402887404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Creating our View Model</a:t>
            </a:r>
          </a:p>
          <a:p>
            <a:r>
              <a:rPr lang="en-GB" dirty="0"/>
              <a:t>Creating our HTML View</a:t>
            </a:r>
          </a:p>
          <a:p>
            <a:r>
              <a:rPr lang="en-GB" dirty="0">
                <a:solidFill>
                  <a:schemeClr val="accent6">
                    <a:lumMod val="75000"/>
                  </a:schemeClr>
                </a:solidFill>
              </a:rPr>
              <a:t>Fetching data via Ajax</a:t>
            </a:r>
          </a:p>
          <a:p>
            <a:r>
              <a:rPr lang="en-GB" dirty="0"/>
              <a:t>Applying styles to an HTML element via Knockout</a:t>
            </a:r>
          </a:p>
          <a:p>
            <a:r>
              <a:rPr lang="en-GB" dirty="0"/>
              <a:t>Formatting data via Computed Observables</a:t>
            </a:r>
          </a:p>
        </p:txBody>
      </p:sp>
    </p:spTree>
    <p:extLst>
      <p:ext uri="{BB962C8B-B14F-4D97-AF65-F5344CB8AC3E}">
        <p14:creationId xmlns:p14="http://schemas.microsoft.com/office/powerpoint/2010/main" val="11438395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Fetching Remote Data		</a:t>
            </a:r>
            <a:endParaRPr lang="en-GB" dirty="0"/>
          </a:p>
        </p:txBody>
      </p:sp>
      <p:sp>
        <p:nvSpPr>
          <p:cNvPr id="3" name="Text Placeholder 2"/>
          <p:cNvSpPr>
            <a:spLocks noGrp="1"/>
          </p:cNvSpPr>
          <p:nvPr>
            <p:ph type="body" idx="1"/>
          </p:nvPr>
        </p:nvSpPr>
        <p:spPr/>
        <p:txBody>
          <a:bodyPr/>
          <a:lstStyle/>
          <a:p>
            <a:r>
              <a:rPr lang="en-GB" dirty="0" smtClean="0"/>
              <a:t>Using </a:t>
            </a:r>
            <a:r>
              <a:rPr lang="en-GB" dirty="0" err="1" smtClean="0"/>
              <a:t>RestClient</a:t>
            </a:r>
            <a:r>
              <a:rPr lang="en-GB" dirty="0" smtClean="0"/>
              <a:t> in C#</a:t>
            </a:r>
            <a:endParaRPr lang="en-GB" dirty="0"/>
          </a:p>
        </p:txBody>
      </p:sp>
      <p:pic>
        <p:nvPicPr>
          <p:cNvPr id="6" name="Picture 5"/>
          <p:cNvPicPr>
            <a:picLocks noChangeAspect="1"/>
          </p:cNvPicPr>
          <p:nvPr/>
        </p:nvPicPr>
        <p:blipFill>
          <a:blip r:embed="rId3"/>
          <a:stretch>
            <a:fillRect/>
          </a:stretch>
        </p:blipFill>
        <p:spPr>
          <a:xfrm>
            <a:off x="990600" y="1905000"/>
            <a:ext cx="6972300" cy="3848100"/>
          </a:xfrm>
          <a:prstGeom prst="rect">
            <a:avLst/>
          </a:prstGeom>
        </p:spPr>
      </p:pic>
      <p:cxnSp>
        <p:nvCxnSpPr>
          <p:cNvPr id="5" name="Straight Arrow Connector 4"/>
          <p:cNvCxnSpPr/>
          <p:nvPr/>
        </p:nvCxnSpPr>
        <p:spPr bwMode="auto">
          <a:xfrm flipH="1">
            <a:off x="5486400" y="1676400"/>
            <a:ext cx="914400" cy="685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447800"/>
            <a:ext cx="2743200" cy="369332"/>
          </a:xfrm>
          <a:prstGeom prst="rect">
            <a:avLst/>
          </a:prstGeom>
          <a:noFill/>
          <a:ln w="9525">
            <a:noFill/>
            <a:miter lim="800000"/>
            <a:headEnd/>
            <a:tailEnd/>
          </a:ln>
        </p:spPr>
        <p:txBody>
          <a:bodyPr wrap="square" rtlCol="0">
            <a:spAutoFit/>
          </a:bodyPr>
          <a:lstStyle/>
          <a:p>
            <a:r>
              <a:rPr lang="en-US" dirty="0" smtClean="0">
                <a:latin typeface="+mj-lt"/>
              </a:rPr>
              <a:t>Web </a:t>
            </a:r>
            <a:r>
              <a:rPr lang="en-US" dirty="0" err="1" smtClean="0">
                <a:latin typeface="+mj-lt"/>
              </a:rPr>
              <a:t>Api</a:t>
            </a:r>
            <a:r>
              <a:rPr lang="en-US" dirty="0" smtClean="0">
                <a:latin typeface="+mj-lt"/>
              </a:rPr>
              <a:t> Route</a:t>
            </a:r>
            <a:endParaRPr lang="en-US" sz="1800" dirty="0">
              <a:latin typeface="+mj-lt"/>
            </a:endParaRPr>
          </a:p>
        </p:txBody>
      </p:sp>
      <p:cxnSp>
        <p:nvCxnSpPr>
          <p:cNvPr id="8" name="Straight Arrow Connector 7"/>
          <p:cNvCxnSpPr/>
          <p:nvPr/>
        </p:nvCxnSpPr>
        <p:spPr bwMode="auto">
          <a:xfrm flipH="1">
            <a:off x="5334000" y="2847201"/>
            <a:ext cx="1066800" cy="1245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6400800" y="2590800"/>
            <a:ext cx="2743200" cy="369332"/>
          </a:xfrm>
          <a:prstGeom prst="rect">
            <a:avLst/>
          </a:prstGeom>
          <a:noFill/>
          <a:ln w="9525">
            <a:noFill/>
            <a:miter lim="800000"/>
            <a:headEnd/>
            <a:tailEnd/>
          </a:ln>
        </p:spPr>
        <p:txBody>
          <a:bodyPr wrap="square" rtlCol="0">
            <a:spAutoFit/>
          </a:bodyPr>
          <a:lstStyle/>
          <a:p>
            <a:r>
              <a:rPr lang="en-US" dirty="0" err="1" smtClean="0">
                <a:latin typeface="+mj-lt"/>
              </a:rPr>
              <a:t>Async</a:t>
            </a:r>
            <a:r>
              <a:rPr lang="en-US" dirty="0">
                <a:latin typeface="+mj-lt"/>
              </a:rPr>
              <a:t> </a:t>
            </a:r>
            <a:r>
              <a:rPr lang="en-US" dirty="0" smtClean="0">
                <a:latin typeface="+mj-lt"/>
              </a:rPr>
              <a:t>request to get data</a:t>
            </a:r>
            <a:endParaRPr lang="en-US" sz="1800" dirty="0">
              <a:latin typeface="+mj-lt"/>
            </a:endParaRPr>
          </a:p>
        </p:txBody>
      </p:sp>
      <p:sp>
        <p:nvSpPr>
          <p:cNvPr id="13" name="Left Brace 12"/>
          <p:cNvSpPr/>
          <p:nvPr/>
        </p:nvSpPr>
        <p:spPr bwMode="auto">
          <a:xfrm>
            <a:off x="1371600" y="3224566"/>
            <a:ext cx="398336" cy="2338034"/>
          </a:xfrm>
          <a:prstGeom prst="leftBrace">
            <a:avLst>
              <a:gd name="adj1" fmla="val 8333"/>
              <a:gd name="adj2" fmla="val 4958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14" name="Straight Arrow Connector 13"/>
          <p:cNvCxnSpPr/>
          <p:nvPr/>
        </p:nvCxnSpPr>
        <p:spPr bwMode="auto">
          <a:xfrm flipH="1" flipV="1">
            <a:off x="5791200" y="4800600"/>
            <a:ext cx="609600" cy="29322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77000" y="4763869"/>
            <a:ext cx="2743200" cy="646331"/>
          </a:xfrm>
          <a:prstGeom prst="rect">
            <a:avLst/>
          </a:prstGeom>
          <a:noFill/>
          <a:ln w="9525">
            <a:noFill/>
            <a:miter lim="800000"/>
            <a:headEnd/>
            <a:tailEnd/>
          </a:ln>
        </p:spPr>
        <p:txBody>
          <a:bodyPr wrap="square" rtlCol="0">
            <a:spAutoFit/>
          </a:bodyPr>
          <a:lstStyle/>
          <a:p>
            <a:r>
              <a:rPr lang="en-US" dirty="0" smtClean="0">
                <a:latin typeface="+mj-lt"/>
              </a:rPr>
              <a:t>Response callback</a:t>
            </a:r>
          </a:p>
          <a:p>
            <a:r>
              <a:rPr lang="en-US" sz="1800" dirty="0" smtClean="0">
                <a:latin typeface="+mj-lt"/>
              </a:rPr>
              <a:t>Pushing to UI thread</a:t>
            </a:r>
            <a:endParaRPr lang="en-US" sz="1800" dirty="0">
              <a:latin typeface="+mj-lt"/>
            </a:endParaRPr>
          </a:p>
        </p:txBody>
      </p:sp>
    </p:spTree>
    <p:extLst>
      <p:ext uri="{BB962C8B-B14F-4D97-AF65-F5344CB8AC3E}">
        <p14:creationId xmlns:p14="http://schemas.microsoft.com/office/powerpoint/2010/main" val="3894257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Fetching Remote Data		</a:t>
            </a:r>
            <a:endParaRPr lang="en-GB" dirty="0"/>
          </a:p>
        </p:txBody>
      </p:sp>
      <p:sp>
        <p:nvSpPr>
          <p:cNvPr id="3" name="Text Placeholder 2"/>
          <p:cNvSpPr>
            <a:spLocks noGrp="1"/>
          </p:cNvSpPr>
          <p:nvPr>
            <p:ph type="body" idx="1"/>
          </p:nvPr>
        </p:nvSpPr>
        <p:spPr/>
        <p:txBody>
          <a:bodyPr/>
          <a:lstStyle/>
          <a:p>
            <a:r>
              <a:rPr lang="en-GB" dirty="0" smtClean="0"/>
              <a:t>Using </a:t>
            </a:r>
            <a:r>
              <a:rPr lang="en-GB" dirty="0" err="1" smtClean="0"/>
              <a:t>jQuery</a:t>
            </a:r>
            <a:r>
              <a:rPr lang="en-GB" dirty="0" smtClean="0"/>
              <a:t> </a:t>
            </a:r>
            <a:endParaRPr lang="en-GB" dirty="0"/>
          </a:p>
        </p:txBody>
      </p:sp>
      <p:pic>
        <p:nvPicPr>
          <p:cNvPr id="8" name="Picture 7"/>
          <p:cNvPicPr>
            <a:picLocks noChangeAspect="1"/>
          </p:cNvPicPr>
          <p:nvPr/>
        </p:nvPicPr>
        <p:blipFill>
          <a:blip r:embed="rId3"/>
          <a:stretch>
            <a:fillRect/>
          </a:stretch>
        </p:blipFill>
        <p:spPr>
          <a:xfrm>
            <a:off x="976312" y="1981200"/>
            <a:ext cx="7191375" cy="3019425"/>
          </a:xfrm>
          <a:prstGeom prst="rect">
            <a:avLst/>
          </a:prstGeom>
        </p:spPr>
      </p:pic>
      <p:cxnSp>
        <p:nvCxnSpPr>
          <p:cNvPr id="9" name="Straight Arrow Connector 8"/>
          <p:cNvCxnSpPr/>
          <p:nvPr/>
        </p:nvCxnSpPr>
        <p:spPr bwMode="auto">
          <a:xfrm flipH="1">
            <a:off x="5181600" y="1676400"/>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bwMode="auto">
          <a:xfrm>
            <a:off x="6400800" y="1447800"/>
            <a:ext cx="2743200" cy="369332"/>
          </a:xfrm>
          <a:prstGeom prst="rect">
            <a:avLst/>
          </a:prstGeom>
          <a:noFill/>
          <a:ln w="9525">
            <a:noFill/>
            <a:miter lim="800000"/>
            <a:headEnd/>
            <a:tailEnd/>
          </a:ln>
        </p:spPr>
        <p:txBody>
          <a:bodyPr wrap="square" rtlCol="0">
            <a:spAutoFit/>
          </a:bodyPr>
          <a:lstStyle/>
          <a:p>
            <a:r>
              <a:rPr lang="en-US" dirty="0" smtClean="0">
                <a:latin typeface="+mj-lt"/>
              </a:rPr>
              <a:t>Web </a:t>
            </a:r>
            <a:r>
              <a:rPr lang="en-US" dirty="0" err="1" smtClean="0">
                <a:latin typeface="+mj-lt"/>
              </a:rPr>
              <a:t>Api</a:t>
            </a:r>
            <a:r>
              <a:rPr lang="en-US" dirty="0" smtClean="0">
                <a:latin typeface="+mj-lt"/>
              </a:rPr>
              <a:t> Route</a:t>
            </a:r>
            <a:endParaRPr lang="en-US" sz="1800" dirty="0">
              <a:latin typeface="+mj-lt"/>
            </a:endParaRPr>
          </a:p>
        </p:txBody>
      </p:sp>
      <p:cxnSp>
        <p:nvCxnSpPr>
          <p:cNvPr id="7" name="Straight Arrow Connector 6"/>
          <p:cNvCxnSpPr/>
          <p:nvPr/>
        </p:nvCxnSpPr>
        <p:spPr bwMode="auto">
          <a:xfrm flipH="1">
            <a:off x="2209800" y="2427559"/>
            <a:ext cx="4191000" cy="870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400800" y="2096869"/>
            <a:ext cx="2743200" cy="646331"/>
          </a:xfrm>
          <a:prstGeom prst="rect">
            <a:avLst/>
          </a:prstGeom>
          <a:noFill/>
          <a:ln w="9525">
            <a:noFill/>
            <a:miter lim="800000"/>
            <a:headEnd/>
            <a:tailEnd/>
          </a:ln>
        </p:spPr>
        <p:txBody>
          <a:bodyPr wrap="square" rtlCol="0">
            <a:spAutoFit/>
          </a:bodyPr>
          <a:lstStyle/>
          <a:p>
            <a:r>
              <a:rPr lang="en-US" dirty="0" smtClean="0">
                <a:latin typeface="+mj-lt"/>
              </a:rPr>
              <a:t>Ajax ‘get’ to the web </a:t>
            </a:r>
            <a:r>
              <a:rPr lang="en-US" dirty="0" err="1" smtClean="0">
                <a:latin typeface="+mj-lt"/>
              </a:rPr>
              <a:t>api</a:t>
            </a:r>
            <a:r>
              <a:rPr lang="en-US" dirty="0" smtClean="0">
                <a:latin typeface="+mj-lt"/>
              </a:rPr>
              <a:t> route</a:t>
            </a:r>
            <a:endParaRPr lang="en-US" sz="1800" dirty="0">
              <a:latin typeface="+mj-lt"/>
            </a:endParaRPr>
          </a:p>
        </p:txBody>
      </p:sp>
      <p:cxnSp>
        <p:nvCxnSpPr>
          <p:cNvPr id="13" name="Straight Arrow Connector 12"/>
          <p:cNvCxnSpPr/>
          <p:nvPr/>
        </p:nvCxnSpPr>
        <p:spPr bwMode="auto">
          <a:xfrm flipH="1" flipV="1">
            <a:off x="5257800" y="4114800"/>
            <a:ext cx="1143000" cy="52255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6400800" y="4408759"/>
            <a:ext cx="2743200" cy="646331"/>
          </a:xfrm>
          <a:prstGeom prst="rect">
            <a:avLst/>
          </a:prstGeom>
          <a:noFill/>
          <a:ln w="9525">
            <a:noFill/>
            <a:miter lim="800000"/>
            <a:headEnd/>
            <a:tailEnd/>
          </a:ln>
        </p:spPr>
        <p:txBody>
          <a:bodyPr wrap="square" rtlCol="0">
            <a:spAutoFit/>
          </a:bodyPr>
          <a:lstStyle/>
          <a:p>
            <a:r>
              <a:rPr lang="en-US" dirty="0" smtClean="0">
                <a:latin typeface="+mj-lt"/>
              </a:rPr>
              <a:t>Ajax call back to handle processing</a:t>
            </a:r>
            <a:endParaRPr lang="en-US" sz="1800" dirty="0">
              <a:latin typeface="+mj-lt"/>
            </a:endParaRPr>
          </a:p>
        </p:txBody>
      </p:sp>
      <p:sp>
        <p:nvSpPr>
          <p:cNvPr id="6" name="Left Brace 5"/>
          <p:cNvSpPr/>
          <p:nvPr/>
        </p:nvSpPr>
        <p:spPr bwMode="auto">
          <a:xfrm>
            <a:off x="976312" y="2705100"/>
            <a:ext cx="398336" cy="1932259"/>
          </a:xfrm>
          <a:prstGeom prst="leftBrac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Tree>
    <p:extLst>
      <p:ext uri="{BB962C8B-B14F-4D97-AF65-F5344CB8AC3E}">
        <p14:creationId xmlns:p14="http://schemas.microsoft.com/office/powerpoint/2010/main" val="173341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4"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630792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Creating our View Model</a:t>
            </a:r>
          </a:p>
          <a:p>
            <a:r>
              <a:rPr lang="en-GB" dirty="0"/>
              <a:t>Creating our HTML View</a:t>
            </a:r>
          </a:p>
          <a:p>
            <a:r>
              <a:rPr lang="en-GB" dirty="0"/>
              <a:t>Fetching data via Ajax</a:t>
            </a:r>
          </a:p>
          <a:p>
            <a:r>
              <a:rPr lang="en-GB" dirty="0">
                <a:solidFill>
                  <a:schemeClr val="accent6">
                    <a:lumMod val="75000"/>
                  </a:schemeClr>
                </a:solidFill>
              </a:rPr>
              <a:t>Applying styles to an HTML element via Knockout</a:t>
            </a:r>
          </a:p>
          <a:p>
            <a:r>
              <a:rPr lang="en-GB" dirty="0"/>
              <a:t>Formatting data via Computed Observables</a:t>
            </a:r>
          </a:p>
        </p:txBody>
      </p:sp>
    </p:spTree>
    <p:extLst>
      <p:ext uri="{BB962C8B-B14F-4D97-AF65-F5344CB8AC3E}">
        <p14:creationId xmlns:p14="http://schemas.microsoft.com/office/powerpoint/2010/main" val="10964662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Create our first Knockout View Model</a:t>
            </a:r>
          </a:p>
          <a:p>
            <a:pPr lvl="1"/>
            <a:r>
              <a:rPr lang="en-US" dirty="0" smtClean="0">
                <a:latin typeface="+mn-lt"/>
              </a:rPr>
              <a:t>Knockout </a:t>
            </a:r>
            <a:r>
              <a:rPr lang="en-US" dirty="0" err="1" smtClean="0">
                <a:latin typeface="+mn-lt"/>
              </a:rPr>
              <a:t>vs</a:t>
            </a:r>
            <a:r>
              <a:rPr lang="en-US" dirty="0" smtClean="0">
                <a:latin typeface="+mn-lt"/>
              </a:rPr>
              <a:t> XAML </a:t>
            </a:r>
            <a:r>
              <a:rPr lang="en-US" dirty="0" err="1" smtClean="0">
                <a:latin typeface="+mn-lt"/>
              </a:rPr>
              <a:t>ViewModel</a:t>
            </a:r>
            <a:endParaRPr lang="en-US" dirty="0" smtClean="0">
              <a:latin typeface="+mn-lt"/>
            </a:endParaRPr>
          </a:p>
          <a:p>
            <a:pPr marL="457200" lvl="1" indent="0">
              <a:buNone/>
            </a:pPr>
            <a:endParaRPr lang="en-US" dirty="0" smtClean="0">
              <a:latin typeface="+mn-lt"/>
            </a:endParaRPr>
          </a:p>
          <a:p>
            <a:r>
              <a:rPr lang="en-GB" dirty="0" smtClean="0"/>
              <a:t>Create our first HTML View</a:t>
            </a:r>
          </a:p>
          <a:p>
            <a:pPr lvl="1"/>
            <a:r>
              <a:rPr lang="en-GB" dirty="0" smtClean="0"/>
              <a:t>Compare layout in HTML </a:t>
            </a:r>
            <a:r>
              <a:rPr lang="en-GB" dirty="0" err="1" smtClean="0"/>
              <a:t>vs</a:t>
            </a:r>
            <a:r>
              <a:rPr lang="en-GB" dirty="0" smtClean="0"/>
              <a:t> XAML</a:t>
            </a:r>
          </a:p>
          <a:p>
            <a:pPr marL="457200" lvl="1" indent="0">
              <a:buNone/>
            </a:pPr>
            <a:endParaRPr lang="en-GB" dirty="0" smtClean="0"/>
          </a:p>
          <a:p>
            <a:r>
              <a:rPr lang="en-GB" dirty="0" smtClean="0"/>
              <a:t>Fetch data via </a:t>
            </a:r>
            <a:r>
              <a:rPr lang="en-GB" dirty="0" err="1" smtClean="0"/>
              <a:t>ajax</a:t>
            </a:r>
            <a:r>
              <a:rPr lang="en-GB" dirty="0" smtClean="0"/>
              <a:t> from our Web API endpoint</a:t>
            </a:r>
          </a:p>
          <a:p>
            <a:pPr lvl="1"/>
            <a:r>
              <a:rPr lang="en-GB" dirty="0" smtClean="0"/>
              <a:t>Ajax </a:t>
            </a:r>
            <a:r>
              <a:rPr lang="en-GB" dirty="0" err="1" smtClean="0"/>
              <a:t>vs</a:t>
            </a:r>
            <a:r>
              <a:rPr lang="en-GB" dirty="0" smtClean="0"/>
              <a:t> </a:t>
            </a:r>
            <a:r>
              <a:rPr lang="en-GB" dirty="0" err="1" smtClean="0"/>
              <a:t>RestClient</a:t>
            </a:r>
            <a:endParaRPr lang="en-GB" dirty="0" smtClean="0"/>
          </a:p>
          <a:p>
            <a:pPr lvl="1"/>
            <a:endParaRPr lang="en-GB" dirty="0"/>
          </a:p>
          <a:p>
            <a:r>
              <a:rPr lang="en-GB" dirty="0"/>
              <a:t>Apply styles to an HTML element via Knockout</a:t>
            </a:r>
          </a:p>
          <a:p>
            <a:pPr lvl="1"/>
            <a:r>
              <a:rPr lang="en-GB" dirty="0"/>
              <a:t>Knockout </a:t>
            </a:r>
            <a:r>
              <a:rPr lang="en-GB" dirty="0" err="1"/>
              <a:t>css</a:t>
            </a:r>
            <a:r>
              <a:rPr lang="en-GB" dirty="0"/>
              <a:t> binding </a:t>
            </a:r>
            <a:r>
              <a:rPr lang="en-GB" dirty="0" err="1"/>
              <a:t>vs</a:t>
            </a:r>
            <a:r>
              <a:rPr lang="en-GB" dirty="0"/>
              <a:t> </a:t>
            </a:r>
            <a:r>
              <a:rPr lang="en-GB" dirty="0" err="1" smtClean="0"/>
              <a:t>StyleConverters</a:t>
            </a:r>
            <a:endParaRPr lang="en-GB" dirty="0" smtClean="0"/>
          </a:p>
          <a:p>
            <a:pPr lvl="1"/>
            <a:endParaRPr lang="en-GB" dirty="0"/>
          </a:p>
          <a:p>
            <a:r>
              <a:rPr lang="en-GB" dirty="0" smtClean="0"/>
              <a:t>Formatting data via Computed Observables</a:t>
            </a:r>
            <a:endParaRPr lang="en-GB" dirty="0"/>
          </a:p>
          <a:p>
            <a:pPr lvl="1"/>
            <a:r>
              <a:rPr lang="en-GB" dirty="0"/>
              <a:t>Knockout </a:t>
            </a:r>
            <a:r>
              <a:rPr lang="en-GB" dirty="0" smtClean="0"/>
              <a:t>computed </a:t>
            </a:r>
            <a:r>
              <a:rPr lang="en-GB" dirty="0" err="1" smtClean="0"/>
              <a:t>vs</a:t>
            </a:r>
            <a:r>
              <a:rPr lang="en-GB" dirty="0" smtClean="0"/>
              <a:t> Formatters</a:t>
            </a:r>
            <a:endParaRPr lang="en-GB" dirty="0"/>
          </a:p>
          <a:p>
            <a:pPr marL="457200" lvl="1" indent="0">
              <a:buNone/>
            </a:pP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Styles on the Fly		</a:t>
            </a:r>
            <a:endParaRPr lang="en-GB" dirty="0"/>
          </a:p>
        </p:txBody>
      </p:sp>
      <p:sp>
        <p:nvSpPr>
          <p:cNvPr id="5" name="Text Placeholder 2"/>
          <p:cNvSpPr>
            <a:spLocks noGrp="1"/>
          </p:cNvSpPr>
          <p:nvPr>
            <p:ph type="body" idx="1"/>
          </p:nvPr>
        </p:nvSpPr>
        <p:spPr>
          <a:xfrm>
            <a:off x="457200" y="1371600"/>
            <a:ext cx="8229600" cy="4495800"/>
          </a:xfrm>
        </p:spPr>
        <p:txBody>
          <a:bodyPr/>
          <a:lstStyle/>
          <a:p>
            <a:pPr marL="0" indent="0">
              <a:buNone/>
            </a:pPr>
            <a:r>
              <a:rPr lang="en-GB" dirty="0" smtClean="0"/>
              <a:t>Silverlight Value Converter</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
            </a:r>
            <a:br>
              <a:rPr lang="en-GB" dirty="0" smtClean="0"/>
            </a:br>
            <a:r>
              <a:rPr lang="en-GB" dirty="0" smtClean="0"/>
              <a:t/>
            </a:r>
            <a:br>
              <a:rPr lang="en-GB" dirty="0" smtClean="0"/>
            </a:br>
            <a:r>
              <a:rPr lang="en-GB" dirty="0" smtClean="0"/>
              <a:t>XAML Implementation</a:t>
            </a:r>
          </a:p>
          <a:p>
            <a:pPr marL="0" indent="0">
              <a:buNone/>
            </a:pPr>
            <a:endParaRPr lang="en-GB" dirty="0"/>
          </a:p>
        </p:txBody>
      </p:sp>
      <p:pic>
        <p:nvPicPr>
          <p:cNvPr id="6" name="Picture 5"/>
          <p:cNvPicPr>
            <a:picLocks noChangeAspect="1"/>
          </p:cNvPicPr>
          <p:nvPr/>
        </p:nvPicPr>
        <p:blipFill>
          <a:blip r:embed="rId3"/>
          <a:stretch>
            <a:fillRect/>
          </a:stretch>
        </p:blipFill>
        <p:spPr>
          <a:xfrm>
            <a:off x="838200" y="1915841"/>
            <a:ext cx="7743825" cy="2427559"/>
          </a:xfrm>
          <a:prstGeom prst="rect">
            <a:avLst/>
          </a:prstGeom>
        </p:spPr>
      </p:pic>
      <p:cxnSp>
        <p:nvCxnSpPr>
          <p:cNvPr id="8" name="Straight Arrow Connector 7"/>
          <p:cNvCxnSpPr/>
          <p:nvPr/>
        </p:nvCxnSpPr>
        <p:spPr bwMode="auto">
          <a:xfrm flipH="1">
            <a:off x="5181600" y="1676400"/>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6400800" y="1219200"/>
            <a:ext cx="2743200" cy="646331"/>
          </a:xfrm>
          <a:prstGeom prst="rect">
            <a:avLst/>
          </a:prstGeom>
          <a:noFill/>
          <a:ln w="9525">
            <a:noFill/>
            <a:miter lim="800000"/>
            <a:headEnd/>
            <a:tailEnd/>
          </a:ln>
        </p:spPr>
        <p:txBody>
          <a:bodyPr wrap="square" rtlCol="0">
            <a:spAutoFit/>
          </a:bodyPr>
          <a:lstStyle/>
          <a:p>
            <a:r>
              <a:rPr lang="en-US" dirty="0" smtClean="0">
                <a:latin typeface="+mj-lt"/>
              </a:rPr>
              <a:t>Custom Class implements </a:t>
            </a:r>
            <a:r>
              <a:rPr lang="en-US" dirty="0" err="1" smtClean="0">
                <a:latin typeface="+mj-lt"/>
              </a:rPr>
              <a:t>IValueConverter</a:t>
            </a:r>
            <a:endParaRPr lang="en-US" sz="1800" dirty="0">
              <a:latin typeface="+mj-lt"/>
            </a:endParaRPr>
          </a:p>
        </p:txBody>
      </p:sp>
      <p:cxnSp>
        <p:nvCxnSpPr>
          <p:cNvPr id="11" name="Straight Arrow Connector 10"/>
          <p:cNvCxnSpPr/>
          <p:nvPr/>
        </p:nvCxnSpPr>
        <p:spPr bwMode="auto">
          <a:xfrm flipH="1" flipV="1">
            <a:off x="3733800" y="2514600"/>
            <a:ext cx="2743200" cy="67495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477000" y="2732359"/>
            <a:ext cx="2743200" cy="646331"/>
          </a:xfrm>
          <a:prstGeom prst="rect">
            <a:avLst/>
          </a:prstGeom>
          <a:noFill/>
          <a:ln w="9525">
            <a:noFill/>
            <a:miter lim="800000"/>
            <a:headEnd/>
            <a:tailEnd/>
          </a:ln>
        </p:spPr>
        <p:txBody>
          <a:bodyPr wrap="square" rtlCol="0">
            <a:spAutoFit/>
          </a:bodyPr>
          <a:lstStyle/>
          <a:p>
            <a:r>
              <a:rPr lang="en-US" dirty="0" smtClean="0">
                <a:latin typeface="+mj-lt"/>
              </a:rPr>
              <a:t>Value to ‘test’ against</a:t>
            </a:r>
          </a:p>
          <a:p>
            <a:r>
              <a:rPr lang="en-US" sz="1800" dirty="0" smtClean="0">
                <a:latin typeface="+mj-lt"/>
              </a:rPr>
              <a:t>provided</a:t>
            </a:r>
            <a:endParaRPr lang="en-US" sz="1800" dirty="0">
              <a:latin typeface="+mj-lt"/>
            </a:endParaRPr>
          </a:p>
        </p:txBody>
      </p:sp>
      <p:sp>
        <p:nvSpPr>
          <p:cNvPr id="17" name="TextBox 16"/>
          <p:cNvSpPr txBox="1"/>
          <p:nvPr/>
        </p:nvSpPr>
        <p:spPr bwMode="auto">
          <a:xfrm>
            <a:off x="6400800" y="4484959"/>
            <a:ext cx="2743200" cy="646331"/>
          </a:xfrm>
          <a:prstGeom prst="rect">
            <a:avLst/>
          </a:prstGeom>
          <a:noFill/>
          <a:ln w="9525">
            <a:noFill/>
            <a:miter lim="800000"/>
            <a:headEnd/>
            <a:tailEnd/>
          </a:ln>
        </p:spPr>
        <p:txBody>
          <a:bodyPr wrap="square" rtlCol="0">
            <a:spAutoFit/>
          </a:bodyPr>
          <a:lstStyle/>
          <a:p>
            <a:r>
              <a:rPr lang="en-US" dirty="0" smtClean="0">
                <a:latin typeface="+mj-lt"/>
              </a:rPr>
              <a:t>Bound property to ‘test’ against</a:t>
            </a:r>
            <a:endParaRPr lang="en-US" sz="1800" dirty="0">
              <a:latin typeface="+mj-lt"/>
            </a:endParaRPr>
          </a:p>
        </p:txBody>
      </p:sp>
      <p:sp>
        <p:nvSpPr>
          <p:cNvPr id="20" name="TextBox 19"/>
          <p:cNvSpPr txBox="1"/>
          <p:nvPr/>
        </p:nvSpPr>
        <p:spPr bwMode="auto">
          <a:xfrm>
            <a:off x="6400800" y="5856559"/>
            <a:ext cx="2743200" cy="646331"/>
          </a:xfrm>
          <a:prstGeom prst="rect">
            <a:avLst/>
          </a:prstGeom>
          <a:noFill/>
          <a:ln w="9525">
            <a:noFill/>
            <a:miter lim="800000"/>
            <a:headEnd/>
            <a:tailEnd/>
          </a:ln>
        </p:spPr>
        <p:txBody>
          <a:bodyPr wrap="square" rtlCol="0">
            <a:spAutoFit/>
          </a:bodyPr>
          <a:lstStyle/>
          <a:p>
            <a:r>
              <a:rPr lang="en-US" dirty="0" smtClean="0">
                <a:latin typeface="+mj-lt"/>
              </a:rPr>
              <a:t>Invoking the </a:t>
            </a:r>
            <a:r>
              <a:rPr lang="en-US" dirty="0" err="1" smtClean="0">
                <a:latin typeface="+mj-lt"/>
              </a:rPr>
              <a:t>IValueConverter</a:t>
            </a:r>
            <a:endParaRPr lang="en-US" sz="1800" dirty="0">
              <a:latin typeface="+mj-lt"/>
            </a:endParaRPr>
          </a:p>
        </p:txBody>
      </p:sp>
      <p:pic>
        <p:nvPicPr>
          <p:cNvPr id="21" name="Picture 20"/>
          <p:cNvPicPr>
            <a:picLocks noChangeAspect="1"/>
          </p:cNvPicPr>
          <p:nvPr/>
        </p:nvPicPr>
        <p:blipFill>
          <a:blip r:embed="rId4"/>
          <a:stretch>
            <a:fillRect/>
          </a:stretch>
        </p:blipFill>
        <p:spPr>
          <a:xfrm>
            <a:off x="753156" y="5230652"/>
            <a:ext cx="5419725" cy="1066800"/>
          </a:xfrm>
          <a:prstGeom prst="rect">
            <a:avLst/>
          </a:prstGeom>
        </p:spPr>
      </p:pic>
      <p:cxnSp>
        <p:nvCxnSpPr>
          <p:cNvPr id="16" name="Straight Arrow Connector 15"/>
          <p:cNvCxnSpPr/>
          <p:nvPr/>
        </p:nvCxnSpPr>
        <p:spPr bwMode="auto">
          <a:xfrm flipH="1">
            <a:off x="3810000" y="4942159"/>
            <a:ext cx="2590800" cy="4680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bwMode="auto">
          <a:xfrm flipH="1" flipV="1">
            <a:off x="5181600" y="6065424"/>
            <a:ext cx="1219200" cy="24833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975745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P spid="12" grpId="0"/>
      <p:bldP spid="17"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Styles on the Fly		</a:t>
            </a:r>
            <a:endParaRPr lang="en-GB" dirty="0"/>
          </a:p>
        </p:txBody>
      </p:sp>
      <p:sp>
        <p:nvSpPr>
          <p:cNvPr id="5" name="Text Placeholder 2"/>
          <p:cNvSpPr>
            <a:spLocks noGrp="1"/>
          </p:cNvSpPr>
          <p:nvPr>
            <p:ph type="body" idx="1"/>
          </p:nvPr>
        </p:nvSpPr>
        <p:spPr>
          <a:xfrm>
            <a:off x="457200" y="1371600"/>
            <a:ext cx="8229600" cy="4495800"/>
          </a:xfrm>
        </p:spPr>
        <p:txBody>
          <a:bodyPr/>
          <a:lstStyle/>
          <a:p>
            <a:pPr marL="0" indent="0">
              <a:buNone/>
            </a:pPr>
            <a:r>
              <a:rPr lang="en-GB" dirty="0" smtClean="0"/>
              <a:t>Knockout Computed Method</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HTML Implementation</a:t>
            </a:r>
          </a:p>
          <a:p>
            <a:pPr marL="0" indent="0">
              <a:buNone/>
            </a:pPr>
            <a:endParaRPr lang="en-GB" dirty="0"/>
          </a:p>
        </p:txBody>
      </p:sp>
      <p:pic>
        <p:nvPicPr>
          <p:cNvPr id="3" name="Picture 2"/>
          <p:cNvPicPr>
            <a:picLocks noChangeAspect="1"/>
          </p:cNvPicPr>
          <p:nvPr/>
        </p:nvPicPr>
        <p:blipFill>
          <a:blip r:embed="rId3"/>
          <a:stretch>
            <a:fillRect/>
          </a:stretch>
        </p:blipFill>
        <p:spPr>
          <a:xfrm>
            <a:off x="838200" y="1981200"/>
            <a:ext cx="6086475" cy="1219200"/>
          </a:xfrm>
          <a:prstGeom prst="rect">
            <a:avLst/>
          </a:prstGeom>
        </p:spPr>
      </p:pic>
      <p:pic>
        <p:nvPicPr>
          <p:cNvPr id="4" name="Picture 3"/>
          <p:cNvPicPr>
            <a:picLocks noChangeAspect="1"/>
          </p:cNvPicPr>
          <p:nvPr/>
        </p:nvPicPr>
        <p:blipFill>
          <a:blip r:embed="rId4"/>
          <a:stretch>
            <a:fillRect/>
          </a:stretch>
        </p:blipFill>
        <p:spPr>
          <a:xfrm>
            <a:off x="849086" y="4648200"/>
            <a:ext cx="4152900" cy="476250"/>
          </a:xfrm>
          <a:prstGeom prst="rect">
            <a:avLst/>
          </a:prstGeom>
        </p:spPr>
      </p:pic>
      <p:cxnSp>
        <p:nvCxnSpPr>
          <p:cNvPr id="7" name="Straight Arrow Connector 6"/>
          <p:cNvCxnSpPr/>
          <p:nvPr/>
        </p:nvCxnSpPr>
        <p:spPr bwMode="auto">
          <a:xfrm flipH="1">
            <a:off x="5181600" y="1676400"/>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400800" y="1459468"/>
            <a:ext cx="2743200" cy="369332"/>
          </a:xfrm>
          <a:prstGeom prst="rect">
            <a:avLst/>
          </a:prstGeom>
          <a:noFill/>
          <a:ln w="9525">
            <a:noFill/>
            <a:miter lim="800000"/>
            <a:headEnd/>
            <a:tailEnd/>
          </a:ln>
        </p:spPr>
        <p:txBody>
          <a:bodyPr wrap="square" rtlCol="0">
            <a:spAutoFit/>
          </a:bodyPr>
          <a:lstStyle/>
          <a:p>
            <a:r>
              <a:rPr lang="en-US" dirty="0" smtClean="0">
                <a:latin typeface="+mj-lt"/>
              </a:rPr>
              <a:t>Computed Observable</a:t>
            </a:r>
          </a:p>
        </p:txBody>
      </p:sp>
      <p:cxnSp>
        <p:nvCxnSpPr>
          <p:cNvPr id="9" name="Straight Arrow Connector 8"/>
          <p:cNvCxnSpPr/>
          <p:nvPr/>
        </p:nvCxnSpPr>
        <p:spPr bwMode="auto">
          <a:xfrm flipH="1" flipV="1">
            <a:off x="4572000" y="2819400"/>
            <a:ext cx="1828800" cy="2931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bwMode="auto">
          <a:xfrm>
            <a:off x="6400800" y="2895600"/>
            <a:ext cx="2743200" cy="646331"/>
          </a:xfrm>
          <a:prstGeom prst="rect">
            <a:avLst/>
          </a:prstGeom>
          <a:noFill/>
          <a:ln w="9525">
            <a:noFill/>
            <a:miter lim="800000"/>
            <a:headEnd/>
            <a:tailEnd/>
          </a:ln>
        </p:spPr>
        <p:txBody>
          <a:bodyPr wrap="square" rtlCol="0">
            <a:spAutoFit/>
          </a:bodyPr>
          <a:lstStyle/>
          <a:p>
            <a:r>
              <a:rPr lang="en-US" dirty="0" smtClean="0">
                <a:latin typeface="+mj-lt"/>
              </a:rPr>
              <a:t>Triggers off another Observable</a:t>
            </a:r>
          </a:p>
        </p:txBody>
      </p:sp>
      <p:cxnSp>
        <p:nvCxnSpPr>
          <p:cNvPr id="12" name="Straight Arrow Connector 11"/>
          <p:cNvCxnSpPr/>
          <p:nvPr/>
        </p:nvCxnSpPr>
        <p:spPr bwMode="auto">
          <a:xfrm flipH="1">
            <a:off x="5181600" y="44087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4191827"/>
            <a:ext cx="2743200" cy="369332"/>
          </a:xfrm>
          <a:prstGeom prst="rect">
            <a:avLst/>
          </a:prstGeom>
          <a:noFill/>
          <a:ln w="9525">
            <a:noFill/>
            <a:miter lim="800000"/>
            <a:headEnd/>
            <a:tailEnd/>
          </a:ln>
        </p:spPr>
        <p:txBody>
          <a:bodyPr wrap="square" rtlCol="0">
            <a:spAutoFit/>
          </a:bodyPr>
          <a:lstStyle/>
          <a:p>
            <a:r>
              <a:rPr lang="en-US" dirty="0" smtClean="0">
                <a:latin typeface="+mj-lt"/>
              </a:rPr>
              <a:t>Bound to the Observable</a:t>
            </a:r>
          </a:p>
        </p:txBody>
      </p:sp>
      <p:cxnSp>
        <p:nvCxnSpPr>
          <p:cNvPr id="14" name="Straight Arrow Connector 13"/>
          <p:cNvCxnSpPr/>
          <p:nvPr/>
        </p:nvCxnSpPr>
        <p:spPr bwMode="auto">
          <a:xfrm flipV="1">
            <a:off x="2514600" y="5029200"/>
            <a:ext cx="0" cy="5561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1143000" y="5640116"/>
            <a:ext cx="2743200" cy="369332"/>
          </a:xfrm>
          <a:prstGeom prst="rect">
            <a:avLst/>
          </a:prstGeom>
          <a:noFill/>
          <a:ln w="9525">
            <a:noFill/>
            <a:miter lim="800000"/>
            <a:headEnd/>
            <a:tailEnd/>
          </a:ln>
        </p:spPr>
        <p:txBody>
          <a:bodyPr wrap="square" rtlCol="0">
            <a:spAutoFit/>
          </a:bodyPr>
          <a:lstStyle/>
          <a:p>
            <a:r>
              <a:rPr lang="en-US" dirty="0" smtClean="0">
                <a:latin typeface="+mj-lt"/>
              </a:rPr>
              <a:t>Uses the </a:t>
            </a:r>
            <a:r>
              <a:rPr lang="en-US" dirty="0" err="1" smtClean="0">
                <a:latin typeface="+mj-lt"/>
              </a:rPr>
              <a:t>attr</a:t>
            </a:r>
            <a:r>
              <a:rPr lang="en-US" dirty="0" smtClean="0">
                <a:latin typeface="+mj-lt"/>
              </a:rPr>
              <a:t> binding key</a:t>
            </a:r>
          </a:p>
        </p:txBody>
      </p:sp>
    </p:spTree>
    <p:extLst>
      <p:ext uri="{BB962C8B-B14F-4D97-AF65-F5344CB8AC3E}">
        <p14:creationId xmlns:p14="http://schemas.microsoft.com/office/powerpoint/2010/main" val="4247314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10" grpId="0"/>
      <p:bldP spid="13"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58249640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Creating our View Model</a:t>
            </a:r>
          </a:p>
          <a:p>
            <a:r>
              <a:rPr lang="en-GB" dirty="0"/>
              <a:t>Creating our HTML View</a:t>
            </a:r>
          </a:p>
          <a:p>
            <a:r>
              <a:rPr lang="en-GB" dirty="0"/>
              <a:t>Fetching data via </a:t>
            </a:r>
            <a:r>
              <a:rPr lang="en-GB" dirty="0" smtClean="0"/>
              <a:t>Ajax</a:t>
            </a:r>
            <a:endParaRPr lang="en-GB" dirty="0"/>
          </a:p>
          <a:p>
            <a:r>
              <a:rPr lang="en-GB" dirty="0"/>
              <a:t>Applying styles to an HTML element via Knockout</a:t>
            </a:r>
          </a:p>
          <a:p>
            <a:r>
              <a:rPr lang="en-GB" dirty="0">
                <a:solidFill>
                  <a:schemeClr val="accent6">
                    <a:lumMod val="75000"/>
                  </a:schemeClr>
                </a:solidFill>
              </a:rPr>
              <a:t>Formatting data via Computed Observables</a:t>
            </a:r>
          </a:p>
        </p:txBody>
      </p:sp>
    </p:spTree>
    <p:extLst>
      <p:ext uri="{BB962C8B-B14F-4D97-AF65-F5344CB8AC3E}">
        <p14:creationId xmlns:p14="http://schemas.microsoft.com/office/powerpoint/2010/main" val="413773741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Data		</a:t>
            </a:r>
            <a:endParaRPr lang="en-GB" dirty="0"/>
          </a:p>
        </p:txBody>
      </p:sp>
      <p:sp>
        <p:nvSpPr>
          <p:cNvPr id="3" name="Text Placeholder 2"/>
          <p:cNvSpPr>
            <a:spLocks noGrp="1"/>
          </p:cNvSpPr>
          <p:nvPr>
            <p:ph type="body" idx="1"/>
          </p:nvPr>
        </p:nvSpPr>
        <p:spPr/>
        <p:txBody>
          <a:bodyPr/>
          <a:lstStyle/>
          <a:p>
            <a:r>
              <a:rPr lang="en-GB" dirty="0" smtClean="0"/>
              <a:t>Silverlight </a:t>
            </a:r>
            <a:r>
              <a:rPr lang="en-GB" dirty="0" err="1" smtClean="0"/>
              <a:t>StringFormat</a:t>
            </a:r>
            <a:endParaRPr lang="en-GB" dirty="0" smtClean="0"/>
          </a:p>
          <a:p>
            <a:endParaRPr lang="en-GB" dirty="0"/>
          </a:p>
          <a:p>
            <a:endParaRPr lang="en-GB" dirty="0" smtClean="0"/>
          </a:p>
          <a:p>
            <a:pPr marL="0" indent="0">
              <a:buNone/>
            </a:pPr>
            <a:endParaRPr lang="en-GB" dirty="0"/>
          </a:p>
          <a:p>
            <a:r>
              <a:rPr lang="en-GB" dirty="0" smtClean="0"/>
              <a:t>Knockout Formatting</a:t>
            </a:r>
            <a:endParaRPr lang="en-GB" dirty="0"/>
          </a:p>
        </p:txBody>
      </p:sp>
      <p:pic>
        <p:nvPicPr>
          <p:cNvPr id="4" name="Picture 3"/>
          <p:cNvPicPr>
            <a:picLocks noChangeAspect="1"/>
          </p:cNvPicPr>
          <p:nvPr/>
        </p:nvPicPr>
        <p:blipFill>
          <a:blip r:embed="rId3"/>
          <a:stretch>
            <a:fillRect/>
          </a:stretch>
        </p:blipFill>
        <p:spPr>
          <a:xfrm>
            <a:off x="990600" y="1905000"/>
            <a:ext cx="4705350" cy="771525"/>
          </a:xfrm>
          <a:prstGeom prst="rect">
            <a:avLst/>
          </a:prstGeom>
        </p:spPr>
      </p:pic>
      <p:pic>
        <p:nvPicPr>
          <p:cNvPr id="5" name="Picture 4"/>
          <p:cNvPicPr>
            <a:picLocks noChangeAspect="1"/>
          </p:cNvPicPr>
          <p:nvPr/>
        </p:nvPicPr>
        <p:blipFill>
          <a:blip r:embed="rId4"/>
          <a:stretch>
            <a:fillRect/>
          </a:stretch>
        </p:blipFill>
        <p:spPr>
          <a:xfrm>
            <a:off x="903514" y="3352800"/>
            <a:ext cx="4419600" cy="542925"/>
          </a:xfrm>
          <a:prstGeom prst="rect">
            <a:avLst/>
          </a:prstGeom>
        </p:spPr>
      </p:pic>
      <p:pic>
        <p:nvPicPr>
          <p:cNvPr id="6" name="Picture 5"/>
          <p:cNvPicPr>
            <a:picLocks noChangeAspect="1"/>
          </p:cNvPicPr>
          <p:nvPr/>
        </p:nvPicPr>
        <p:blipFill>
          <a:blip r:embed="rId5"/>
          <a:stretch>
            <a:fillRect/>
          </a:stretch>
        </p:blipFill>
        <p:spPr>
          <a:xfrm>
            <a:off x="1000125" y="3990975"/>
            <a:ext cx="3495675" cy="295275"/>
          </a:xfrm>
          <a:prstGeom prst="rect">
            <a:avLst/>
          </a:prstGeom>
        </p:spPr>
      </p:pic>
      <p:pic>
        <p:nvPicPr>
          <p:cNvPr id="7" name="Picture 6"/>
          <p:cNvPicPr>
            <a:picLocks noChangeAspect="1"/>
          </p:cNvPicPr>
          <p:nvPr/>
        </p:nvPicPr>
        <p:blipFill>
          <a:blip r:embed="rId6"/>
          <a:stretch>
            <a:fillRect/>
          </a:stretch>
        </p:blipFill>
        <p:spPr>
          <a:xfrm>
            <a:off x="923925" y="4229100"/>
            <a:ext cx="5553075" cy="1485900"/>
          </a:xfrm>
          <a:prstGeom prst="rect">
            <a:avLst/>
          </a:prstGeom>
        </p:spPr>
      </p:pic>
      <p:cxnSp>
        <p:nvCxnSpPr>
          <p:cNvPr id="12" name="Straight Arrow Connector 11"/>
          <p:cNvCxnSpPr/>
          <p:nvPr/>
        </p:nvCxnSpPr>
        <p:spPr bwMode="auto">
          <a:xfrm flipH="1">
            <a:off x="5181600" y="1676400"/>
            <a:ext cx="12192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1219200"/>
            <a:ext cx="2743200" cy="923330"/>
          </a:xfrm>
          <a:prstGeom prst="rect">
            <a:avLst/>
          </a:prstGeom>
          <a:noFill/>
          <a:ln w="9525">
            <a:noFill/>
            <a:miter lim="800000"/>
            <a:headEnd/>
            <a:tailEnd/>
          </a:ln>
        </p:spPr>
        <p:txBody>
          <a:bodyPr wrap="square" rtlCol="0">
            <a:spAutoFit/>
          </a:bodyPr>
          <a:lstStyle/>
          <a:p>
            <a:r>
              <a:rPr lang="en-US" dirty="0" smtClean="0">
                <a:latin typeface="+mj-lt"/>
              </a:rPr>
              <a:t>Can use the built in </a:t>
            </a:r>
            <a:r>
              <a:rPr lang="en-US" dirty="0" err="1" smtClean="0">
                <a:latin typeface="+mj-lt"/>
              </a:rPr>
              <a:t>StringFormat</a:t>
            </a:r>
            <a:r>
              <a:rPr lang="en-US" dirty="0" smtClean="0">
                <a:latin typeface="+mj-lt"/>
              </a:rPr>
              <a:t> on bound field</a:t>
            </a:r>
            <a:endParaRPr lang="en-US" sz="1800" dirty="0">
              <a:latin typeface="+mj-lt"/>
            </a:endParaRPr>
          </a:p>
        </p:txBody>
      </p:sp>
      <p:cxnSp>
        <p:nvCxnSpPr>
          <p:cNvPr id="15" name="Straight Arrow Connector 14"/>
          <p:cNvCxnSpPr/>
          <p:nvPr/>
        </p:nvCxnSpPr>
        <p:spPr bwMode="auto">
          <a:xfrm flipH="1">
            <a:off x="4267200" y="3039070"/>
            <a:ext cx="2133600" cy="42725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2581870"/>
            <a:ext cx="2743200" cy="646331"/>
          </a:xfrm>
          <a:prstGeom prst="rect">
            <a:avLst/>
          </a:prstGeom>
          <a:noFill/>
          <a:ln w="9525">
            <a:noFill/>
            <a:miter lim="800000"/>
            <a:headEnd/>
            <a:tailEnd/>
          </a:ln>
        </p:spPr>
        <p:txBody>
          <a:bodyPr wrap="square" rtlCol="0">
            <a:spAutoFit/>
          </a:bodyPr>
          <a:lstStyle/>
          <a:p>
            <a:r>
              <a:rPr lang="en-US" dirty="0" smtClean="0">
                <a:latin typeface="+mj-lt"/>
              </a:rPr>
              <a:t>Can bind to an observable</a:t>
            </a:r>
          </a:p>
          <a:p>
            <a:r>
              <a:rPr lang="en-US" sz="1800" dirty="0" smtClean="0">
                <a:latin typeface="+mj-lt"/>
              </a:rPr>
              <a:t>property</a:t>
            </a:r>
            <a:endParaRPr lang="en-US" sz="1800" dirty="0">
              <a:latin typeface="+mj-lt"/>
            </a:endParaRPr>
          </a:p>
        </p:txBody>
      </p:sp>
      <p:cxnSp>
        <p:nvCxnSpPr>
          <p:cNvPr id="18" name="Straight Arrow Connector 17"/>
          <p:cNvCxnSpPr/>
          <p:nvPr/>
        </p:nvCxnSpPr>
        <p:spPr bwMode="auto">
          <a:xfrm flipH="1">
            <a:off x="5181600" y="4182070"/>
            <a:ext cx="1219200" cy="10418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400800" y="3724870"/>
            <a:ext cx="2743200" cy="646331"/>
          </a:xfrm>
          <a:prstGeom prst="rect">
            <a:avLst/>
          </a:prstGeom>
          <a:noFill/>
          <a:ln w="9525">
            <a:noFill/>
            <a:miter lim="800000"/>
            <a:headEnd/>
            <a:tailEnd/>
          </a:ln>
        </p:spPr>
        <p:txBody>
          <a:bodyPr wrap="square" rtlCol="0">
            <a:spAutoFit/>
          </a:bodyPr>
          <a:lstStyle/>
          <a:p>
            <a:r>
              <a:rPr lang="en-US" dirty="0" smtClean="0">
                <a:latin typeface="+mj-lt"/>
              </a:rPr>
              <a:t>Create a Computed Field to do the formatting</a:t>
            </a:r>
            <a:endParaRPr lang="en-US" sz="1800" dirty="0">
              <a:latin typeface="+mj-lt"/>
            </a:endParaRPr>
          </a:p>
        </p:txBody>
      </p:sp>
      <p:sp>
        <p:nvSpPr>
          <p:cNvPr id="21" name="TextBox 20"/>
          <p:cNvSpPr txBox="1"/>
          <p:nvPr/>
        </p:nvSpPr>
        <p:spPr bwMode="auto">
          <a:xfrm>
            <a:off x="0" y="5726668"/>
            <a:ext cx="9144000" cy="369332"/>
          </a:xfrm>
          <a:prstGeom prst="rect">
            <a:avLst/>
          </a:prstGeom>
          <a:noFill/>
          <a:ln w="9525">
            <a:noFill/>
            <a:miter lim="800000"/>
            <a:headEnd/>
            <a:tailEnd/>
          </a:ln>
        </p:spPr>
        <p:txBody>
          <a:bodyPr wrap="square" rtlCol="0">
            <a:spAutoFit/>
          </a:bodyPr>
          <a:lstStyle/>
          <a:p>
            <a:pPr algn="ctr"/>
            <a:r>
              <a:rPr lang="en-US" dirty="0" smtClean="0">
                <a:latin typeface="+mj-lt"/>
              </a:rPr>
              <a:t>Could also use Custom Bindings in Knockout.</a:t>
            </a:r>
            <a:endParaRPr lang="en-US" sz="1800" dirty="0">
              <a:latin typeface="+mj-lt"/>
            </a:endParaRPr>
          </a:p>
        </p:txBody>
      </p:sp>
    </p:spTree>
    <p:extLst>
      <p:ext uri="{BB962C8B-B14F-4D97-AF65-F5344CB8AC3E}">
        <p14:creationId xmlns:p14="http://schemas.microsoft.com/office/powerpoint/2010/main" val="2719798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16" grpId="0"/>
      <p:bldP spid="19"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21390060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		</a:t>
            </a:r>
            <a:endParaRPr lang="en-GB" dirty="0"/>
          </a:p>
        </p:txBody>
      </p:sp>
      <p:sp>
        <p:nvSpPr>
          <p:cNvPr id="3" name="Text Placeholder 2"/>
          <p:cNvSpPr>
            <a:spLocks noGrp="1"/>
          </p:cNvSpPr>
          <p:nvPr>
            <p:ph type="body" idx="1"/>
          </p:nvPr>
        </p:nvSpPr>
        <p:spPr/>
        <p:txBody>
          <a:bodyPr/>
          <a:lstStyle/>
          <a:p>
            <a:r>
              <a:rPr lang="en-US" dirty="0" smtClean="0"/>
              <a:t>Created our </a:t>
            </a:r>
            <a:r>
              <a:rPr lang="en-US" dirty="0"/>
              <a:t>View Model</a:t>
            </a:r>
          </a:p>
          <a:p>
            <a:r>
              <a:rPr lang="en-GB" dirty="0" smtClean="0"/>
              <a:t>Created </a:t>
            </a:r>
            <a:r>
              <a:rPr lang="en-GB" dirty="0"/>
              <a:t>our HTML View</a:t>
            </a:r>
          </a:p>
          <a:p>
            <a:r>
              <a:rPr lang="en-GB" dirty="0" smtClean="0"/>
              <a:t>Learned how to use </a:t>
            </a:r>
            <a:r>
              <a:rPr lang="en-GB" dirty="0" err="1" smtClean="0"/>
              <a:t>jQuery</a:t>
            </a:r>
            <a:r>
              <a:rPr lang="en-GB" dirty="0" smtClean="0"/>
              <a:t> and Ajax to fetch remote data</a:t>
            </a:r>
            <a:endParaRPr lang="en-GB" dirty="0"/>
          </a:p>
          <a:p>
            <a:r>
              <a:rPr lang="en-GB" dirty="0" smtClean="0"/>
              <a:t>Learned how to apply styles via Knockout</a:t>
            </a:r>
            <a:endParaRPr lang="en-GB" dirty="0"/>
          </a:p>
          <a:p>
            <a:r>
              <a:rPr lang="en-GB" dirty="0"/>
              <a:t>Learned how to apply </a:t>
            </a:r>
            <a:r>
              <a:rPr lang="en-GB" dirty="0" smtClean="0"/>
              <a:t>formatting via </a:t>
            </a:r>
            <a:r>
              <a:rPr lang="en-GB" dirty="0"/>
              <a:t>Knockout</a:t>
            </a:r>
          </a:p>
          <a:p>
            <a:endParaRPr lang="en-GB" dirty="0">
              <a:solidFill>
                <a:schemeClr val="accent6">
                  <a:lumMod val="75000"/>
                </a:schemeClr>
              </a:solidFill>
            </a:endParaRPr>
          </a:p>
        </p:txBody>
      </p:sp>
    </p:spTree>
    <p:extLst>
      <p:ext uri="{BB962C8B-B14F-4D97-AF65-F5344CB8AC3E}">
        <p14:creationId xmlns:p14="http://schemas.microsoft.com/office/powerpoint/2010/main" val="31111887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Creating our View Model</a:t>
            </a:r>
          </a:p>
          <a:p>
            <a:r>
              <a:rPr lang="en-GB" dirty="0" smtClean="0"/>
              <a:t>Creating our HTML View</a:t>
            </a:r>
          </a:p>
          <a:p>
            <a:r>
              <a:rPr lang="en-GB" dirty="0" smtClean="0"/>
              <a:t>Fetching data via Ajax</a:t>
            </a:r>
          </a:p>
          <a:p>
            <a:r>
              <a:rPr lang="en-GB" dirty="0" smtClean="0"/>
              <a:t>Applying </a:t>
            </a:r>
            <a:r>
              <a:rPr lang="en-GB" dirty="0"/>
              <a:t>styles to an HTML element via </a:t>
            </a:r>
            <a:r>
              <a:rPr lang="en-GB" dirty="0" smtClean="0"/>
              <a:t>Knockout</a:t>
            </a:r>
            <a:endParaRPr lang="en-GB" dirty="0"/>
          </a:p>
          <a:p>
            <a:r>
              <a:rPr lang="en-GB" dirty="0" smtClean="0"/>
              <a:t>Formatting data via Computed Observables</a:t>
            </a:r>
            <a:endParaRPr lang="en-GB" dirty="0"/>
          </a:p>
        </p:txBody>
      </p:sp>
    </p:spTree>
    <p:extLst>
      <p:ext uri="{BB962C8B-B14F-4D97-AF65-F5344CB8AC3E}">
        <p14:creationId xmlns:p14="http://schemas.microsoft.com/office/powerpoint/2010/main" val="125704653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View Model		</a:t>
            </a:r>
            <a:endParaRPr lang="en-GB" dirty="0"/>
          </a:p>
        </p:txBody>
      </p:sp>
      <p:sp>
        <p:nvSpPr>
          <p:cNvPr id="3" name="Text Placeholder 2"/>
          <p:cNvSpPr>
            <a:spLocks noGrp="1"/>
          </p:cNvSpPr>
          <p:nvPr>
            <p:ph type="body" idx="1"/>
          </p:nvPr>
        </p:nvSpPr>
        <p:spPr/>
        <p:txBody>
          <a:bodyPr/>
          <a:lstStyle/>
          <a:p>
            <a:r>
              <a:rPr lang="en-GB" dirty="0" smtClean="0"/>
              <a:t>No need to implement </a:t>
            </a:r>
            <a:r>
              <a:rPr lang="en-GB" dirty="0" err="1" smtClean="0"/>
              <a:t>INotifyPropertyChanged</a:t>
            </a:r>
            <a:endParaRPr lang="en-GB" dirty="0"/>
          </a:p>
          <a:p>
            <a:pPr lvl="1"/>
            <a:endParaRPr lang="en-GB" dirty="0" smtClean="0"/>
          </a:p>
          <a:p>
            <a:r>
              <a:rPr lang="en-GB" dirty="0" smtClean="0"/>
              <a:t>No need to raise Property Changed events on each property</a:t>
            </a:r>
          </a:p>
          <a:p>
            <a:endParaRPr lang="en-GB" dirty="0"/>
          </a:p>
          <a:p>
            <a:r>
              <a:rPr lang="en-GB" dirty="0" smtClean="0"/>
              <a:t>Properties must be Knockout Observables to be found</a:t>
            </a:r>
          </a:p>
          <a:p>
            <a:endParaRPr lang="en-GB" dirty="0"/>
          </a:p>
          <a:p>
            <a:r>
              <a:rPr lang="en-GB" dirty="0" smtClean="0"/>
              <a:t>Knockout Observables are treated as methods not as ‘properties’</a:t>
            </a:r>
            <a:endParaRPr lang="en-GB" dirty="0"/>
          </a:p>
        </p:txBody>
      </p:sp>
    </p:spTree>
    <p:extLst>
      <p:ext uri="{BB962C8B-B14F-4D97-AF65-F5344CB8AC3E}">
        <p14:creationId xmlns:p14="http://schemas.microsoft.com/office/powerpoint/2010/main" val="98419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View Model		</a:t>
            </a:r>
            <a:endParaRPr lang="en-GB" dirty="0"/>
          </a:p>
        </p:txBody>
      </p:sp>
      <p:sp>
        <p:nvSpPr>
          <p:cNvPr id="3" name="Text Placeholder 2"/>
          <p:cNvSpPr>
            <a:spLocks noGrp="1"/>
          </p:cNvSpPr>
          <p:nvPr>
            <p:ph type="body" idx="1"/>
          </p:nvPr>
        </p:nvSpPr>
        <p:spPr/>
        <p:txBody>
          <a:bodyPr/>
          <a:lstStyle/>
          <a:p>
            <a:pPr marL="0" indent="0">
              <a:buNone/>
            </a:pPr>
            <a:r>
              <a:rPr lang="en-GB" dirty="0" smtClean="0"/>
              <a:t>Silverlight View Model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Typescript View Model</a:t>
            </a:r>
          </a:p>
          <a:p>
            <a:pPr marL="0" indent="0">
              <a:buNone/>
            </a:pPr>
            <a:endParaRPr lang="en-GB" dirty="0"/>
          </a:p>
        </p:txBody>
      </p:sp>
      <p:pic>
        <p:nvPicPr>
          <p:cNvPr id="4" name="Picture 3"/>
          <p:cNvPicPr>
            <a:picLocks noChangeAspect="1"/>
          </p:cNvPicPr>
          <p:nvPr/>
        </p:nvPicPr>
        <p:blipFill>
          <a:blip r:embed="rId3"/>
          <a:stretch>
            <a:fillRect/>
          </a:stretch>
        </p:blipFill>
        <p:spPr>
          <a:xfrm>
            <a:off x="914400" y="1828800"/>
            <a:ext cx="5962650" cy="1495425"/>
          </a:xfrm>
          <a:prstGeom prst="rect">
            <a:avLst/>
          </a:prstGeom>
        </p:spPr>
      </p:pic>
      <p:pic>
        <p:nvPicPr>
          <p:cNvPr id="5" name="Picture 4"/>
          <p:cNvPicPr>
            <a:picLocks noChangeAspect="1"/>
          </p:cNvPicPr>
          <p:nvPr/>
        </p:nvPicPr>
        <p:blipFill>
          <a:blip r:embed="rId4"/>
          <a:stretch>
            <a:fillRect/>
          </a:stretch>
        </p:blipFill>
        <p:spPr>
          <a:xfrm>
            <a:off x="890516" y="4052887"/>
            <a:ext cx="3476625" cy="1085850"/>
          </a:xfrm>
          <a:prstGeom prst="rect">
            <a:avLst/>
          </a:prstGeom>
        </p:spPr>
      </p:pic>
      <p:cxnSp>
        <p:nvCxnSpPr>
          <p:cNvPr id="6" name="Straight Arrow Connector 5"/>
          <p:cNvCxnSpPr/>
          <p:nvPr/>
        </p:nvCxnSpPr>
        <p:spPr bwMode="auto">
          <a:xfrm flipH="1">
            <a:off x="5638800" y="1828800"/>
            <a:ext cx="7620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371600"/>
            <a:ext cx="2536207" cy="646331"/>
          </a:xfrm>
          <a:prstGeom prst="rect">
            <a:avLst/>
          </a:prstGeom>
          <a:noFill/>
          <a:ln w="9525">
            <a:noFill/>
            <a:miter lim="800000"/>
            <a:headEnd/>
            <a:tailEnd/>
          </a:ln>
        </p:spPr>
        <p:txBody>
          <a:bodyPr wrap="none" rtlCol="0">
            <a:spAutoFit/>
          </a:bodyPr>
          <a:lstStyle/>
          <a:p>
            <a:r>
              <a:rPr lang="en-US" dirty="0" smtClean="0">
                <a:latin typeface="+mj-lt"/>
              </a:rPr>
              <a:t>Implements </a:t>
            </a:r>
          </a:p>
          <a:p>
            <a:r>
              <a:rPr lang="en-US" sz="1800" dirty="0" err="1" smtClean="0">
                <a:latin typeface="+mj-lt"/>
              </a:rPr>
              <a:t>INotifyPropertyChanged</a:t>
            </a:r>
            <a:endParaRPr lang="en-US" sz="1800" dirty="0">
              <a:latin typeface="+mj-lt"/>
            </a:endParaRPr>
          </a:p>
        </p:txBody>
      </p:sp>
      <p:cxnSp>
        <p:nvCxnSpPr>
          <p:cNvPr id="14" name="Straight Arrow Connector 13"/>
          <p:cNvCxnSpPr/>
          <p:nvPr/>
        </p:nvCxnSpPr>
        <p:spPr bwMode="auto">
          <a:xfrm flipH="1">
            <a:off x="4572000" y="4038600"/>
            <a:ext cx="1828800" cy="18913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00800" y="3581400"/>
            <a:ext cx="2536207" cy="646331"/>
          </a:xfrm>
          <a:prstGeom prst="rect">
            <a:avLst/>
          </a:prstGeom>
          <a:noFill/>
          <a:ln w="9525">
            <a:noFill/>
            <a:miter lim="800000"/>
            <a:headEnd/>
            <a:tailEnd/>
          </a:ln>
        </p:spPr>
        <p:txBody>
          <a:bodyPr wrap="none" rtlCol="0">
            <a:spAutoFit/>
          </a:bodyPr>
          <a:lstStyle/>
          <a:p>
            <a:r>
              <a:rPr lang="en-US" dirty="0" smtClean="0">
                <a:latin typeface="+mj-lt"/>
              </a:rPr>
              <a:t>No need to implement</a:t>
            </a:r>
          </a:p>
          <a:p>
            <a:r>
              <a:rPr lang="en-US" sz="1800" dirty="0" err="1" smtClean="0">
                <a:latin typeface="+mj-lt"/>
              </a:rPr>
              <a:t>INotifyPropertyChanged</a:t>
            </a:r>
            <a:endParaRPr lang="en-US" sz="1800" dirty="0">
              <a:latin typeface="+mj-lt"/>
            </a:endParaRPr>
          </a:p>
        </p:txBody>
      </p:sp>
    </p:spTree>
    <p:extLst>
      <p:ext uri="{BB962C8B-B14F-4D97-AF65-F5344CB8AC3E}">
        <p14:creationId xmlns:p14="http://schemas.microsoft.com/office/powerpoint/2010/main" val="2146904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Property</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r>
              <a:rPr lang="en-GB" dirty="0" smtClean="0"/>
              <a:t>Typescript View Model w/ Knockout </a:t>
            </a:r>
            <a:r>
              <a:rPr lang="en-GB" dirty="0" err="1" smtClean="0"/>
              <a:t>js</a:t>
            </a:r>
            <a:endParaRPr lang="en-GB" dirty="0" smtClean="0"/>
          </a:p>
          <a:p>
            <a:pPr marL="0" indent="0">
              <a:buNone/>
            </a:pPr>
            <a:endParaRPr lang="en-GB" dirty="0"/>
          </a:p>
        </p:txBody>
      </p:sp>
      <p:pic>
        <p:nvPicPr>
          <p:cNvPr id="25" name="Picture 24"/>
          <p:cNvPicPr>
            <a:picLocks noChangeAspect="1"/>
          </p:cNvPicPr>
          <p:nvPr/>
        </p:nvPicPr>
        <p:blipFill>
          <a:blip r:embed="rId3"/>
          <a:stretch>
            <a:fillRect/>
          </a:stretch>
        </p:blipFill>
        <p:spPr>
          <a:xfrm>
            <a:off x="685800" y="1981200"/>
            <a:ext cx="6543675" cy="2238375"/>
          </a:xfrm>
          <a:prstGeom prst="rect">
            <a:avLst/>
          </a:prstGeom>
        </p:spPr>
      </p:pic>
      <p:sp>
        <p:nvSpPr>
          <p:cNvPr id="2" name="Title 1"/>
          <p:cNvSpPr>
            <a:spLocks noGrp="1"/>
          </p:cNvSpPr>
          <p:nvPr>
            <p:ph type="title"/>
          </p:nvPr>
        </p:nvSpPr>
        <p:spPr/>
        <p:txBody>
          <a:bodyPr/>
          <a:lstStyle/>
          <a:p>
            <a:r>
              <a:rPr lang="en-US" dirty="0" smtClean="0"/>
              <a:t>Our First Observable Property		</a:t>
            </a:r>
            <a:endParaRPr lang="en-GB" dirty="0"/>
          </a:p>
        </p:txBody>
      </p:sp>
      <p:pic>
        <p:nvPicPr>
          <p:cNvPr id="18" name="Picture 17"/>
          <p:cNvPicPr>
            <a:picLocks noChangeAspect="1"/>
          </p:cNvPicPr>
          <p:nvPr/>
        </p:nvPicPr>
        <p:blipFill>
          <a:blip r:embed="rId4"/>
          <a:stretch>
            <a:fillRect/>
          </a:stretch>
        </p:blipFill>
        <p:spPr>
          <a:xfrm>
            <a:off x="905756" y="5173980"/>
            <a:ext cx="5895975" cy="723900"/>
          </a:xfrm>
          <a:prstGeom prst="rect">
            <a:avLst/>
          </a:prstGeom>
        </p:spPr>
      </p:pic>
      <p:cxnSp>
        <p:nvCxnSpPr>
          <p:cNvPr id="19" name="Straight Arrow Connector 18"/>
          <p:cNvCxnSpPr/>
          <p:nvPr/>
        </p:nvCxnSpPr>
        <p:spPr bwMode="auto">
          <a:xfrm flipH="1">
            <a:off x="5334000" y="1981200"/>
            <a:ext cx="10668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1524000"/>
            <a:ext cx="2536207" cy="646331"/>
          </a:xfrm>
          <a:prstGeom prst="rect">
            <a:avLst/>
          </a:prstGeom>
          <a:noFill/>
          <a:ln w="9525">
            <a:noFill/>
            <a:miter lim="800000"/>
            <a:headEnd/>
            <a:tailEnd/>
          </a:ln>
        </p:spPr>
        <p:txBody>
          <a:bodyPr wrap="square" rtlCol="0">
            <a:spAutoFit/>
          </a:bodyPr>
          <a:lstStyle/>
          <a:p>
            <a:r>
              <a:rPr lang="en-US" dirty="0" smtClean="0">
                <a:latin typeface="+mj-lt"/>
              </a:rPr>
              <a:t>Implements </a:t>
            </a:r>
          </a:p>
          <a:p>
            <a:r>
              <a:rPr lang="en-US" dirty="0" smtClean="0">
                <a:latin typeface="+mj-lt"/>
              </a:rPr>
              <a:t>Observable Collection</a:t>
            </a:r>
            <a:endParaRPr lang="en-US" sz="1800" dirty="0">
              <a:latin typeface="+mj-lt"/>
            </a:endParaRPr>
          </a:p>
        </p:txBody>
      </p:sp>
      <p:cxnSp>
        <p:nvCxnSpPr>
          <p:cNvPr id="22" name="Straight Arrow Connector 21"/>
          <p:cNvCxnSpPr/>
          <p:nvPr/>
        </p:nvCxnSpPr>
        <p:spPr bwMode="auto">
          <a:xfrm flipH="1">
            <a:off x="5486400" y="3316069"/>
            <a:ext cx="914400" cy="18913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400800" y="2858869"/>
            <a:ext cx="2098203" cy="646331"/>
          </a:xfrm>
          <a:prstGeom prst="rect">
            <a:avLst/>
          </a:prstGeom>
          <a:noFill/>
          <a:ln w="9525">
            <a:noFill/>
            <a:miter lim="800000"/>
            <a:headEnd/>
            <a:tailEnd/>
          </a:ln>
        </p:spPr>
        <p:txBody>
          <a:bodyPr wrap="none" rtlCol="0">
            <a:spAutoFit/>
          </a:bodyPr>
          <a:lstStyle/>
          <a:p>
            <a:r>
              <a:rPr lang="en-US" dirty="0" smtClean="0">
                <a:latin typeface="+mj-lt"/>
              </a:rPr>
              <a:t>Must manually raise</a:t>
            </a:r>
          </a:p>
          <a:p>
            <a:r>
              <a:rPr lang="en-US" dirty="0" smtClean="0">
                <a:latin typeface="+mj-lt"/>
              </a:rPr>
              <a:t>Property Changed</a:t>
            </a:r>
            <a:endParaRPr lang="en-US" sz="1800" dirty="0">
              <a:latin typeface="+mj-lt"/>
            </a:endParaRPr>
          </a:p>
        </p:txBody>
      </p:sp>
      <p:cxnSp>
        <p:nvCxnSpPr>
          <p:cNvPr id="26" name="Straight Arrow Connector 25"/>
          <p:cNvCxnSpPr/>
          <p:nvPr/>
        </p:nvCxnSpPr>
        <p:spPr bwMode="auto">
          <a:xfrm flipH="1">
            <a:off x="5334000" y="4953000"/>
            <a:ext cx="10668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6400800" y="4495800"/>
            <a:ext cx="2536207" cy="646331"/>
          </a:xfrm>
          <a:prstGeom prst="rect">
            <a:avLst/>
          </a:prstGeom>
          <a:noFill/>
          <a:ln w="9525">
            <a:noFill/>
            <a:miter lim="800000"/>
            <a:headEnd/>
            <a:tailEnd/>
          </a:ln>
        </p:spPr>
        <p:txBody>
          <a:bodyPr wrap="square" rtlCol="0">
            <a:spAutoFit/>
          </a:bodyPr>
          <a:lstStyle/>
          <a:p>
            <a:r>
              <a:rPr lang="en-US" dirty="0" smtClean="0">
                <a:latin typeface="+mj-lt"/>
              </a:rPr>
              <a:t>Implements </a:t>
            </a:r>
          </a:p>
          <a:p>
            <a:r>
              <a:rPr lang="en-US" dirty="0" smtClean="0">
                <a:latin typeface="+mj-lt"/>
              </a:rPr>
              <a:t>Observable Array</a:t>
            </a:r>
            <a:endParaRPr lang="en-US" sz="1800" dirty="0">
              <a:latin typeface="+mj-lt"/>
            </a:endParaRPr>
          </a:p>
        </p:txBody>
      </p:sp>
      <p:cxnSp>
        <p:nvCxnSpPr>
          <p:cNvPr id="28" name="Straight Arrow Connector 27"/>
          <p:cNvCxnSpPr/>
          <p:nvPr/>
        </p:nvCxnSpPr>
        <p:spPr bwMode="auto">
          <a:xfrm flipH="1" flipV="1">
            <a:off x="5334000" y="5759351"/>
            <a:ext cx="1066800" cy="48904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bwMode="auto">
          <a:xfrm>
            <a:off x="6400800" y="5791200"/>
            <a:ext cx="2536207" cy="646331"/>
          </a:xfrm>
          <a:prstGeom prst="rect">
            <a:avLst/>
          </a:prstGeom>
          <a:noFill/>
          <a:ln w="9525">
            <a:noFill/>
            <a:miter lim="800000"/>
            <a:headEnd/>
            <a:tailEnd/>
          </a:ln>
        </p:spPr>
        <p:txBody>
          <a:bodyPr wrap="square" rtlCol="0">
            <a:spAutoFit/>
          </a:bodyPr>
          <a:lstStyle/>
          <a:p>
            <a:r>
              <a:rPr lang="en-US" dirty="0" smtClean="0">
                <a:latin typeface="+mj-lt"/>
              </a:rPr>
              <a:t>No need to raise any</a:t>
            </a:r>
          </a:p>
          <a:p>
            <a:r>
              <a:rPr lang="en-US" sz="1800" dirty="0" smtClean="0">
                <a:latin typeface="+mj-lt"/>
              </a:rPr>
              <a:t>Property Changed</a:t>
            </a:r>
            <a:endParaRPr lang="en-US" sz="1800" dirty="0">
              <a:latin typeface="+mj-lt"/>
            </a:endParaRPr>
          </a:p>
        </p:txBody>
      </p:sp>
    </p:spTree>
    <p:extLst>
      <p:ext uri="{BB962C8B-B14F-4D97-AF65-F5344CB8AC3E}">
        <p14:creationId xmlns:p14="http://schemas.microsoft.com/office/powerpoint/2010/main" val="2628489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p:bldP spid="23"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00137" y="3404503"/>
            <a:ext cx="6943725" cy="771525"/>
          </a:xfrm>
          <a:prstGeom prst="rect">
            <a:avLst/>
          </a:prstGeom>
        </p:spPr>
      </p:pic>
      <p:sp>
        <p:nvSpPr>
          <p:cNvPr id="2" name="Title 1"/>
          <p:cNvSpPr>
            <a:spLocks noGrp="1"/>
          </p:cNvSpPr>
          <p:nvPr>
            <p:ph type="title"/>
          </p:nvPr>
        </p:nvSpPr>
        <p:spPr/>
        <p:txBody>
          <a:bodyPr/>
          <a:lstStyle/>
          <a:p>
            <a:r>
              <a:rPr lang="en-US" dirty="0" smtClean="0"/>
              <a:t>Breaking down our Observable Property		</a:t>
            </a:r>
            <a:endParaRPr lang="en-GB" dirty="0"/>
          </a:p>
        </p:txBody>
      </p:sp>
      <p:cxnSp>
        <p:nvCxnSpPr>
          <p:cNvPr id="26" name="Straight Arrow Connector 25"/>
          <p:cNvCxnSpPr/>
          <p:nvPr/>
        </p:nvCxnSpPr>
        <p:spPr bwMode="auto">
          <a:xfrm>
            <a:off x="2362200" y="2763947"/>
            <a:ext cx="0" cy="79771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1524000" y="2362200"/>
            <a:ext cx="1676400" cy="369332"/>
          </a:xfrm>
          <a:prstGeom prst="rect">
            <a:avLst/>
          </a:prstGeom>
          <a:noFill/>
          <a:ln w="9525">
            <a:noFill/>
            <a:miter lim="800000"/>
            <a:headEnd/>
            <a:tailEnd/>
          </a:ln>
        </p:spPr>
        <p:txBody>
          <a:bodyPr wrap="square" rtlCol="0">
            <a:spAutoFit/>
          </a:bodyPr>
          <a:lstStyle/>
          <a:p>
            <a:r>
              <a:rPr lang="en-US" dirty="0" smtClean="0">
                <a:latin typeface="+mj-lt"/>
              </a:rPr>
              <a:t>Property Name</a:t>
            </a:r>
            <a:endParaRPr lang="en-US" sz="1800" dirty="0">
              <a:latin typeface="+mj-lt"/>
            </a:endParaRPr>
          </a:p>
        </p:txBody>
      </p:sp>
      <p:cxnSp>
        <p:nvCxnSpPr>
          <p:cNvPr id="16" name="Straight Arrow Connector 15"/>
          <p:cNvCxnSpPr/>
          <p:nvPr/>
        </p:nvCxnSpPr>
        <p:spPr bwMode="auto">
          <a:xfrm flipV="1">
            <a:off x="3886200" y="3954037"/>
            <a:ext cx="0" cy="79111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3048000" y="4812268"/>
            <a:ext cx="1676400" cy="369332"/>
          </a:xfrm>
          <a:prstGeom prst="rect">
            <a:avLst/>
          </a:prstGeom>
          <a:noFill/>
          <a:ln w="9525">
            <a:noFill/>
            <a:miter lim="800000"/>
            <a:headEnd/>
            <a:tailEnd/>
          </a:ln>
        </p:spPr>
        <p:txBody>
          <a:bodyPr wrap="square" rtlCol="0">
            <a:spAutoFit/>
          </a:bodyPr>
          <a:lstStyle/>
          <a:p>
            <a:r>
              <a:rPr lang="en-US" dirty="0" smtClean="0">
                <a:latin typeface="+mj-lt"/>
              </a:rPr>
              <a:t>Property Type</a:t>
            </a:r>
            <a:endParaRPr lang="en-US" sz="1800" dirty="0">
              <a:latin typeface="+mj-lt"/>
            </a:endParaRPr>
          </a:p>
        </p:txBody>
      </p:sp>
      <p:cxnSp>
        <p:nvCxnSpPr>
          <p:cNvPr id="21" name="Straight Arrow Connector 20"/>
          <p:cNvCxnSpPr/>
          <p:nvPr/>
        </p:nvCxnSpPr>
        <p:spPr bwMode="auto">
          <a:xfrm>
            <a:off x="6705599" y="2763947"/>
            <a:ext cx="0" cy="79771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5715000" y="2370755"/>
            <a:ext cx="2024062" cy="369332"/>
          </a:xfrm>
          <a:prstGeom prst="rect">
            <a:avLst/>
          </a:prstGeom>
          <a:noFill/>
          <a:ln w="9525">
            <a:noFill/>
            <a:miter lim="800000"/>
            <a:headEnd/>
            <a:tailEnd/>
          </a:ln>
        </p:spPr>
        <p:txBody>
          <a:bodyPr wrap="square" rtlCol="0">
            <a:spAutoFit/>
          </a:bodyPr>
          <a:lstStyle/>
          <a:p>
            <a:r>
              <a:rPr lang="en-US" dirty="0" smtClean="0">
                <a:latin typeface="+mj-lt"/>
              </a:rPr>
              <a:t>Property Initializer</a:t>
            </a:r>
            <a:endParaRPr lang="en-US" sz="1800" dirty="0">
              <a:latin typeface="+mj-lt"/>
            </a:endParaRPr>
          </a:p>
        </p:txBody>
      </p:sp>
    </p:spTree>
    <p:extLst>
      <p:ext uri="{BB962C8B-B14F-4D97-AF65-F5344CB8AC3E}">
        <p14:creationId xmlns:p14="http://schemas.microsoft.com/office/powerpoint/2010/main" val="651814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Observable Property		</a:t>
            </a:r>
            <a:endParaRPr lang="en-GB" dirty="0"/>
          </a:p>
        </p:txBody>
      </p:sp>
      <p:sp>
        <p:nvSpPr>
          <p:cNvPr id="10" name="Text Placeholder 2"/>
          <p:cNvSpPr>
            <a:spLocks noGrp="1"/>
          </p:cNvSpPr>
          <p:nvPr>
            <p:ph type="body" idx="1"/>
          </p:nvPr>
        </p:nvSpPr>
        <p:spPr>
          <a:xfrm>
            <a:off x="457200" y="1371600"/>
            <a:ext cx="8229600" cy="4495800"/>
          </a:xfrm>
        </p:spPr>
        <p:txBody>
          <a:bodyPr/>
          <a:lstStyle/>
          <a:p>
            <a:pPr marL="0" indent="0">
              <a:buNone/>
            </a:pPr>
            <a:r>
              <a:rPr lang="en-GB" dirty="0" smtClean="0"/>
              <a:t>Silverlight Property</a:t>
            </a:r>
          </a:p>
          <a:p>
            <a:pPr marL="0" indent="0">
              <a:buNone/>
            </a:pPr>
            <a:r>
              <a:rPr lang="en-GB" dirty="0" smtClean="0"/>
              <a:t>		</a:t>
            </a: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Typescript View Model w/ Knockout </a:t>
            </a:r>
            <a:r>
              <a:rPr lang="en-GB" dirty="0" err="1" smtClean="0"/>
              <a:t>js</a:t>
            </a:r>
            <a:endParaRPr lang="en-GB" dirty="0" smtClean="0"/>
          </a:p>
          <a:p>
            <a:pPr marL="0" indent="0">
              <a:buNone/>
            </a:pPr>
            <a:endParaRPr lang="en-GB" dirty="0"/>
          </a:p>
        </p:txBody>
      </p:sp>
      <p:pic>
        <p:nvPicPr>
          <p:cNvPr id="5" name="Picture 4"/>
          <p:cNvPicPr>
            <a:picLocks noChangeAspect="1"/>
          </p:cNvPicPr>
          <p:nvPr/>
        </p:nvPicPr>
        <p:blipFill>
          <a:blip r:embed="rId3"/>
          <a:stretch>
            <a:fillRect/>
          </a:stretch>
        </p:blipFill>
        <p:spPr>
          <a:xfrm>
            <a:off x="838200" y="1905000"/>
            <a:ext cx="4867275" cy="1323975"/>
          </a:xfrm>
          <a:prstGeom prst="rect">
            <a:avLst/>
          </a:prstGeom>
        </p:spPr>
      </p:pic>
      <p:cxnSp>
        <p:nvCxnSpPr>
          <p:cNvPr id="15" name="Straight Arrow Connector 14"/>
          <p:cNvCxnSpPr/>
          <p:nvPr/>
        </p:nvCxnSpPr>
        <p:spPr bwMode="auto">
          <a:xfrm flipH="1">
            <a:off x="5431807" y="1844040"/>
            <a:ext cx="914400" cy="304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400800" y="1615440"/>
            <a:ext cx="2536207" cy="369332"/>
          </a:xfrm>
          <a:prstGeom prst="rect">
            <a:avLst/>
          </a:prstGeom>
          <a:noFill/>
          <a:ln w="9525">
            <a:noFill/>
            <a:miter lim="800000"/>
            <a:headEnd/>
            <a:tailEnd/>
          </a:ln>
        </p:spPr>
        <p:txBody>
          <a:bodyPr wrap="square" rtlCol="0">
            <a:spAutoFit/>
          </a:bodyPr>
          <a:lstStyle/>
          <a:p>
            <a:r>
              <a:rPr lang="en-US" dirty="0" smtClean="0">
                <a:latin typeface="+mj-lt"/>
              </a:rPr>
              <a:t>Sets Value</a:t>
            </a:r>
            <a:endParaRPr lang="en-US" sz="1800" dirty="0">
              <a:latin typeface="+mj-lt"/>
            </a:endParaRPr>
          </a:p>
        </p:txBody>
      </p:sp>
      <p:cxnSp>
        <p:nvCxnSpPr>
          <p:cNvPr id="19" name="Straight Arrow Connector 18"/>
          <p:cNvCxnSpPr/>
          <p:nvPr/>
        </p:nvCxnSpPr>
        <p:spPr bwMode="auto">
          <a:xfrm flipH="1">
            <a:off x="3603007" y="2529840"/>
            <a:ext cx="27432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2301240"/>
            <a:ext cx="2536207" cy="369332"/>
          </a:xfrm>
          <a:prstGeom prst="rect">
            <a:avLst/>
          </a:prstGeom>
          <a:noFill/>
          <a:ln w="9525">
            <a:noFill/>
            <a:miter lim="800000"/>
            <a:headEnd/>
            <a:tailEnd/>
          </a:ln>
        </p:spPr>
        <p:txBody>
          <a:bodyPr wrap="square" rtlCol="0">
            <a:spAutoFit/>
          </a:bodyPr>
          <a:lstStyle/>
          <a:p>
            <a:r>
              <a:rPr lang="en-US" dirty="0" smtClean="0">
                <a:latin typeface="+mj-lt"/>
              </a:rPr>
              <a:t>Gets Value</a:t>
            </a:r>
            <a:endParaRPr lang="en-US" sz="1800" dirty="0">
              <a:latin typeface="+mj-lt"/>
            </a:endParaRPr>
          </a:p>
        </p:txBody>
      </p:sp>
      <p:pic>
        <p:nvPicPr>
          <p:cNvPr id="12" name="Picture 11"/>
          <p:cNvPicPr>
            <a:picLocks noChangeAspect="1"/>
          </p:cNvPicPr>
          <p:nvPr/>
        </p:nvPicPr>
        <p:blipFill>
          <a:blip r:embed="rId4"/>
          <a:stretch>
            <a:fillRect/>
          </a:stretch>
        </p:blipFill>
        <p:spPr>
          <a:xfrm>
            <a:off x="914400" y="4217193"/>
            <a:ext cx="3019425" cy="1171575"/>
          </a:xfrm>
          <a:prstGeom prst="rect">
            <a:avLst/>
          </a:prstGeom>
        </p:spPr>
      </p:pic>
      <p:cxnSp>
        <p:nvCxnSpPr>
          <p:cNvPr id="22" name="Straight Arrow Connector 21"/>
          <p:cNvCxnSpPr/>
          <p:nvPr/>
        </p:nvCxnSpPr>
        <p:spPr bwMode="auto">
          <a:xfrm flipH="1">
            <a:off x="3162300" y="4038600"/>
            <a:ext cx="3182620" cy="35718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399513" y="3810000"/>
            <a:ext cx="2536207" cy="369332"/>
          </a:xfrm>
          <a:prstGeom prst="rect">
            <a:avLst/>
          </a:prstGeom>
          <a:noFill/>
          <a:ln w="9525">
            <a:noFill/>
            <a:miter lim="800000"/>
            <a:headEnd/>
            <a:tailEnd/>
          </a:ln>
        </p:spPr>
        <p:txBody>
          <a:bodyPr wrap="square" rtlCol="0">
            <a:spAutoFit/>
          </a:bodyPr>
          <a:lstStyle/>
          <a:p>
            <a:r>
              <a:rPr lang="en-US" dirty="0" smtClean="0">
                <a:latin typeface="+mj-lt"/>
              </a:rPr>
              <a:t>Sets Value</a:t>
            </a:r>
            <a:endParaRPr lang="en-US" sz="1800" dirty="0">
              <a:latin typeface="+mj-lt"/>
            </a:endParaRPr>
          </a:p>
        </p:txBody>
      </p:sp>
      <p:cxnSp>
        <p:nvCxnSpPr>
          <p:cNvPr id="25" name="Straight Arrow Connector 24"/>
          <p:cNvCxnSpPr/>
          <p:nvPr/>
        </p:nvCxnSpPr>
        <p:spPr bwMode="auto">
          <a:xfrm flipH="1">
            <a:off x="3933825" y="4824413"/>
            <a:ext cx="2408555" cy="28098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396973" y="4595813"/>
            <a:ext cx="2536207" cy="369332"/>
          </a:xfrm>
          <a:prstGeom prst="rect">
            <a:avLst/>
          </a:prstGeom>
          <a:noFill/>
          <a:ln w="9525">
            <a:noFill/>
            <a:miter lim="800000"/>
            <a:headEnd/>
            <a:tailEnd/>
          </a:ln>
        </p:spPr>
        <p:txBody>
          <a:bodyPr wrap="square" rtlCol="0">
            <a:spAutoFit/>
          </a:bodyPr>
          <a:lstStyle/>
          <a:p>
            <a:r>
              <a:rPr lang="en-US" dirty="0" smtClean="0">
                <a:latin typeface="+mj-lt"/>
              </a:rPr>
              <a:t>Gets Value</a:t>
            </a:r>
            <a:endParaRPr lang="en-US" sz="1800" dirty="0">
              <a:latin typeface="+mj-lt"/>
            </a:endParaRPr>
          </a:p>
        </p:txBody>
      </p:sp>
      <p:sp>
        <p:nvSpPr>
          <p:cNvPr id="29" name="TextBox 28"/>
          <p:cNvSpPr txBox="1"/>
          <p:nvPr/>
        </p:nvSpPr>
        <p:spPr bwMode="auto">
          <a:xfrm>
            <a:off x="0" y="5572958"/>
            <a:ext cx="9144000" cy="369332"/>
          </a:xfrm>
          <a:prstGeom prst="rect">
            <a:avLst/>
          </a:prstGeom>
          <a:noFill/>
          <a:ln w="9525">
            <a:noFill/>
            <a:miter lim="800000"/>
            <a:headEnd/>
            <a:tailEnd/>
          </a:ln>
        </p:spPr>
        <p:txBody>
          <a:bodyPr wrap="square" rtlCol="0">
            <a:spAutoFit/>
          </a:bodyPr>
          <a:lstStyle/>
          <a:p>
            <a:pPr algn="ctr"/>
            <a:r>
              <a:rPr lang="en-US" dirty="0" smtClean="0">
                <a:latin typeface="+mj-lt"/>
              </a:rPr>
              <a:t>Notice we access these like methods NOT properties</a:t>
            </a:r>
            <a:endParaRPr lang="en-US" sz="1800" dirty="0">
              <a:latin typeface="+mj-lt"/>
            </a:endParaRPr>
          </a:p>
        </p:txBody>
      </p:sp>
      <p:cxnSp>
        <p:nvCxnSpPr>
          <p:cNvPr id="4" name="Straight Connector 3"/>
          <p:cNvCxnSpPr/>
          <p:nvPr/>
        </p:nvCxnSpPr>
        <p:spPr bwMode="auto">
          <a:xfrm>
            <a:off x="1371600" y="4495800"/>
            <a:ext cx="1676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bwMode="auto">
          <a:xfrm>
            <a:off x="2057400" y="5334000"/>
            <a:ext cx="1676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84556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fade">
                                      <p:cBhvr>
                                        <p:cTn id="24" dur="500"/>
                                        <p:tgtEl>
                                          <p:spTgt spid="10">
                                            <p:txEl>
                                              <p:pRg st="6" end="6"/>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8" grpId="0"/>
      <p:bldP spid="20" grpId="0"/>
      <p:bldP spid="23" grpId="0"/>
      <p:bldP spid="28" grpId="0"/>
      <p:bldP spid="29" grpId="0"/>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2.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15775</TotalTime>
  <Words>3783</Words>
  <Application>Microsoft Office PowerPoint</Application>
  <PresentationFormat>On-screen Show (4:3)</PresentationFormat>
  <Paragraphs>414</Paragraphs>
  <Slides>26</Slides>
  <Notes>26</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Consolas</vt:lpstr>
      <vt:lpstr>Myriad Pro</vt:lpstr>
      <vt:lpstr>Myriad Pro Light</vt:lpstr>
      <vt:lpstr>Segoe UI</vt:lpstr>
      <vt:lpstr>Verdana</vt:lpstr>
      <vt:lpstr>Wingdings</vt:lpstr>
      <vt:lpstr>PluralsightSlideTemplate</vt:lpstr>
      <vt:lpstr>Porting the ToDo Listing Screen</vt:lpstr>
      <vt:lpstr>Agenda  </vt:lpstr>
      <vt:lpstr>END OF Overview Slides  </vt:lpstr>
      <vt:lpstr>Agenda  </vt:lpstr>
      <vt:lpstr>Implementing our View Model  </vt:lpstr>
      <vt:lpstr>Our First View Model  </vt:lpstr>
      <vt:lpstr>Our First Observable Property  </vt:lpstr>
      <vt:lpstr>Breaking down our Observable Property  </vt:lpstr>
      <vt:lpstr>Using an Observable Property  </vt:lpstr>
      <vt:lpstr>END OF Overview Slides  </vt:lpstr>
      <vt:lpstr>Agenda  </vt:lpstr>
      <vt:lpstr>Implementing our View  </vt:lpstr>
      <vt:lpstr>Implementing our View  </vt:lpstr>
      <vt:lpstr>END OF Overview Slides  </vt:lpstr>
      <vt:lpstr>Agenda  </vt:lpstr>
      <vt:lpstr>Fetching Remote Data  </vt:lpstr>
      <vt:lpstr>Fetching Remote Data  </vt:lpstr>
      <vt:lpstr>END OF Overview Slides  </vt:lpstr>
      <vt:lpstr>Agenda  </vt:lpstr>
      <vt:lpstr>Changing Styles on the Fly  </vt:lpstr>
      <vt:lpstr>Changing Styles on the Fly  </vt:lpstr>
      <vt:lpstr>END OF Overview Slides  </vt:lpstr>
      <vt:lpstr>Agenda  </vt:lpstr>
      <vt:lpstr>Formatting Data  </vt:lpstr>
      <vt:lpstr>END OF Overview Slides  </vt:lpstr>
      <vt:lpstr>Summery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208</cp:revision>
  <dcterms:created xsi:type="dcterms:W3CDTF">2013-02-20T23:32:03Z</dcterms:created>
  <dcterms:modified xsi:type="dcterms:W3CDTF">2013-03-09T15:31:49Z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