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30"/>
  </p:notesMasterIdLst>
  <p:handoutMasterIdLst>
    <p:handoutMasterId r:id="rId31"/>
  </p:handoutMasterIdLst>
  <p:sldIdLst>
    <p:sldId id="356" r:id="rId5"/>
    <p:sldId id="357" r:id="rId6"/>
    <p:sldId id="370" r:id="rId7"/>
    <p:sldId id="389" r:id="rId8"/>
    <p:sldId id="371" r:id="rId9"/>
    <p:sldId id="373" r:id="rId10"/>
    <p:sldId id="372" r:id="rId11"/>
    <p:sldId id="374" r:id="rId12"/>
    <p:sldId id="375" r:id="rId13"/>
    <p:sldId id="376" r:id="rId14"/>
    <p:sldId id="390" r:id="rId15"/>
    <p:sldId id="392" r:id="rId16"/>
    <p:sldId id="377" r:id="rId17"/>
    <p:sldId id="378" r:id="rId18"/>
    <p:sldId id="387" r:id="rId19"/>
    <p:sldId id="379" r:id="rId20"/>
    <p:sldId id="391" r:id="rId21"/>
    <p:sldId id="380" r:id="rId22"/>
    <p:sldId id="386" r:id="rId23"/>
    <p:sldId id="381" r:id="rId24"/>
    <p:sldId id="385" r:id="rId25"/>
    <p:sldId id="382" r:id="rId26"/>
    <p:sldId id="388" r:id="rId27"/>
    <p:sldId id="383" r:id="rId28"/>
    <p:sldId id="384" r:id="rId2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57"/>
            <p14:sldId id="370"/>
            <p14:sldId id="389"/>
            <p14:sldId id="371"/>
            <p14:sldId id="373"/>
            <p14:sldId id="372"/>
            <p14:sldId id="374"/>
            <p14:sldId id="375"/>
            <p14:sldId id="376"/>
            <p14:sldId id="390"/>
            <p14:sldId id="392"/>
            <p14:sldId id="377"/>
            <p14:sldId id="378"/>
            <p14:sldId id="387"/>
            <p14:sldId id="379"/>
            <p14:sldId id="391"/>
            <p14:sldId id="380"/>
            <p14:sldId id="386"/>
            <p14:sldId id="381"/>
            <p14:sldId id="385"/>
            <p14:sldId id="382"/>
            <p14:sldId id="388"/>
            <p14:sldId id="383"/>
            <p14:sldId id="3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9382" autoAdjust="0"/>
  </p:normalViewPr>
  <p:slideViewPr>
    <p:cSldViewPr>
      <p:cViewPr varScale="1">
        <p:scale>
          <a:sx n="56" d="100"/>
          <a:sy n="56" d="100"/>
        </p:scale>
        <p:origin x="1272"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3/7/2013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module 2 of Html for the XAML developer</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this module we will kick off our transition from bein</a:t>
            </a:r>
            <a:r>
              <a:rPr lang="en-US" baseline="0" dirty="0" smtClean="0"/>
              <a:t>g a XAML developer to an HTML developer by getting our hands dirty and pounding out some code.  We will start by focusing on the skills need to port a potion of the </a:t>
            </a:r>
            <a:r>
              <a:rPr lang="en-US" baseline="0" dirty="0" err="1" smtClean="0"/>
              <a:t>ToDo</a:t>
            </a:r>
            <a:r>
              <a:rPr lang="en-US" baseline="0" dirty="0" smtClean="0"/>
              <a:t> listing screen over to HTML.  This will be the first of 2 modules focused solely on this screen.</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10</a:t>
            </a:fld>
            <a:endParaRPr lang="en-US">
              <a:solidFill>
                <a:srgbClr val="000000"/>
              </a:solidFill>
            </a:endParaRPr>
          </a:p>
        </p:txBody>
      </p:sp>
    </p:spTree>
    <p:extLst>
      <p:ext uri="{BB962C8B-B14F-4D97-AF65-F5344CB8AC3E}">
        <p14:creationId xmlns:p14="http://schemas.microsoft.com/office/powerpoint/2010/main" val="516962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t>
            </a:r>
            <a:r>
              <a:rPr lang="en-US" baseline="0" dirty="0" smtClean="0"/>
              <a:t>is the time to start having fun lets roll up our sleeves and begin cranking out code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We are going to start off by building our first real view model with knockout </a:t>
            </a:r>
            <a:r>
              <a:rPr lang="en-US" baseline="0" dirty="0" err="1" smtClean="0"/>
              <a:t>js</a:t>
            </a:r>
            <a:r>
              <a:rPr lang="en-US" baseline="0" dirty="0" smtClean="0"/>
              <a:t> and Typescript.  We will compare the differences between a XAML View Model and a Knockout View Model in order understand where they are similar and where they are different.</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Following this we will create our first view built using HTML.  While building our HTML view we will take a look at the reference XAML application to see how our experience laying out views in XAML will actually help us while building HTML views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Next we will take a look at how to dynamically change the style of UI element by using knockout </a:t>
            </a:r>
            <a:r>
              <a:rPr lang="en-US" baseline="0" dirty="0" err="1" smtClean="0"/>
              <a:t>js</a:t>
            </a:r>
            <a:r>
              <a:rPr lang="en-US" baseline="0" dirty="0" smtClean="0"/>
              <a:t>.  We will learn that although they way in which we change styles is different between XAML and HTML the concepts are 100% the same.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Finally we will complete this module by taking a look at how to use Ajax to query a Web </a:t>
            </a:r>
            <a:r>
              <a:rPr lang="en-US" baseline="0" dirty="0" err="1" smtClean="0"/>
              <a:t>Api</a:t>
            </a:r>
            <a:r>
              <a:rPr lang="en-US" baseline="0" dirty="0" smtClean="0"/>
              <a:t> endpoint.  Once we have received the data from the </a:t>
            </a:r>
            <a:r>
              <a:rPr lang="en-US" baseline="0" dirty="0" err="1" smtClean="0"/>
              <a:t>api</a:t>
            </a:r>
            <a:r>
              <a:rPr lang="en-US" baseline="0" dirty="0" smtClean="0"/>
              <a:t> we will learn how to store our data in the view model so it can be displayed to </a:t>
            </a:r>
            <a:r>
              <a:rPr lang="en-US" baseline="0" smtClean="0"/>
              <a:t>the user.</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a:t>
            </a:fld>
            <a:endParaRPr lang="en-US"/>
          </a:p>
        </p:txBody>
      </p:sp>
    </p:spTree>
    <p:extLst>
      <p:ext uri="{BB962C8B-B14F-4D97-AF65-F5344CB8AC3E}">
        <p14:creationId xmlns:p14="http://schemas.microsoft.com/office/powerpoint/2010/main" val="2435384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Indicate this grid is inside</a:t>
            </a:r>
            <a:r>
              <a:rPr lang="en-US" baseline="0" dirty="0" smtClean="0"/>
              <a:t> the </a:t>
            </a:r>
            <a:r>
              <a:rPr lang="en-US" baseline="0" dirty="0" err="1" smtClean="0"/>
              <a:t>datatemplate</a:t>
            </a:r>
            <a:r>
              <a:rPr lang="en-US" baseline="0" dirty="0" smtClean="0"/>
              <a:t> for a list box</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a:t>
            </a:fld>
            <a:endParaRPr lang="en-US"/>
          </a:p>
        </p:txBody>
      </p:sp>
    </p:spTree>
    <p:extLst>
      <p:ext uri="{BB962C8B-B14F-4D97-AF65-F5344CB8AC3E}">
        <p14:creationId xmlns:p14="http://schemas.microsoft.com/office/powerpoint/2010/main" val="1900013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a:t>
            </a:fld>
            <a:endParaRPr lang="en-US"/>
          </a:p>
        </p:txBody>
      </p:sp>
    </p:spTree>
    <p:extLst>
      <p:ext uri="{BB962C8B-B14F-4D97-AF65-F5344CB8AC3E}">
        <p14:creationId xmlns:p14="http://schemas.microsoft.com/office/powerpoint/2010/main" val="3592623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905189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t>
            </a:r>
            <a:r>
              <a:rPr lang="en-US" baseline="0" dirty="0" smtClean="0"/>
              <a:t>is the time to start having fun lets roll up our sleeves and begin cranking out code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We are going to start off by building our first real view model with knockout </a:t>
            </a:r>
            <a:r>
              <a:rPr lang="en-US" baseline="0" dirty="0" err="1" smtClean="0"/>
              <a:t>js</a:t>
            </a:r>
            <a:r>
              <a:rPr lang="en-US" baseline="0" dirty="0" smtClean="0"/>
              <a:t> and Typescript.  We will compare the differences between a XAML View Model and a Knockout View Model in order understand where they are similar and where they are different.</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Following this we will create our first view built using HTML.  While building our HTML view we will take a look at the reference XAML application to see how our experience laying out views in XAML will actually help us while building HTML views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Next we will take a look at how to dynamically change the style of UI element by using knockout </a:t>
            </a:r>
            <a:r>
              <a:rPr lang="en-US" baseline="0" dirty="0" err="1" smtClean="0"/>
              <a:t>js</a:t>
            </a:r>
            <a:r>
              <a:rPr lang="en-US" baseline="0" dirty="0" smtClean="0"/>
              <a:t>.  We will learn that although they way in which we change styles is different between XAML and HTML the concepts are 100% the same.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Finally we will complete this module by taking a look at how to use Ajax to query a Web </a:t>
            </a:r>
            <a:r>
              <a:rPr lang="en-US" baseline="0" dirty="0" err="1" smtClean="0"/>
              <a:t>Api</a:t>
            </a:r>
            <a:r>
              <a:rPr lang="en-US" baseline="0" dirty="0" smtClean="0"/>
              <a:t> endpoint.  Once we have received the data from the </a:t>
            </a:r>
            <a:r>
              <a:rPr lang="en-US" baseline="0" dirty="0" err="1" smtClean="0"/>
              <a:t>api</a:t>
            </a:r>
            <a:r>
              <a:rPr lang="en-US" baseline="0" dirty="0" smtClean="0"/>
              <a:t> we will learn how to store our data in the view model so it can be displayed to </a:t>
            </a:r>
            <a:r>
              <a:rPr lang="en-US" baseline="0" smtClean="0"/>
              <a:t>the user.</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a:t>
            </a:fld>
            <a:endParaRPr lang="en-US"/>
          </a:p>
        </p:txBody>
      </p:sp>
    </p:spTree>
    <p:extLst>
      <p:ext uri="{BB962C8B-B14F-4D97-AF65-F5344CB8AC3E}">
        <p14:creationId xmlns:p14="http://schemas.microsoft.com/office/powerpoint/2010/main" val="1164361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3694365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681008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18</a:t>
            </a:fld>
            <a:endParaRPr lang="en-US">
              <a:solidFill>
                <a:srgbClr val="000000"/>
              </a:solidFill>
            </a:endParaRPr>
          </a:p>
        </p:txBody>
      </p:sp>
    </p:spTree>
    <p:extLst>
      <p:ext uri="{BB962C8B-B14F-4D97-AF65-F5344CB8AC3E}">
        <p14:creationId xmlns:p14="http://schemas.microsoft.com/office/powerpoint/2010/main" val="868066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t>
            </a:r>
            <a:r>
              <a:rPr lang="en-US" baseline="0" dirty="0" smtClean="0"/>
              <a:t>is the time to start having fun lets roll up our sleeves and begin cranking out code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We are going to start off by building our first real view model with knockout </a:t>
            </a:r>
            <a:r>
              <a:rPr lang="en-US" baseline="0" dirty="0" err="1" smtClean="0"/>
              <a:t>js</a:t>
            </a:r>
            <a:r>
              <a:rPr lang="en-US" baseline="0" dirty="0" smtClean="0"/>
              <a:t> and Typescript.  We will compare the differences between a XAML View Model and a Knockout View Model in order understand where they are similar and where they are different.</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Following this we will create our first view built using HTML.  While building our HTML view we will take a look at the reference XAML application to see how our experience laying out views in XAML will actually help us while building HTML views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Next we will take a look at how to dynamically change the style of UI element by using knockout </a:t>
            </a:r>
            <a:r>
              <a:rPr lang="en-US" baseline="0" dirty="0" err="1" smtClean="0"/>
              <a:t>js</a:t>
            </a:r>
            <a:r>
              <a:rPr lang="en-US" baseline="0" dirty="0" smtClean="0"/>
              <a:t>.  We will learn that although they way in which we change styles is different between XAML and HTML the concepts are 100% the same.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Finally we will complete this module by taking a look at how to use Ajax to query a Web </a:t>
            </a:r>
            <a:r>
              <a:rPr lang="en-US" baseline="0" dirty="0" err="1" smtClean="0"/>
              <a:t>Api</a:t>
            </a:r>
            <a:r>
              <a:rPr lang="en-US" baseline="0" dirty="0" smtClean="0"/>
              <a:t> endpoint.  Once we have received the data from the </a:t>
            </a:r>
            <a:r>
              <a:rPr lang="en-US" baseline="0" dirty="0" err="1" smtClean="0"/>
              <a:t>api</a:t>
            </a:r>
            <a:r>
              <a:rPr lang="en-US" baseline="0" dirty="0" smtClean="0"/>
              <a:t> we will learn how to store our data in the view model so it can be displayed to </a:t>
            </a:r>
            <a:r>
              <a:rPr lang="en-US" baseline="0" smtClean="0"/>
              <a:t>the user.</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19</a:t>
            </a:fld>
            <a:endParaRPr lang="en-US"/>
          </a:p>
        </p:txBody>
      </p:sp>
    </p:spTree>
    <p:extLst>
      <p:ext uri="{BB962C8B-B14F-4D97-AF65-F5344CB8AC3E}">
        <p14:creationId xmlns:p14="http://schemas.microsoft.com/office/powerpoint/2010/main" val="360021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t>
            </a:r>
            <a:r>
              <a:rPr lang="en-US" baseline="0" dirty="0" smtClean="0"/>
              <a:t>is the time to start having fun lets roll up our sleeves and begin cranking out code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We are going to start off by building our first real view model with knockout </a:t>
            </a:r>
            <a:r>
              <a:rPr lang="en-US" baseline="0" dirty="0" err="1" smtClean="0"/>
              <a:t>js</a:t>
            </a:r>
            <a:r>
              <a:rPr lang="en-US" baseline="0" dirty="0" smtClean="0"/>
              <a:t> and Typescript.  We will compare the differences between a XAML View Model and a Knockout View Model in order understand where they are similar and where they are different.</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Following this we will create our first view built using HTML.  While building our HTML view we will take a look at the reference XAML application to see how our experience laying out views in XAML will actually help us while building HTML views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Next we will take a look at how to use Ajax to query a Web </a:t>
            </a:r>
            <a:r>
              <a:rPr lang="en-US" baseline="0" dirty="0" err="1" smtClean="0"/>
              <a:t>Api</a:t>
            </a:r>
            <a:r>
              <a:rPr lang="en-US" baseline="0" dirty="0" smtClean="0"/>
              <a:t> endpoint in order to get data for the application from a remote service.  Once we have received the data from the </a:t>
            </a:r>
            <a:r>
              <a:rPr lang="en-US" baseline="0" dirty="0" err="1" smtClean="0"/>
              <a:t>api</a:t>
            </a:r>
            <a:r>
              <a:rPr lang="en-US" baseline="0" dirty="0" smtClean="0"/>
              <a:t> we will learn how to store our data in the view model so it can be displayed to the user.</a:t>
            </a:r>
            <a:endParaRPr lang="en-US" dirty="0" smtClean="0"/>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After this we </a:t>
            </a:r>
            <a:r>
              <a:rPr lang="en-US" baseline="0" dirty="0" smtClean="0"/>
              <a:t>will take a look at how to dynamically change the style of UI element by using knockout </a:t>
            </a:r>
            <a:r>
              <a:rPr lang="en-US" baseline="0" dirty="0" err="1" smtClean="0"/>
              <a:t>js</a:t>
            </a:r>
            <a:r>
              <a:rPr lang="en-US" baseline="0" dirty="0" smtClean="0"/>
              <a:t>.  We will learn that </a:t>
            </a:r>
            <a:r>
              <a:rPr lang="en-US" baseline="0" dirty="0" smtClean="0"/>
              <a:t>the mechanics of change </a:t>
            </a:r>
            <a:r>
              <a:rPr lang="en-US" baseline="0" dirty="0" smtClean="0"/>
              <a:t>styles </a:t>
            </a:r>
            <a:r>
              <a:rPr lang="en-US" baseline="0" dirty="0" smtClean="0"/>
              <a:t>may be different in </a:t>
            </a:r>
            <a:r>
              <a:rPr lang="en-US" baseline="0" dirty="0" smtClean="0"/>
              <a:t>XAML and </a:t>
            </a:r>
            <a:r>
              <a:rPr lang="en-US" baseline="0" dirty="0" smtClean="0"/>
              <a:t>HTML, </a:t>
            </a:r>
            <a:r>
              <a:rPr lang="en-US" baseline="0" dirty="0" smtClean="0"/>
              <a:t>the concepts are 100% the same.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Finally we will complete this module by taking a look at how to format text output, such as a date string, for display in our UI.</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val="2267756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21</a:t>
            </a:fld>
            <a:endParaRPr lang="en-US">
              <a:solidFill>
                <a:srgbClr val="000000"/>
              </a:solidFill>
            </a:endParaRPr>
          </a:p>
        </p:txBody>
      </p:sp>
    </p:spTree>
    <p:extLst>
      <p:ext uri="{BB962C8B-B14F-4D97-AF65-F5344CB8AC3E}">
        <p14:creationId xmlns:p14="http://schemas.microsoft.com/office/powerpoint/2010/main" val="3616769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1003624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t>
            </a:r>
            <a:r>
              <a:rPr lang="en-US" baseline="0" dirty="0" smtClean="0"/>
              <a:t>is the time to start having fun lets roll up our sleeves and begin cranking out code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We are going to start off by building our first real view model with knockout </a:t>
            </a:r>
            <a:r>
              <a:rPr lang="en-US" baseline="0" dirty="0" err="1" smtClean="0"/>
              <a:t>js</a:t>
            </a:r>
            <a:r>
              <a:rPr lang="en-US" baseline="0" dirty="0" smtClean="0"/>
              <a:t> and Typescript.  We will compare the differences between a XAML View Model and a Knockout View Model in order understand where they are similar and where they are different.</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Following this we will create our first view built using HTML.  While building our HTML view we will take a look at the reference XAML application to see how our experience laying out views in XAML will actually help us while building HTML views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Next we will take a look at how to dynamically change the style of UI element by using knockout </a:t>
            </a:r>
            <a:r>
              <a:rPr lang="en-US" baseline="0" dirty="0" err="1" smtClean="0"/>
              <a:t>js</a:t>
            </a:r>
            <a:r>
              <a:rPr lang="en-US" baseline="0" dirty="0" smtClean="0"/>
              <a:t>.  We will learn that although they way in which we change styles is different between XAML and HTML the concepts are 100% the same.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Finally we will complete this module by taking a look at how to use Ajax to query a Web </a:t>
            </a:r>
            <a:r>
              <a:rPr lang="en-US" baseline="0" dirty="0" err="1" smtClean="0"/>
              <a:t>Api</a:t>
            </a:r>
            <a:r>
              <a:rPr lang="en-US" baseline="0" dirty="0" smtClean="0"/>
              <a:t> endpoint.  Once we have received the data from the </a:t>
            </a:r>
            <a:r>
              <a:rPr lang="en-US" baseline="0" dirty="0" err="1" smtClean="0"/>
              <a:t>api</a:t>
            </a:r>
            <a:r>
              <a:rPr lang="en-US" baseline="0" dirty="0" smtClean="0"/>
              <a:t> we will learn how to store our data in the view model so it can be displayed to </a:t>
            </a:r>
            <a:r>
              <a:rPr lang="en-US" baseline="0" smtClean="0"/>
              <a:t>the user.</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23</a:t>
            </a:fld>
            <a:endParaRPr lang="en-US"/>
          </a:p>
        </p:txBody>
      </p:sp>
    </p:spTree>
    <p:extLst>
      <p:ext uri="{BB962C8B-B14F-4D97-AF65-F5344CB8AC3E}">
        <p14:creationId xmlns:p14="http://schemas.microsoft.com/office/powerpoint/2010/main" val="207541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24</a:t>
            </a:fld>
            <a:endParaRPr lang="en-US">
              <a:solidFill>
                <a:srgbClr val="000000"/>
              </a:solidFill>
            </a:endParaRPr>
          </a:p>
        </p:txBody>
      </p:sp>
    </p:spTree>
    <p:extLst>
      <p:ext uri="{BB962C8B-B14F-4D97-AF65-F5344CB8AC3E}">
        <p14:creationId xmlns:p14="http://schemas.microsoft.com/office/powerpoint/2010/main" val="2712885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25</a:t>
            </a:fld>
            <a:endParaRPr lang="en-US">
              <a:solidFill>
                <a:srgbClr val="000000"/>
              </a:solidFill>
            </a:endParaRPr>
          </a:p>
        </p:txBody>
      </p:sp>
    </p:spTree>
    <p:extLst>
      <p:ext uri="{BB962C8B-B14F-4D97-AF65-F5344CB8AC3E}">
        <p14:creationId xmlns:p14="http://schemas.microsoft.com/office/powerpoint/2010/main" val="3117547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time to take</a:t>
            </a:r>
            <a:r>
              <a:rPr lang="en-US" baseline="0" dirty="0" smtClean="0"/>
              <a:t> get our hands dirty and look at how we build our first knockout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1649885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creating view</a:t>
            </a:r>
            <a:r>
              <a:rPr lang="en-US" baseline="0" dirty="0" smtClean="0"/>
              <a:t> models w/ typescript and knockout there are a few things we should discuss up font</a:t>
            </a:r>
          </a:p>
          <a:p>
            <a:endParaRPr lang="en-US" baseline="0" dirty="0" smtClean="0"/>
          </a:p>
          <a:p>
            <a:r>
              <a:rPr lang="en-US" baseline="0" dirty="0" smtClean="0"/>
              <a:t>[show animation]</a:t>
            </a:r>
          </a:p>
          <a:p>
            <a:r>
              <a:rPr lang="en-US" baseline="0" dirty="0" smtClean="0"/>
              <a:t>First item to know is that unlike in XAML applications a knockout based view model does not need to implement </a:t>
            </a:r>
            <a:r>
              <a:rPr lang="en-US" baseline="0" dirty="0" err="1" smtClean="0"/>
              <a:t>INotifyPropertyChanged</a:t>
            </a:r>
            <a:r>
              <a:rPr lang="en-US" baseline="0" dirty="0" smtClean="0"/>
              <a:t> in order to have its changes bubble up to the UI.  We will illustrate this in an upcoming slide</a:t>
            </a:r>
          </a:p>
          <a:p>
            <a:endParaRPr lang="en-US" baseline="0" dirty="0" smtClean="0"/>
          </a:p>
          <a:p>
            <a:r>
              <a:rPr lang="en-US" baseline="0" dirty="0" smtClean="0"/>
              <a:t>[show animation]</a:t>
            </a:r>
          </a:p>
          <a:p>
            <a:r>
              <a:rPr lang="en-US" baseline="0" dirty="0" smtClean="0"/>
              <a:t>Another fact to know is that properties in a knockout view model do not need to be wired up to manually raise any type of property changed event.  This is nice because having to wire this code up for </a:t>
            </a:r>
            <a:r>
              <a:rPr lang="en-US" baseline="0" dirty="0" err="1" smtClean="0"/>
              <a:t>evey</a:t>
            </a:r>
            <a:r>
              <a:rPr lang="en-US" baseline="0" dirty="0" smtClean="0"/>
              <a:t> property in XAML is bunch of wasted ceremony in my opinion.</a:t>
            </a:r>
          </a:p>
          <a:p>
            <a:endParaRPr lang="en-US" baseline="0" dirty="0" smtClean="0"/>
          </a:p>
          <a:p>
            <a:r>
              <a:rPr lang="en-US" baseline="0" dirty="0" smtClean="0"/>
              <a:t>[show animation]</a:t>
            </a:r>
          </a:p>
          <a:p>
            <a:r>
              <a:rPr lang="en-US" baseline="0" dirty="0" smtClean="0"/>
              <a:t>Since we do not need to manually raise any type of changed event notification for a given property, how does the UI know about our changes.  In knockout all bound properties must be observable properties maintained by knockout.  We will take a look at this in an upcoming slide</a:t>
            </a:r>
          </a:p>
          <a:p>
            <a:endParaRPr lang="en-US" baseline="0" dirty="0" smtClean="0"/>
          </a:p>
          <a:p>
            <a:r>
              <a:rPr lang="en-US" baseline="0" dirty="0" smtClean="0"/>
              <a:t>[show animation]</a:t>
            </a:r>
          </a:p>
          <a:p>
            <a:r>
              <a:rPr lang="en-US" baseline="0" dirty="0" smtClean="0"/>
              <a:t>One huge pain point for any new HTML/Knockout developer is going to be how you interact w/ an observable property.  In </a:t>
            </a:r>
            <a:r>
              <a:rPr lang="en-US" baseline="0" dirty="0" err="1" smtClean="0"/>
              <a:t>xaml</a:t>
            </a:r>
            <a:r>
              <a:rPr lang="en-US" baseline="0" dirty="0" smtClean="0"/>
              <a:t> these properties are truly properties and not methods.  However with knockout you must use properties as methods and if you try to use them as C# style properties things will simply not work.  We will examine this in an upcoming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2818254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ANIMATION]</a:t>
            </a:r>
          </a:p>
          <a:p>
            <a:r>
              <a:rPr lang="en-US" baseline="0" dirty="0" smtClean="0"/>
              <a:t>Here is a View Model declaration, this is something you should be very familiar with.  We have a namespace declared along with a class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[SHOW</a:t>
            </a:r>
            <a:r>
              <a:rPr lang="en-US" baseline="0" dirty="0" smtClean="0"/>
              <a:t> ANIMATION]</a:t>
            </a:r>
          </a:p>
          <a:p>
            <a:r>
              <a:rPr lang="en-US" dirty="0" smtClean="0"/>
              <a:t>You can see that</a:t>
            </a:r>
            <a:r>
              <a:rPr lang="en-US" baseline="0" dirty="0" smtClean="0"/>
              <a:t> this class inherits off a base view model, in our case a VM from the MVVM light framework.  What makes the fact that this view model inherits off a base VM special is the fact that what we are really trying do is have our </a:t>
            </a:r>
            <a:r>
              <a:rPr lang="en-US" baseline="0" dirty="0" err="1" smtClean="0"/>
              <a:t>Vm</a:t>
            </a:r>
            <a:r>
              <a:rPr lang="en-US" baseline="0" dirty="0" smtClean="0"/>
              <a:t> implement the </a:t>
            </a:r>
            <a:r>
              <a:rPr lang="en-US" baseline="0" dirty="0" err="1" smtClean="0"/>
              <a:t>INotifyPropertyCHanged</a:t>
            </a:r>
            <a:r>
              <a:rPr lang="en-US" baseline="0" dirty="0" smtClean="0"/>
              <a:t> interface.  The </a:t>
            </a:r>
            <a:r>
              <a:rPr lang="en-US" baseline="0" dirty="0" err="1" smtClean="0"/>
              <a:t>INotifyPropertyChanged</a:t>
            </a:r>
            <a:r>
              <a:rPr lang="en-US" baseline="0" dirty="0" smtClean="0"/>
              <a:t> interface is the mechanism in XAML which allows binding to work.</a:t>
            </a:r>
          </a:p>
          <a:p>
            <a:endParaRPr lang="en-US" baseline="0" dirty="0" smtClean="0"/>
          </a:p>
          <a:p>
            <a:r>
              <a:rPr lang="en-US" baseline="0" dirty="0" smtClean="0"/>
              <a:t>How would we implement our View Model in the HTML world using typescript?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[SHOW</a:t>
            </a:r>
            <a:r>
              <a:rPr lang="en-US" baseline="0" dirty="0" smtClean="0"/>
              <a:t> ANIMATION]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If we look at our View Model declaration now, this should look similar to you, but with out one little detail.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There is no need to implement </a:t>
            </a:r>
            <a:r>
              <a:rPr lang="en-US" baseline="0" dirty="0" err="1" smtClean="0"/>
              <a:t>INotifyPropertyChanged</a:t>
            </a:r>
            <a:r>
              <a:rPr lang="en-US" baseline="0" dirty="0" smtClean="0"/>
              <a:t>.  The reason we do not need to do anything special is because </a:t>
            </a:r>
            <a:r>
              <a:rPr lang="en-US" baseline="0" dirty="0" err="1" smtClean="0"/>
              <a:t>Knockoutjs</a:t>
            </a:r>
            <a:r>
              <a:rPr lang="en-US" baseline="0" dirty="0" smtClean="0"/>
              <a:t> is going to handle all this for us.  This removes the need for us to clutter up our classes and allows us to have cleaner code to work.</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As you can see, declaring a view model in </a:t>
            </a:r>
            <a:r>
              <a:rPr lang="en-US" baseline="0" dirty="0" smtClean="0"/>
              <a:t>typescript is </a:t>
            </a:r>
            <a:r>
              <a:rPr lang="en-US" baseline="0" dirty="0" smtClean="0"/>
              <a:t>pretty much identical to how you would declare on </a:t>
            </a:r>
            <a:r>
              <a:rPr lang="en-US" baseline="0" dirty="0" smtClean="0"/>
              <a:t>it in XAML</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3036987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created our View Model, but what good is a View model if we do not have any properties or method in it.</a:t>
            </a:r>
          </a:p>
          <a:p>
            <a:endParaRPr lang="en-US" baseline="0" dirty="0" smtClean="0"/>
          </a:p>
          <a:p>
            <a:r>
              <a:rPr lang="en-US" dirty="0" smtClean="0"/>
              <a:t>[SHOW</a:t>
            </a:r>
            <a:r>
              <a:rPr lang="en-US" baseline="0" dirty="0" smtClean="0"/>
              <a:t> ANIMATION]</a:t>
            </a:r>
          </a:p>
          <a:p>
            <a:r>
              <a:rPr lang="en-US" baseline="0" dirty="0" smtClean="0"/>
              <a:t>In Silverlight if you were to create a property and make it observable you would have something as you see now.</a:t>
            </a:r>
          </a:p>
          <a:p>
            <a:endParaRPr lang="en-US" baseline="0" dirty="0" smtClean="0"/>
          </a:p>
          <a:p>
            <a:r>
              <a:rPr lang="en-US" baseline="0" dirty="0" smtClean="0"/>
              <a:t>[Show animation]</a:t>
            </a:r>
          </a:p>
          <a:p>
            <a:r>
              <a:rPr lang="en-US" baseline="0" dirty="0" smtClean="0"/>
              <a:t>We would have a property backing field which is an observable collection.  This means we are not able to use an auto property in our VM which really is a shame.</a:t>
            </a:r>
          </a:p>
          <a:p>
            <a:endParaRPr lang="en-US" baseline="0" dirty="0" smtClean="0"/>
          </a:p>
          <a:p>
            <a:r>
              <a:rPr lang="en-US" baseline="0" dirty="0" smtClean="0"/>
              <a:t>[show animation]</a:t>
            </a:r>
          </a:p>
          <a:p>
            <a:r>
              <a:rPr lang="en-US" baseline="0" dirty="0" smtClean="0"/>
              <a:t>The setter of our </a:t>
            </a:r>
            <a:r>
              <a:rPr lang="en-US" baseline="0" dirty="0" err="1" smtClean="0"/>
              <a:t>preoprty</a:t>
            </a:r>
            <a:r>
              <a:rPr lang="en-US" baseline="0" dirty="0" smtClean="0"/>
              <a:t> would also need to some how raise a notification changed event to signal to the UI that something has changed.  This is done here via the </a:t>
            </a:r>
            <a:r>
              <a:rPr lang="en-US" baseline="0" dirty="0" err="1" smtClean="0"/>
              <a:t>RaisePropertyChanged</a:t>
            </a:r>
            <a:r>
              <a:rPr lang="en-US" baseline="0" dirty="0" smtClean="0"/>
              <a:t> method which is a helper method that is part of MVVM light.</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How would we implement our Property in the HTML world using Knockout </a:t>
            </a:r>
            <a:r>
              <a:rPr lang="en-US" baseline="0" dirty="0" err="1" smtClean="0"/>
              <a:t>js</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a:t>
            </a:r>
          </a:p>
          <a:p>
            <a:r>
              <a:rPr lang="en-US" baseline="0" dirty="0" smtClean="0"/>
              <a:t>In the Typescript/knockout world we would still have to declare our property</a:t>
            </a:r>
          </a:p>
          <a:p>
            <a:endParaRPr lang="en-US" baseline="0" dirty="0" smtClean="0"/>
          </a:p>
          <a:p>
            <a:r>
              <a:rPr lang="en-US" baseline="0" dirty="0" smtClean="0"/>
              <a:t>[show animation]</a:t>
            </a:r>
          </a:p>
          <a:p>
            <a:r>
              <a:rPr lang="en-US" baseline="0" dirty="0" smtClean="0"/>
              <a:t>And this property would have to be an observable.</a:t>
            </a:r>
          </a:p>
          <a:p>
            <a:endParaRPr lang="en-US" baseline="0" dirty="0" smtClean="0"/>
          </a:p>
          <a:p>
            <a:r>
              <a:rPr lang="en-US" baseline="0" dirty="0" smtClean="0"/>
              <a:t>[show animation]</a:t>
            </a:r>
          </a:p>
          <a:p>
            <a:r>
              <a:rPr lang="en-US" baseline="0" dirty="0" smtClean="0"/>
              <a:t>However, unlike in XAML there is NO need to have a backing field OR to manually have to signal that our property has changed, all of this is taken care of for you via knockout.</a:t>
            </a:r>
          </a:p>
          <a:p>
            <a:endParaRPr lang="en-US" baseline="0" dirty="0" smtClean="0"/>
          </a:p>
          <a:p>
            <a:r>
              <a:rPr lang="en-US" baseline="0" dirty="0" smtClean="0"/>
              <a:t>As you can see the implementation of a property is a bit different between XAML and Typescript w/ knockout.  But different in a good way if you ask me.  I have never liked the fact that I have to go through the ceremony of raising changed events and with </a:t>
            </a:r>
            <a:r>
              <a:rPr lang="en-US" baseline="0" smtClean="0"/>
              <a:t>knockout I do not need to</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a:t>
            </a:fld>
            <a:endParaRPr lang="en-US"/>
          </a:p>
        </p:txBody>
      </p:sp>
    </p:spTree>
    <p:extLst>
      <p:ext uri="{BB962C8B-B14F-4D97-AF65-F5344CB8AC3E}">
        <p14:creationId xmlns:p14="http://schemas.microsoft.com/office/powerpoint/2010/main" val="3099554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the previous</a:t>
            </a:r>
            <a:r>
              <a:rPr lang="en-US" baseline="0" dirty="0" smtClean="0"/>
              <a:t> slide we took a look at our observable property.  This property declaration in Typescript contains 3 points</a:t>
            </a:r>
          </a:p>
          <a:p>
            <a:r>
              <a:rPr lang="en-US" baseline="0" dirty="0" smtClean="0"/>
              <a:t>and I wanted to circle back and break down our syntax just a bit more.</a:t>
            </a:r>
          </a:p>
          <a:p>
            <a:endParaRPr lang="en-US" baseline="0" dirty="0" smtClean="0"/>
          </a:p>
          <a:p>
            <a:r>
              <a:rPr lang="en-US" baseline="0" dirty="0" smtClean="0"/>
              <a:t>[show animation]</a:t>
            </a:r>
          </a:p>
          <a:p>
            <a:r>
              <a:rPr lang="en-US" baseline="0" dirty="0" smtClean="0"/>
              <a:t>The first thing we have to do of course is give our property a name.  In our case we named it </a:t>
            </a:r>
            <a:r>
              <a:rPr lang="en-US" baseline="0" dirty="0" err="1" smtClean="0"/>
              <a:t>ToDos</a:t>
            </a:r>
            <a:endParaRPr lang="en-US" baseline="0" dirty="0" smtClean="0"/>
          </a:p>
          <a:p>
            <a:endParaRPr lang="en-US" baseline="0" dirty="0" smtClean="0"/>
          </a:p>
          <a:p>
            <a:r>
              <a:rPr lang="en-US" baseline="0" dirty="0" smtClean="0"/>
              <a:t>[show animation]</a:t>
            </a:r>
          </a:p>
          <a:p>
            <a:r>
              <a:rPr lang="en-US" baseline="0" dirty="0" smtClean="0"/>
              <a:t>The next part of our property is its type.  In our case here we are going to tell the type script compiler we are using an </a:t>
            </a:r>
            <a:r>
              <a:rPr lang="en-US" baseline="0" dirty="0" err="1" smtClean="0"/>
              <a:t>KnockoutObservableArray</a:t>
            </a:r>
            <a:r>
              <a:rPr lang="en-US" baseline="0" dirty="0" smtClean="0"/>
              <a:t>.  This allows the typescript compiler to perform static checking in our code.</a:t>
            </a:r>
          </a:p>
          <a:p>
            <a:endParaRPr lang="en-US" baseline="0" dirty="0" smtClean="0"/>
          </a:p>
          <a:p>
            <a:r>
              <a:rPr lang="en-US" baseline="0" dirty="0" smtClean="0"/>
              <a:t>[show animation]</a:t>
            </a:r>
          </a:p>
          <a:p>
            <a:r>
              <a:rPr lang="en-US" baseline="0" dirty="0" smtClean="0"/>
              <a:t>The last part of our property is where we are initializing our value and actually making it an observable array.  This is critical and is something we will be doing over and over again.</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3986740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a:t>
            </a:r>
          </a:p>
          <a:p>
            <a:endParaRPr lang="en-US" dirty="0" smtClean="0"/>
          </a:p>
          <a:p>
            <a:r>
              <a:rPr lang="en-US" dirty="0" smtClean="0"/>
              <a:t>On</a:t>
            </a:r>
            <a:r>
              <a:rPr lang="en-US" baseline="0" dirty="0" smtClean="0"/>
              <a:t> the first slide I said that the way we access properties in a C# view model is very different from the way we access them in a knockout view model.</a:t>
            </a:r>
          </a:p>
          <a:p>
            <a:endParaRPr lang="en-US" baseline="0" dirty="0" smtClean="0"/>
          </a:p>
          <a:p>
            <a:r>
              <a:rPr lang="en-US" baseline="0" dirty="0" smtClean="0"/>
              <a:t>[show animation]</a:t>
            </a:r>
          </a:p>
          <a:p>
            <a:r>
              <a:rPr lang="en-US" dirty="0" smtClean="0"/>
              <a:t>In</a:t>
            </a:r>
            <a:r>
              <a:rPr lang="en-US" baseline="0" dirty="0" smtClean="0"/>
              <a:t> C# if we want to set a value to a property or get a value from a property you would use syntax as seen here</a:t>
            </a:r>
          </a:p>
          <a:p>
            <a:endParaRPr lang="en-US" baseline="0" dirty="0" smtClean="0"/>
          </a:p>
          <a:p>
            <a:r>
              <a:rPr lang="en-US" baseline="0" dirty="0" smtClean="0"/>
              <a:t>[show animation]</a:t>
            </a:r>
          </a:p>
          <a:p>
            <a:r>
              <a:rPr lang="en-US" baseline="0" dirty="0" smtClean="0"/>
              <a:t>However, when using knockout observables we cannot access these as traditional properties we must access these as methods</a:t>
            </a:r>
          </a:p>
          <a:p>
            <a:endParaRPr lang="en-US" baseline="0" dirty="0" smtClean="0"/>
          </a:p>
          <a:p>
            <a:r>
              <a:rPr lang="en-US" baseline="0" dirty="0" smtClean="0"/>
              <a:t>[show animation]</a:t>
            </a:r>
          </a:p>
          <a:p>
            <a:r>
              <a:rPr lang="en-US" baseline="0" dirty="0" smtClean="0"/>
              <a:t>As you can see here we are pushing values to our underlying observable in the same way as if we were calling a method, and we are getting values out of the value by calling it as </a:t>
            </a:r>
            <a:r>
              <a:rPr lang="en-US" baseline="0" smtClean="0"/>
              <a:t>a method.</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a:t>
            </a:fld>
            <a:endParaRPr lang="en-US"/>
          </a:p>
        </p:txBody>
      </p:sp>
    </p:spTree>
    <p:extLst>
      <p:ext uri="{BB962C8B-B14F-4D97-AF65-F5344CB8AC3E}">
        <p14:creationId xmlns:p14="http://schemas.microsoft.com/office/powerpoint/2010/main" val="2154171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dirty="0" smtClean="0"/>
              <a:t>Porting the </a:t>
            </a:r>
            <a:r>
              <a:rPr lang="en-AU" dirty="0" err="1" smtClean="0"/>
              <a:t>ToDo</a:t>
            </a:r>
            <a:r>
              <a:rPr lang="en-AU" dirty="0" smtClean="0"/>
              <a:t> Listing Screen</a:t>
            </a:r>
            <a:endParaRPr lang="en-US" dirty="0"/>
          </a:p>
        </p:txBody>
      </p:sp>
      <p:sp>
        <p:nvSpPr>
          <p:cNvPr id="3" name="Subtitle 2"/>
          <p:cNvSpPr>
            <a:spLocks noGrp="1"/>
          </p:cNvSpPr>
          <p:nvPr>
            <p:ph type="subTitle" idx="1"/>
          </p:nvPr>
        </p:nvSpPr>
        <p:spPr/>
        <p:txBody>
          <a:bodyPr/>
          <a:lstStyle/>
          <a:p>
            <a:r>
              <a:rPr lang="en-US" dirty="0" smtClean="0"/>
              <a:t>Derik Whittaker</a:t>
            </a:r>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8014347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Creating our View Model</a:t>
            </a:r>
          </a:p>
          <a:p>
            <a:r>
              <a:rPr lang="en-GB" dirty="0">
                <a:solidFill>
                  <a:schemeClr val="accent6">
                    <a:lumMod val="75000"/>
                  </a:schemeClr>
                </a:solidFill>
              </a:rPr>
              <a:t>Creating our HTML View</a:t>
            </a:r>
          </a:p>
          <a:p>
            <a:r>
              <a:rPr lang="en-GB" dirty="0"/>
              <a:t>Fetching data via Ajax</a:t>
            </a:r>
          </a:p>
          <a:p>
            <a:r>
              <a:rPr lang="en-GB" dirty="0"/>
              <a:t>Applying styles to an HTML element via Knockout</a:t>
            </a:r>
          </a:p>
          <a:p>
            <a:r>
              <a:rPr lang="en-GB" dirty="0"/>
              <a:t>Formatting data via Computed Observables</a:t>
            </a:r>
          </a:p>
        </p:txBody>
      </p:sp>
    </p:spTree>
    <p:extLst>
      <p:ext uri="{BB962C8B-B14F-4D97-AF65-F5344CB8AC3E}">
        <p14:creationId xmlns:p14="http://schemas.microsoft.com/office/powerpoint/2010/main" val="374369117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our View		</a:t>
            </a:r>
            <a:endParaRPr lang="en-GB" dirty="0"/>
          </a:p>
        </p:txBody>
      </p:sp>
      <p:sp>
        <p:nvSpPr>
          <p:cNvPr id="3" name="Text Placeholder 2"/>
          <p:cNvSpPr>
            <a:spLocks noGrp="1"/>
          </p:cNvSpPr>
          <p:nvPr>
            <p:ph type="body" idx="1"/>
          </p:nvPr>
        </p:nvSpPr>
        <p:spPr/>
        <p:txBody>
          <a:bodyPr/>
          <a:lstStyle/>
          <a:p>
            <a:r>
              <a:rPr lang="en-GB" dirty="0" smtClean="0"/>
              <a:t>XAML View</a:t>
            </a:r>
            <a:endParaRPr lang="en-GB" dirty="0"/>
          </a:p>
        </p:txBody>
      </p:sp>
      <p:pic>
        <p:nvPicPr>
          <p:cNvPr id="5" name="Picture 4"/>
          <p:cNvPicPr>
            <a:picLocks noChangeAspect="1"/>
          </p:cNvPicPr>
          <p:nvPr/>
        </p:nvPicPr>
        <p:blipFill>
          <a:blip r:embed="rId3"/>
          <a:stretch>
            <a:fillRect/>
          </a:stretch>
        </p:blipFill>
        <p:spPr>
          <a:xfrm>
            <a:off x="757237" y="1879375"/>
            <a:ext cx="7629525" cy="4267200"/>
          </a:xfrm>
          <a:prstGeom prst="rect">
            <a:avLst/>
          </a:prstGeom>
        </p:spPr>
      </p:pic>
      <p:cxnSp>
        <p:nvCxnSpPr>
          <p:cNvPr id="6" name="Straight Arrow Connector 5"/>
          <p:cNvCxnSpPr/>
          <p:nvPr/>
        </p:nvCxnSpPr>
        <p:spPr bwMode="auto">
          <a:xfrm flipH="1">
            <a:off x="4953000" y="1691640"/>
            <a:ext cx="1393208" cy="28956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bwMode="auto">
          <a:xfrm>
            <a:off x="6400800" y="1371600"/>
            <a:ext cx="2536207" cy="646331"/>
          </a:xfrm>
          <a:prstGeom prst="rect">
            <a:avLst/>
          </a:prstGeom>
          <a:noFill/>
          <a:ln w="9525">
            <a:noFill/>
            <a:miter lim="800000"/>
            <a:headEnd/>
            <a:tailEnd/>
          </a:ln>
        </p:spPr>
        <p:txBody>
          <a:bodyPr wrap="square" rtlCol="0">
            <a:spAutoFit/>
          </a:bodyPr>
          <a:lstStyle/>
          <a:p>
            <a:r>
              <a:rPr lang="en-US" dirty="0" smtClean="0">
                <a:latin typeface="+mj-lt"/>
              </a:rPr>
              <a:t>Must declare EACH column/row up front</a:t>
            </a:r>
            <a:endParaRPr lang="en-US" sz="1800" dirty="0">
              <a:latin typeface="+mj-lt"/>
            </a:endParaRPr>
          </a:p>
        </p:txBody>
      </p:sp>
      <p:cxnSp>
        <p:nvCxnSpPr>
          <p:cNvPr id="10" name="Straight Arrow Connector 9"/>
          <p:cNvCxnSpPr/>
          <p:nvPr/>
        </p:nvCxnSpPr>
        <p:spPr bwMode="auto">
          <a:xfrm flipH="1">
            <a:off x="4953000" y="2721709"/>
            <a:ext cx="1393208" cy="28956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bwMode="auto">
          <a:xfrm>
            <a:off x="6400800" y="2286000"/>
            <a:ext cx="2743200" cy="1015663"/>
          </a:xfrm>
          <a:prstGeom prst="rect">
            <a:avLst/>
          </a:prstGeom>
          <a:noFill/>
          <a:ln w="9525">
            <a:noFill/>
            <a:miter lim="800000"/>
            <a:headEnd/>
            <a:tailEnd/>
          </a:ln>
        </p:spPr>
        <p:txBody>
          <a:bodyPr wrap="square" rtlCol="0">
            <a:spAutoFit/>
          </a:bodyPr>
          <a:lstStyle/>
          <a:p>
            <a:r>
              <a:rPr lang="en-US" dirty="0" smtClean="0">
                <a:latin typeface="+mj-lt"/>
              </a:rPr>
              <a:t>Create UI Control for each data point.</a:t>
            </a:r>
          </a:p>
          <a:p>
            <a:endParaRPr lang="en-US" sz="600" dirty="0" smtClean="0">
              <a:latin typeface="+mj-lt"/>
            </a:endParaRPr>
          </a:p>
          <a:p>
            <a:r>
              <a:rPr lang="en-US" sz="1800" dirty="0" smtClean="0">
                <a:latin typeface="+mj-lt"/>
              </a:rPr>
              <a:t>Assign row/column index</a:t>
            </a:r>
            <a:endParaRPr lang="en-US" sz="1800" dirty="0">
              <a:latin typeface="+mj-lt"/>
            </a:endParaRPr>
          </a:p>
        </p:txBody>
      </p:sp>
      <p:cxnSp>
        <p:nvCxnSpPr>
          <p:cNvPr id="12" name="Straight Arrow Connector 11"/>
          <p:cNvCxnSpPr/>
          <p:nvPr/>
        </p:nvCxnSpPr>
        <p:spPr bwMode="auto">
          <a:xfrm flipH="1" flipV="1">
            <a:off x="5410200" y="5029200"/>
            <a:ext cx="936008" cy="135010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6400800" y="6059269"/>
            <a:ext cx="2536207" cy="646331"/>
          </a:xfrm>
          <a:prstGeom prst="rect">
            <a:avLst/>
          </a:prstGeom>
          <a:noFill/>
          <a:ln w="9525">
            <a:noFill/>
            <a:miter lim="800000"/>
            <a:headEnd/>
            <a:tailEnd/>
          </a:ln>
        </p:spPr>
        <p:txBody>
          <a:bodyPr wrap="square" rtlCol="0">
            <a:spAutoFit/>
          </a:bodyPr>
          <a:lstStyle/>
          <a:p>
            <a:r>
              <a:rPr lang="en-US" dirty="0" smtClean="0">
                <a:latin typeface="+mj-lt"/>
              </a:rPr>
              <a:t>Bind each element to the View Model</a:t>
            </a:r>
            <a:endParaRPr lang="en-US" sz="1800" dirty="0">
              <a:latin typeface="+mj-lt"/>
            </a:endParaRPr>
          </a:p>
        </p:txBody>
      </p:sp>
    </p:spTree>
    <p:extLst>
      <p:ext uri="{BB962C8B-B14F-4D97-AF65-F5344CB8AC3E}">
        <p14:creationId xmlns:p14="http://schemas.microsoft.com/office/powerpoint/2010/main" val="2813132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our View		</a:t>
            </a:r>
            <a:endParaRPr lang="en-GB" dirty="0"/>
          </a:p>
        </p:txBody>
      </p:sp>
      <p:sp>
        <p:nvSpPr>
          <p:cNvPr id="3" name="Text Placeholder 2"/>
          <p:cNvSpPr>
            <a:spLocks noGrp="1"/>
          </p:cNvSpPr>
          <p:nvPr>
            <p:ph type="body" idx="1"/>
          </p:nvPr>
        </p:nvSpPr>
        <p:spPr/>
        <p:txBody>
          <a:bodyPr/>
          <a:lstStyle/>
          <a:p>
            <a:r>
              <a:rPr lang="en-GB" dirty="0" smtClean="0"/>
              <a:t>HTML View</a:t>
            </a:r>
            <a:endParaRPr lang="en-GB" dirty="0"/>
          </a:p>
        </p:txBody>
      </p:sp>
      <p:pic>
        <p:nvPicPr>
          <p:cNvPr id="4" name="Picture 3"/>
          <p:cNvPicPr>
            <a:picLocks noChangeAspect="1"/>
          </p:cNvPicPr>
          <p:nvPr/>
        </p:nvPicPr>
        <p:blipFill>
          <a:blip r:embed="rId3"/>
          <a:stretch>
            <a:fillRect/>
          </a:stretch>
        </p:blipFill>
        <p:spPr>
          <a:xfrm>
            <a:off x="690487" y="1905000"/>
            <a:ext cx="8017892" cy="3048000"/>
          </a:xfrm>
          <a:prstGeom prst="rect">
            <a:avLst/>
          </a:prstGeom>
        </p:spPr>
      </p:pic>
      <p:cxnSp>
        <p:nvCxnSpPr>
          <p:cNvPr id="5" name="Straight Arrow Connector 4"/>
          <p:cNvCxnSpPr/>
          <p:nvPr/>
        </p:nvCxnSpPr>
        <p:spPr bwMode="auto">
          <a:xfrm flipH="1">
            <a:off x="4953000" y="1691640"/>
            <a:ext cx="1393208" cy="28956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371600"/>
            <a:ext cx="2536207" cy="646331"/>
          </a:xfrm>
          <a:prstGeom prst="rect">
            <a:avLst/>
          </a:prstGeom>
          <a:noFill/>
          <a:ln w="9525">
            <a:noFill/>
            <a:miter lim="800000"/>
            <a:headEnd/>
            <a:tailEnd/>
          </a:ln>
        </p:spPr>
        <p:txBody>
          <a:bodyPr wrap="square" rtlCol="0">
            <a:spAutoFit/>
          </a:bodyPr>
          <a:lstStyle/>
          <a:p>
            <a:r>
              <a:rPr lang="en-US" dirty="0" smtClean="0">
                <a:latin typeface="+mj-lt"/>
              </a:rPr>
              <a:t>No need to declare column/rows upfront</a:t>
            </a:r>
            <a:endParaRPr lang="en-US" sz="1800" dirty="0">
              <a:latin typeface="+mj-lt"/>
            </a:endParaRPr>
          </a:p>
        </p:txBody>
      </p:sp>
      <p:cxnSp>
        <p:nvCxnSpPr>
          <p:cNvPr id="7" name="Straight Arrow Connector 6"/>
          <p:cNvCxnSpPr/>
          <p:nvPr/>
        </p:nvCxnSpPr>
        <p:spPr bwMode="auto">
          <a:xfrm flipH="1">
            <a:off x="5257800" y="2645509"/>
            <a:ext cx="1088408" cy="32629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bwMode="auto">
          <a:xfrm>
            <a:off x="6400800" y="2325469"/>
            <a:ext cx="2536207" cy="646331"/>
          </a:xfrm>
          <a:prstGeom prst="rect">
            <a:avLst/>
          </a:prstGeom>
          <a:noFill/>
          <a:ln w="9525">
            <a:noFill/>
            <a:miter lim="800000"/>
            <a:headEnd/>
            <a:tailEnd/>
          </a:ln>
        </p:spPr>
        <p:txBody>
          <a:bodyPr wrap="square" rtlCol="0">
            <a:spAutoFit/>
          </a:bodyPr>
          <a:lstStyle/>
          <a:p>
            <a:r>
              <a:rPr lang="en-US" dirty="0" smtClean="0">
                <a:latin typeface="+mj-lt"/>
              </a:rPr>
              <a:t>Bind to property in the view model</a:t>
            </a:r>
            <a:endParaRPr lang="en-US" sz="1800" dirty="0">
              <a:latin typeface="+mj-lt"/>
            </a:endParaRPr>
          </a:p>
        </p:txBody>
      </p:sp>
    </p:spTree>
    <p:extLst>
      <p:ext uri="{BB962C8B-B14F-4D97-AF65-F5344CB8AC3E}">
        <p14:creationId xmlns:p14="http://schemas.microsoft.com/office/powerpoint/2010/main" val="3822145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402887404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Creating our View Model</a:t>
            </a:r>
          </a:p>
          <a:p>
            <a:r>
              <a:rPr lang="en-GB" dirty="0"/>
              <a:t>Creating our HTML View</a:t>
            </a:r>
          </a:p>
          <a:p>
            <a:r>
              <a:rPr lang="en-GB" dirty="0">
                <a:solidFill>
                  <a:schemeClr val="accent6">
                    <a:lumMod val="75000"/>
                  </a:schemeClr>
                </a:solidFill>
              </a:rPr>
              <a:t>Fetching data via Ajax</a:t>
            </a:r>
          </a:p>
          <a:p>
            <a:r>
              <a:rPr lang="en-GB" dirty="0"/>
              <a:t>Applying styles to an HTML element via Knockout</a:t>
            </a:r>
          </a:p>
          <a:p>
            <a:r>
              <a:rPr lang="en-GB" dirty="0"/>
              <a:t>Formatting data via Computed Observables</a:t>
            </a:r>
          </a:p>
        </p:txBody>
      </p:sp>
    </p:spTree>
    <p:extLst>
      <p:ext uri="{BB962C8B-B14F-4D97-AF65-F5344CB8AC3E}">
        <p14:creationId xmlns:p14="http://schemas.microsoft.com/office/powerpoint/2010/main" val="114383950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Fetching Remote Data		</a:t>
            </a:r>
            <a:endParaRPr lang="en-GB" dirty="0"/>
          </a:p>
        </p:txBody>
      </p:sp>
      <p:sp>
        <p:nvSpPr>
          <p:cNvPr id="3" name="Text Placeholder 2"/>
          <p:cNvSpPr>
            <a:spLocks noGrp="1"/>
          </p:cNvSpPr>
          <p:nvPr>
            <p:ph type="body" idx="1"/>
          </p:nvPr>
        </p:nvSpPr>
        <p:spPr/>
        <p:txBody>
          <a:bodyPr/>
          <a:lstStyle/>
          <a:p>
            <a:r>
              <a:rPr lang="en-GB" dirty="0" smtClean="0"/>
              <a:t>Using </a:t>
            </a:r>
            <a:r>
              <a:rPr lang="en-GB" dirty="0" err="1" smtClean="0"/>
              <a:t>RestClient</a:t>
            </a:r>
            <a:r>
              <a:rPr lang="en-GB" dirty="0" smtClean="0"/>
              <a:t> in C#</a:t>
            </a:r>
            <a:endParaRPr lang="en-GB" dirty="0"/>
          </a:p>
        </p:txBody>
      </p:sp>
      <p:pic>
        <p:nvPicPr>
          <p:cNvPr id="6" name="Picture 5"/>
          <p:cNvPicPr>
            <a:picLocks noChangeAspect="1"/>
          </p:cNvPicPr>
          <p:nvPr/>
        </p:nvPicPr>
        <p:blipFill>
          <a:blip r:embed="rId3"/>
          <a:stretch>
            <a:fillRect/>
          </a:stretch>
        </p:blipFill>
        <p:spPr>
          <a:xfrm>
            <a:off x="990600" y="1905000"/>
            <a:ext cx="6972300" cy="3848100"/>
          </a:xfrm>
          <a:prstGeom prst="rect">
            <a:avLst/>
          </a:prstGeom>
        </p:spPr>
      </p:pic>
      <p:cxnSp>
        <p:nvCxnSpPr>
          <p:cNvPr id="5" name="Straight Arrow Connector 4"/>
          <p:cNvCxnSpPr/>
          <p:nvPr/>
        </p:nvCxnSpPr>
        <p:spPr bwMode="auto">
          <a:xfrm flipH="1">
            <a:off x="5486400" y="1676400"/>
            <a:ext cx="914400" cy="6858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bwMode="auto">
          <a:xfrm>
            <a:off x="6400800" y="1447800"/>
            <a:ext cx="2743200" cy="369332"/>
          </a:xfrm>
          <a:prstGeom prst="rect">
            <a:avLst/>
          </a:prstGeom>
          <a:noFill/>
          <a:ln w="9525">
            <a:noFill/>
            <a:miter lim="800000"/>
            <a:headEnd/>
            <a:tailEnd/>
          </a:ln>
        </p:spPr>
        <p:txBody>
          <a:bodyPr wrap="square" rtlCol="0">
            <a:spAutoFit/>
          </a:bodyPr>
          <a:lstStyle/>
          <a:p>
            <a:r>
              <a:rPr lang="en-US" dirty="0" smtClean="0">
                <a:latin typeface="+mj-lt"/>
              </a:rPr>
              <a:t>Web </a:t>
            </a:r>
            <a:r>
              <a:rPr lang="en-US" dirty="0" err="1" smtClean="0">
                <a:latin typeface="+mj-lt"/>
              </a:rPr>
              <a:t>Api</a:t>
            </a:r>
            <a:r>
              <a:rPr lang="en-US" dirty="0" smtClean="0">
                <a:latin typeface="+mj-lt"/>
              </a:rPr>
              <a:t> Route</a:t>
            </a:r>
            <a:endParaRPr lang="en-US" sz="1800" dirty="0">
              <a:latin typeface="+mj-lt"/>
            </a:endParaRPr>
          </a:p>
        </p:txBody>
      </p:sp>
      <p:cxnSp>
        <p:nvCxnSpPr>
          <p:cNvPr id="8" name="Straight Arrow Connector 7"/>
          <p:cNvCxnSpPr/>
          <p:nvPr/>
        </p:nvCxnSpPr>
        <p:spPr bwMode="auto">
          <a:xfrm flipH="1">
            <a:off x="5334000" y="2847201"/>
            <a:ext cx="1066800" cy="12459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bwMode="auto">
          <a:xfrm>
            <a:off x="6400800" y="2590800"/>
            <a:ext cx="2743200" cy="369332"/>
          </a:xfrm>
          <a:prstGeom prst="rect">
            <a:avLst/>
          </a:prstGeom>
          <a:noFill/>
          <a:ln w="9525">
            <a:noFill/>
            <a:miter lim="800000"/>
            <a:headEnd/>
            <a:tailEnd/>
          </a:ln>
        </p:spPr>
        <p:txBody>
          <a:bodyPr wrap="square" rtlCol="0">
            <a:spAutoFit/>
          </a:bodyPr>
          <a:lstStyle/>
          <a:p>
            <a:r>
              <a:rPr lang="en-US" dirty="0" err="1" smtClean="0">
                <a:latin typeface="+mj-lt"/>
              </a:rPr>
              <a:t>Async</a:t>
            </a:r>
            <a:r>
              <a:rPr lang="en-US" dirty="0">
                <a:latin typeface="+mj-lt"/>
              </a:rPr>
              <a:t> </a:t>
            </a:r>
            <a:r>
              <a:rPr lang="en-US" dirty="0" smtClean="0">
                <a:latin typeface="+mj-lt"/>
              </a:rPr>
              <a:t>request to get data</a:t>
            </a:r>
            <a:endParaRPr lang="en-US" sz="1800" dirty="0">
              <a:latin typeface="+mj-lt"/>
            </a:endParaRPr>
          </a:p>
        </p:txBody>
      </p:sp>
      <p:sp>
        <p:nvSpPr>
          <p:cNvPr id="13" name="Left Brace 12"/>
          <p:cNvSpPr/>
          <p:nvPr/>
        </p:nvSpPr>
        <p:spPr bwMode="auto">
          <a:xfrm>
            <a:off x="1371600" y="3224566"/>
            <a:ext cx="398336" cy="2338034"/>
          </a:xfrm>
          <a:prstGeom prst="leftBrace">
            <a:avLst>
              <a:gd name="adj1" fmla="val 8333"/>
              <a:gd name="adj2" fmla="val 49581"/>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cxnSp>
        <p:nvCxnSpPr>
          <p:cNvPr id="14" name="Straight Arrow Connector 13"/>
          <p:cNvCxnSpPr/>
          <p:nvPr/>
        </p:nvCxnSpPr>
        <p:spPr bwMode="auto">
          <a:xfrm flipH="1" flipV="1">
            <a:off x="5791200" y="4800600"/>
            <a:ext cx="609600" cy="29322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bwMode="auto">
          <a:xfrm>
            <a:off x="6477000" y="4763869"/>
            <a:ext cx="2743200" cy="646331"/>
          </a:xfrm>
          <a:prstGeom prst="rect">
            <a:avLst/>
          </a:prstGeom>
          <a:noFill/>
          <a:ln w="9525">
            <a:noFill/>
            <a:miter lim="800000"/>
            <a:headEnd/>
            <a:tailEnd/>
          </a:ln>
        </p:spPr>
        <p:txBody>
          <a:bodyPr wrap="square" rtlCol="0">
            <a:spAutoFit/>
          </a:bodyPr>
          <a:lstStyle/>
          <a:p>
            <a:r>
              <a:rPr lang="en-US" dirty="0" smtClean="0">
                <a:latin typeface="+mj-lt"/>
              </a:rPr>
              <a:t>Response callback</a:t>
            </a:r>
          </a:p>
          <a:p>
            <a:r>
              <a:rPr lang="en-US" sz="1800" dirty="0" smtClean="0">
                <a:latin typeface="+mj-lt"/>
              </a:rPr>
              <a:t>Pushing to UI thread</a:t>
            </a:r>
            <a:endParaRPr lang="en-US" sz="1800" dirty="0">
              <a:latin typeface="+mj-lt"/>
            </a:endParaRPr>
          </a:p>
        </p:txBody>
      </p:sp>
    </p:spTree>
    <p:extLst>
      <p:ext uri="{BB962C8B-B14F-4D97-AF65-F5344CB8AC3E}">
        <p14:creationId xmlns:p14="http://schemas.microsoft.com/office/powerpoint/2010/main" val="38942574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9" grpId="0"/>
      <p:bldP spid="13"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Fetching Remote Data		</a:t>
            </a:r>
            <a:endParaRPr lang="en-GB" dirty="0"/>
          </a:p>
        </p:txBody>
      </p:sp>
      <p:sp>
        <p:nvSpPr>
          <p:cNvPr id="3" name="Text Placeholder 2"/>
          <p:cNvSpPr>
            <a:spLocks noGrp="1"/>
          </p:cNvSpPr>
          <p:nvPr>
            <p:ph type="body" idx="1"/>
          </p:nvPr>
        </p:nvSpPr>
        <p:spPr/>
        <p:txBody>
          <a:bodyPr/>
          <a:lstStyle/>
          <a:p>
            <a:r>
              <a:rPr lang="en-GB" dirty="0" smtClean="0"/>
              <a:t>Using </a:t>
            </a:r>
            <a:r>
              <a:rPr lang="en-GB" dirty="0" err="1" smtClean="0"/>
              <a:t>jQuery</a:t>
            </a:r>
            <a:r>
              <a:rPr lang="en-GB" dirty="0" smtClean="0"/>
              <a:t> </a:t>
            </a:r>
            <a:endParaRPr lang="en-GB" dirty="0"/>
          </a:p>
        </p:txBody>
      </p:sp>
      <p:pic>
        <p:nvPicPr>
          <p:cNvPr id="8" name="Picture 7"/>
          <p:cNvPicPr>
            <a:picLocks noChangeAspect="1"/>
          </p:cNvPicPr>
          <p:nvPr/>
        </p:nvPicPr>
        <p:blipFill>
          <a:blip r:embed="rId3"/>
          <a:stretch>
            <a:fillRect/>
          </a:stretch>
        </p:blipFill>
        <p:spPr>
          <a:xfrm>
            <a:off x="976312" y="1981200"/>
            <a:ext cx="7191375" cy="3019425"/>
          </a:xfrm>
          <a:prstGeom prst="rect">
            <a:avLst/>
          </a:prstGeom>
        </p:spPr>
      </p:pic>
      <p:cxnSp>
        <p:nvCxnSpPr>
          <p:cNvPr id="9" name="Straight Arrow Connector 8"/>
          <p:cNvCxnSpPr/>
          <p:nvPr/>
        </p:nvCxnSpPr>
        <p:spPr bwMode="auto">
          <a:xfrm flipH="1">
            <a:off x="5181600" y="1676400"/>
            <a:ext cx="1219200" cy="2394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bwMode="auto">
          <a:xfrm>
            <a:off x="6400800" y="1447800"/>
            <a:ext cx="2743200" cy="369332"/>
          </a:xfrm>
          <a:prstGeom prst="rect">
            <a:avLst/>
          </a:prstGeom>
          <a:noFill/>
          <a:ln w="9525">
            <a:noFill/>
            <a:miter lim="800000"/>
            <a:headEnd/>
            <a:tailEnd/>
          </a:ln>
        </p:spPr>
        <p:txBody>
          <a:bodyPr wrap="square" rtlCol="0">
            <a:spAutoFit/>
          </a:bodyPr>
          <a:lstStyle/>
          <a:p>
            <a:r>
              <a:rPr lang="en-US" dirty="0" smtClean="0">
                <a:latin typeface="+mj-lt"/>
              </a:rPr>
              <a:t>Web </a:t>
            </a:r>
            <a:r>
              <a:rPr lang="en-US" dirty="0" err="1" smtClean="0">
                <a:latin typeface="+mj-lt"/>
              </a:rPr>
              <a:t>Api</a:t>
            </a:r>
            <a:r>
              <a:rPr lang="en-US" dirty="0" smtClean="0">
                <a:latin typeface="+mj-lt"/>
              </a:rPr>
              <a:t> Route</a:t>
            </a:r>
            <a:endParaRPr lang="en-US" sz="1800" dirty="0">
              <a:latin typeface="+mj-lt"/>
            </a:endParaRPr>
          </a:p>
        </p:txBody>
      </p:sp>
      <p:cxnSp>
        <p:nvCxnSpPr>
          <p:cNvPr id="7" name="Straight Arrow Connector 6"/>
          <p:cNvCxnSpPr/>
          <p:nvPr/>
        </p:nvCxnSpPr>
        <p:spPr bwMode="auto">
          <a:xfrm flipH="1">
            <a:off x="2209800" y="2427559"/>
            <a:ext cx="4191000" cy="870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bwMode="auto">
          <a:xfrm>
            <a:off x="6400800" y="2096869"/>
            <a:ext cx="2743200" cy="646331"/>
          </a:xfrm>
          <a:prstGeom prst="rect">
            <a:avLst/>
          </a:prstGeom>
          <a:noFill/>
          <a:ln w="9525">
            <a:noFill/>
            <a:miter lim="800000"/>
            <a:headEnd/>
            <a:tailEnd/>
          </a:ln>
        </p:spPr>
        <p:txBody>
          <a:bodyPr wrap="square" rtlCol="0">
            <a:spAutoFit/>
          </a:bodyPr>
          <a:lstStyle/>
          <a:p>
            <a:r>
              <a:rPr lang="en-US" dirty="0" smtClean="0">
                <a:latin typeface="+mj-lt"/>
              </a:rPr>
              <a:t>Ajax ‘get’ to the web </a:t>
            </a:r>
            <a:r>
              <a:rPr lang="en-US" dirty="0" err="1" smtClean="0">
                <a:latin typeface="+mj-lt"/>
              </a:rPr>
              <a:t>api</a:t>
            </a:r>
            <a:r>
              <a:rPr lang="en-US" dirty="0" smtClean="0">
                <a:latin typeface="+mj-lt"/>
              </a:rPr>
              <a:t> route</a:t>
            </a:r>
            <a:endParaRPr lang="en-US" sz="1800" dirty="0">
              <a:latin typeface="+mj-lt"/>
            </a:endParaRPr>
          </a:p>
        </p:txBody>
      </p:sp>
      <p:cxnSp>
        <p:nvCxnSpPr>
          <p:cNvPr id="13" name="Straight Arrow Connector 12"/>
          <p:cNvCxnSpPr/>
          <p:nvPr/>
        </p:nvCxnSpPr>
        <p:spPr bwMode="auto">
          <a:xfrm flipH="1" flipV="1">
            <a:off x="5257800" y="4114800"/>
            <a:ext cx="1143000" cy="52255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bwMode="auto">
          <a:xfrm>
            <a:off x="6400800" y="4408759"/>
            <a:ext cx="2743200" cy="646331"/>
          </a:xfrm>
          <a:prstGeom prst="rect">
            <a:avLst/>
          </a:prstGeom>
          <a:noFill/>
          <a:ln w="9525">
            <a:noFill/>
            <a:miter lim="800000"/>
            <a:headEnd/>
            <a:tailEnd/>
          </a:ln>
        </p:spPr>
        <p:txBody>
          <a:bodyPr wrap="square" rtlCol="0">
            <a:spAutoFit/>
          </a:bodyPr>
          <a:lstStyle/>
          <a:p>
            <a:r>
              <a:rPr lang="en-US" dirty="0" smtClean="0">
                <a:latin typeface="+mj-lt"/>
              </a:rPr>
              <a:t>Ajax call back to handle processing</a:t>
            </a:r>
            <a:endParaRPr lang="en-US" sz="1800" dirty="0">
              <a:latin typeface="+mj-lt"/>
            </a:endParaRPr>
          </a:p>
        </p:txBody>
      </p:sp>
      <p:sp>
        <p:nvSpPr>
          <p:cNvPr id="6" name="Left Brace 5"/>
          <p:cNvSpPr/>
          <p:nvPr/>
        </p:nvSpPr>
        <p:spPr bwMode="auto">
          <a:xfrm>
            <a:off x="976312" y="2705100"/>
            <a:ext cx="398336" cy="1932259"/>
          </a:xfrm>
          <a:prstGeom prst="leftBrac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spTree>
    <p:extLst>
      <p:ext uri="{BB962C8B-B14F-4D97-AF65-F5344CB8AC3E}">
        <p14:creationId xmlns:p14="http://schemas.microsoft.com/office/powerpoint/2010/main" val="1733411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p:bldP spid="14" grpId="0"/>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6307925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Creating our View Model</a:t>
            </a:r>
          </a:p>
          <a:p>
            <a:r>
              <a:rPr lang="en-GB" dirty="0"/>
              <a:t>Creating our HTML View</a:t>
            </a:r>
          </a:p>
          <a:p>
            <a:r>
              <a:rPr lang="en-GB" dirty="0"/>
              <a:t>Fetching data via Ajax</a:t>
            </a:r>
          </a:p>
          <a:p>
            <a:r>
              <a:rPr lang="en-GB" dirty="0">
                <a:solidFill>
                  <a:schemeClr val="accent6">
                    <a:lumMod val="75000"/>
                  </a:schemeClr>
                </a:solidFill>
              </a:rPr>
              <a:t>Applying styles to an HTML element via Knockout</a:t>
            </a:r>
          </a:p>
          <a:p>
            <a:r>
              <a:rPr lang="en-GB" dirty="0"/>
              <a:t>Formatting data via Computed Observables</a:t>
            </a:r>
          </a:p>
        </p:txBody>
      </p:sp>
    </p:spTree>
    <p:extLst>
      <p:ext uri="{BB962C8B-B14F-4D97-AF65-F5344CB8AC3E}">
        <p14:creationId xmlns:p14="http://schemas.microsoft.com/office/powerpoint/2010/main" val="109646625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Create our first Knockout View Model</a:t>
            </a:r>
          </a:p>
          <a:p>
            <a:pPr lvl="1"/>
            <a:r>
              <a:rPr lang="en-US" dirty="0" smtClean="0">
                <a:latin typeface="+mn-lt"/>
              </a:rPr>
              <a:t>Knockout </a:t>
            </a:r>
            <a:r>
              <a:rPr lang="en-US" dirty="0" err="1" smtClean="0">
                <a:latin typeface="+mn-lt"/>
              </a:rPr>
              <a:t>vs</a:t>
            </a:r>
            <a:r>
              <a:rPr lang="en-US" dirty="0" smtClean="0">
                <a:latin typeface="+mn-lt"/>
              </a:rPr>
              <a:t> XAML </a:t>
            </a:r>
            <a:r>
              <a:rPr lang="en-US" dirty="0" err="1" smtClean="0">
                <a:latin typeface="+mn-lt"/>
              </a:rPr>
              <a:t>ViewModel</a:t>
            </a:r>
            <a:endParaRPr lang="en-US" dirty="0" smtClean="0">
              <a:latin typeface="+mn-lt"/>
            </a:endParaRPr>
          </a:p>
          <a:p>
            <a:pPr marL="457200" lvl="1" indent="0">
              <a:buNone/>
            </a:pPr>
            <a:endParaRPr lang="en-US" dirty="0" smtClean="0">
              <a:latin typeface="+mn-lt"/>
            </a:endParaRPr>
          </a:p>
          <a:p>
            <a:r>
              <a:rPr lang="en-GB" dirty="0" smtClean="0"/>
              <a:t>Create our first HTML View</a:t>
            </a:r>
          </a:p>
          <a:p>
            <a:pPr lvl="1"/>
            <a:r>
              <a:rPr lang="en-GB" dirty="0" smtClean="0"/>
              <a:t>Compare layout in HTML </a:t>
            </a:r>
            <a:r>
              <a:rPr lang="en-GB" dirty="0" err="1" smtClean="0"/>
              <a:t>vs</a:t>
            </a:r>
            <a:r>
              <a:rPr lang="en-GB" dirty="0" smtClean="0"/>
              <a:t> XAML</a:t>
            </a:r>
          </a:p>
          <a:p>
            <a:pPr marL="457200" lvl="1" indent="0">
              <a:buNone/>
            </a:pPr>
            <a:endParaRPr lang="en-GB" dirty="0" smtClean="0"/>
          </a:p>
          <a:p>
            <a:r>
              <a:rPr lang="en-GB" dirty="0" smtClean="0"/>
              <a:t>Fetch data via </a:t>
            </a:r>
            <a:r>
              <a:rPr lang="en-GB" dirty="0" err="1" smtClean="0"/>
              <a:t>ajax</a:t>
            </a:r>
            <a:r>
              <a:rPr lang="en-GB" dirty="0" smtClean="0"/>
              <a:t> from our Web API endpoint</a:t>
            </a:r>
          </a:p>
          <a:p>
            <a:pPr lvl="1"/>
            <a:r>
              <a:rPr lang="en-GB" dirty="0" smtClean="0"/>
              <a:t>Ajax </a:t>
            </a:r>
            <a:r>
              <a:rPr lang="en-GB" dirty="0" err="1" smtClean="0"/>
              <a:t>vs</a:t>
            </a:r>
            <a:r>
              <a:rPr lang="en-GB" dirty="0" smtClean="0"/>
              <a:t> </a:t>
            </a:r>
            <a:r>
              <a:rPr lang="en-GB" dirty="0" err="1" smtClean="0"/>
              <a:t>RestClient</a:t>
            </a:r>
            <a:endParaRPr lang="en-GB" dirty="0" smtClean="0"/>
          </a:p>
          <a:p>
            <a:pPr lvl="1"/>
            <a:endParaRPr lang="en-GB" dirty="0"/>
          </a:p>
          <a:p>
            <a:r>
              <a:rPr lang="en-GB" dirty="0"/>
              <a:t>Apply styles to an HTML element via Knockout</a:t>
            </a:r>
          </a:p>
          <a:p>
            <a:pPr lvl="1"/>
            <a:r>
              <a:rPr lang="en-GB" dirty="0"/>
              <a:t>Knockout </a:t>
            </a:r>
            <a:r>
              <a:rPr lang="en-GB" dirty="0" err="1"/>
              <a:t>css</a:t>
            </a:r>
            <a:r>
              <a:rPr lang="en-GB" dirty="0"/>
              <a:t> binding </a:t>
            </a:r>
            <a:r>
              <a:rPr lang="en-GB" dirty="0" err="1"/>
              <a:t>vs</a:t>
            </a:r>
            <a:r>
              <a:rPr lang="en-GB" dirty="0"/>
              <a:t> </a:t>
            </a:r>
            <a:r>
              <a:rPr lang="en-GB" dirty="0" err="1" smtClean="0"/>
              <a:t>StyleConverters</a:t>
            </a:r>
            <a:endParaRPr lang="en-GB" dirty="0" smtClean="0"/>
          </a:p>
          <a:p>
            <a:pPr lvl="1"/>
            <a:endParaRPr lang="en-GB" dirty="0"/>
          </a:p>
          <a:p>
            <a:r>
              <a:rPr lang="en-GB" dirty="0" smtClean="0"/>
              <a:t>Formatting data via Computed Observables</a:t>
            </a:r>
            <a:endParaRPr lang="en-GB" dirty="0"/>
          </a:p>
          <a:p>
            <a:pPr lvl="1"/>
            <a:r>
              <a:rPr lang="en-GB" dirty="0"/>
              <a:t>Knockout </a:t>
            </a:r>
            <a:r>
              <a:rPr lang="en-GB" dirty="0" smtClean="0"/>
              <a:t>computed </a:t>
            </a:r>
            <a:r>
              <a:rPr lang="en-GB" dirty="0" err="1" smtClean="0"/>
              <a:t>vs</a:t>
            </a:r>
            <a:r>
              <a:rPr lang="en-GB" dirty="0" smtClean="0"/>
              <a:t> Formatters</a:t>
            </a:r>
            <a:endParaRPr lang="en-GB" dirty="0"/>
          </a:p>
          <a:p>
            <a:pPr marL="457200" lvl="1" indent="0">
              <a:buNone/>
            </a:pPr>
            <a:endParaRPr lang="en-GB" dirty="0"/>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Styles on the Fly		</a:t>
            </a:r>
            <a:endParaRPr lang="en-GB" dirty="0"/>
          </a:p>
        </p:txBody>
      </p:sp>
      <p:sp>
        <p:nvSpPr>
          <p:cNvPr id="5" name="Text Placeholder 2"/>
          <p:cNvSpPr>
            <a:spLocks noGrp="1"/>
          </p:cNvSpPr>
          <p:nvPr>
            <p:ph type="body" idx="1"/>
          </p:nvPr>
        </p:nvSpPr>
        <p:spPr>
          <a:xfrm>
            <a:off x="457200" y="1371600"/>
            <a:ext cx="8229600" cy="4495800"/>
          </a:xfrm>
        </p:spPr>
        <p:txBody>
          <a:bodyPr/>
          <a:lstStyle/>
          <a:p>
            <a:pPr marL="0" indent="0">
              <a:buNone/>
            </a:pPr>
            <a:r>
              <a:rPr lang="en-GB" dirty="0" smtClean="0"/>
              <a:t>Silverlight Value Converter</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r>
              <a:rPr lang="en-GB" dirty="0" smtClean="0"/>
              <a:t/>
            </a:r>
            <a:br>
              <a:rPr lang="en-GB" dirty="0" smtClean="0"/>
            </a:br>
            <a:r>
              <a:rPr lang="en-GB" dirty="0" smtClean="0"/>
              <a:t/>
            </a:r>
            <a:br>
              <a:rPr lang="en-GB" dirty="0" smtClean="0"/>
            </a:br>
            <a:r>
              <a:rPr lang="en-GB" dirty="0" smtClean="0"/>
              <a:t>XAML Implementation</a:t>
            </a:r>
          </a:p>
          <a:p>
            <a:pPr marL="0" indent="0">
              <a:buNone/>
            </a:pPr>
            <a:endParaRPr lang="en-GB" dirty="0"/>
          </a:p>
        </p:txBody>
      </p:sp>
      <p:pic>
        <p:nvPicPr>
          <p:cNvPr id="6" name="Picture 5"/>
          <p:cNvPicPr>
            <a:picLocks noChangeAspect="1"/>
          </p:cNvPicPr>
          <p:nvPr/>
        </p:nvPicPr>
        <p:blipFill>
          <a:blip r:embed="rId3"/>
          <a:stretch>
            <a:fillRect/>
          </a:stretch>
        </p:blipFill>
        <p:spPr>
          <a:xfrm>
            <a:off x="838200" y="1915841"/>
            <a:ext cx="7743825" cy="2427559"/>
          </a:xfrm>
          <a:prstGeom prst="rect">
            <a:avLst/>
          </a:prstGeom>
        </p:spPr>
      </p:pic>
      <p:cxnSp>
        <p:nvCxnSpPr>
          <p:cNvPr id="8" name="Straight Arrow Connector 7"/>
          <p:cNvCxnSpPr/>
          <p:nvPr/>
        </p:nvCxnSpPr>
        <p:spPr bwMode="auto">
          <a:xfrm flipH="1">
            <a:off x="5181600" y="1676400"/>
            <a:ext cx="1219200" cy="2394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bwMode="auto">
          <a:xfrm>
            <a:off x="6400800" y="1219200"/>
            <a:ext cx="2743200" cy="646331"/>
          </a:xfrm>
          <a:prstGeom prst="rect">
            <a:avLst/>
          </a:prstGeom>
          <a:noFill/>
          <a:ln w="9525">
            <a:noFill/>
            <a:miter lim="800000"/>
            <a:headEnd/>
            <a:tailEnd/>
          </a:ln>
        </p:spPr>
        <p:txBody>
          <a:bodyPr wrap="square" rtlCol="0">
            <a:spAutoFit/>
          </a:bodyPr>
          <a:lstStyle/>
          <a:p>
            <a:r>
              <a:rPr lang="en-US" dirty="0" smtClean="0">
                <a:latin typeface="+mj-lt"/>
              </a:rPr>
              <a:t>Custom Class implements </a:t>
            </a:r>
            <a:r>
              <a:rPr lang="en-US" dirty="0" err="1" smtClean="0">
                <a:latin typeface="+mj-lt"/>
              </a:rPr>
              <a:t>IValueConverter</a:t>
            </a:r>
            <a:endParaRPr lang="en-US" sz="1800" dirty="0">
              <a:latin typeface="+mj-lt"/>
            </a:endParaRPr>
          </a:p>
        </p:txBody>
      </p:sp>
      <p:cxnSp>
        <p:nvCxnSpPr>
          <p:cNvPr id="11" name="Straight Arrow Connector 10"/>
          <p:cNvCxnSpPr/>
          <p:nvPr/>
        </p:nvCxnSpPr>
        <p:spPr bwMode="auto">
          <a:xfrm flipH="1" flipV="1">
            <a:off x="3733800" y="2514600"/>
            <a:ext cx="2743200" cy="67495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bwMode="auto">
          <a:xfrm>
            <a:off x="6477000" y="2732359"/>
            <a:ext cx="2743200" cy="646331"/>
          </a:xfrm>
          <a:prstGeom prst="rect">
            <a:avLst/>
          </a:prstGeom>
          <a:noFill/>
          <a:ln w="9525">
            <a:noFill/>
            <a:miter lim="800000"/>
            <a:headEnd/>
            <a:tailEnd/>
          </a:ln>
        </p:spPr>
        <p:txBody>
          <a:bodyPr wrap="square" rtlCol="0">
            <a:spAutoFit/>
          </a:bodyPr>
          <a:lstStyle/>
          <a:p>
            <a:r>
              <a:rPr lang="en-US" dirty="0" smtClean="0">
                <a:latin typeface="+mj-lt"/>
              </a:rPr>
              <a:t>Value to ‘test’ against</a:t>
            </a:r>
          </a:p>
          <a:p>
            <a:r>
              <a:rPr lang="en-US" sz="1800" dirty="0" smtClean="0">
                <a:latin typeface="+mj-lt"/>
              </a:rPr>
              <a:t>provided</a:t>
            </a:r>
            <a:endParaRPr lang="en-US" sz="1800" dirty="0">
              <a:latin typeface="+mj-lt"/>
            </a:endParaRPr>
          </a:p>
        </p:txBody>
      </p:sp>
      <p:sp>
        <p:nvSpPr>
          <p:cNvPr id="17" name="TextBox 16"/>
          <p:cNvSpPr txBox="1"/>
          <p:nvPr/>
        </p:nvSpPr>
        <p:spPr bwMode="auto">
          <a:xfrm>
            <a:off x="6400800" y="4484959"/>
            <a:ext cx="2743200" cy="646331"/>
          </a:xfrm>
          <a:prstGeom prst="rect">
            <a:avLst/>
          </a:prstGeom>
          <a:noFill/>
          <a:ln w="9525">
            <a:noFill/>
            <a:miter lim="800000"/>
            <a:headEnd/>
            <a:tailEnd/>
          </a:ln>
        </p:spPr>
        <p:txBody>
          <a:bodyPr wrap="square" rtlCol="0">
            <a:spAutoFit/>
          </a:bodyPr>
          <a:lstStyle/>
          <a:p>
            <a:r>
              <a:rPr lang="en-US" dirty="0" smtClean="0">
                <a:latin typeface="+mj-lt"/>
              </a:rPr>
              <a:t>Bound property to ‘test’ against</a:t>
            </a:r>
            <a:endParaRPr lang="en-US" sz="1800" dirty="0">
              <a:latin typeface="+mj-lt"/>
            </a:endParaRPr>
          </a:p>
        </p:txBody>
      </p:sp>
      <p:sp>
        <p:nvSpPr>
          <p:cNvPr id="20" name="TextBox 19"/>
          <p:cNvSpPr txBox="1"/>
          <p:nvPr/>
        </p:nvSpPr>
        <p:spPr bwMode="auto">
          <a:xfrm>
            <a:off x="6400800" y="5856559"/>
            <a:ext cx="2743200" cy="646331"/>
          </a:xfrm>
          <a:prstGeom prst="rect">
            <a:avLst/>
          </a:prstGeom>
          <a:noFill/>
          <a:ln w="9525">
            <a:noFill/>
            <a:miter lim="800000"/>
            <a:headEnd/>
            <a:tailEnd/>
          </a:ln>
        </p:spPr>
        <p:txBody>
          <a:bodyPr wrap="square" rtlCol="0">
            <a:spAutoFit/>
          </a:bodyPr>
          <a:lstStyle/>
          <a:p>
            <a:r>
              <a:rPr lang="en-US" dirty="0" smtClean="0">
                <a:latin typeface="+mj-lt"/>
              </a:rPr>
              <a:t>Invoking the </a:t>
            </a:r>
            <a:r>
              <a:rPr lang="en-US" dirty="0" err="1" smtClean="0">
                <a:latin typeface="+mj-lt"/>
              </a:rPr>
              <a:t>IValueConverter</a:t>
            </a:r>
            <a:endParaRPr lang="en-US" sz="1800" dirty="0">
              <a:latin typeface="+mj-lt"/>
            </a:endParaRPr>
          </a:p>
        </p:txBody>
      </p:sp>
      <p:pic>
        <p:nvPicPr>
          <p:cNvPr id="21" name="Picture 20"/>
          <p:cNvPicPr>
            <a:picLocks noChangeAspect="1"/>
          </p:cNvPicPr>
          <p:nvPr/>
        </p:nvPicPr>
        <p:blipFill>
          <a:blip r:embed="rId4"/>
          <a:stretch>
            <a:fillRect/>
          </a:stretch>
        </p:blipFill>
        <p:spPr>
          <a:xfrm>
            <a:off x="753156" y="5230652"/>
            <a:ext cx="5419725" cy="1066800"/>
          </a:xfrm>
          <a:prstGeom prst="rect">
            <a:avLst/>
          </a:prstGeom>
        </p:spPr>
      </p:pic>
      <p:cxnSp>
        <p:nvCxnSpPr>
          <p:cNvPr id="16" name="Straight Arrow Connector 15"/>
          <p:cNvCxnSpPr/>
          <p:nvPr/>
        </p:nvCxnSpPr>
        <p:spPr bwMode="auto">
          <a:xfrm flipH="1">
            <a:off x="3810000" y="4942159"/>
            <a:ext cx="2590800" cy="4680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bwMode="auto">
          <a:xfrm flipH="1" flipV="1">
            <a:off x="5181600" y="6065424"/>
            <a:ext cx="1219200" cy="24833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975745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P spid="12" grpId="0"/>
      <p:bldP spid="17"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Styles on the Fly		</a:t>
            </a:r>
            <a:endParaRPr lang="en-GB" dirty="0"/>
          </a:p>
        </p:txBody>
      </p:sp>
      <p:sp>
        <p:nvSpPr>
          <p:cNvPr id="5" name="Text Placeholder 2"/>
          <p:cNvSpPr>
            <a:spLocks noGrp="1"/>
          </p:cNvSpPr>
          <p:nvPr>
            <p:ph type="body" idx="1"/>
          </p:nvPr>
        </p:nvSpPr>
        <p:spPr>
          <a:xfrm>
            <a:off x="457200" y="1371600"/>
            <a:ext cx="8229600" cy="4495800"/>
          </a:xfrm>
        </p:spPr>
        <p:txBody>
          <a:bodyPr/>
          <a:lstStyle/>
          <a:p>
            <a:pPr marL="0" indent="0">
              <a:buNone/>
            </a:pPr>
            <a:r>
              <a:rPr lang="en-GB" dirty="0" smtClean="0"/>
              <a:t>Knockout Computed Method</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r>
              <a:rPr lang="en-GB" dirty="0" smtClean="0"/>
              <a:t>HTML Implementation</a:t>
            </a:r>
          </a:p>
          <a:p>
            <a:pPr marL="0" indent="0">
              <a:buNone/>
            </a:pPr>
            <a:endParaRPr lang="en-GB" dirty="0"/>
          </a:p>
        </p:txBody>
      </p:sp>
      <p:pic>
        <p:nvPicPr>
          <p:cNvPr id="3" name="Picture 2"/>
          <p:cNvPicPr>
            <a:picLocks noChangeAspect="1"/>
          </p:cNvPicPr>
          <p:nvPr/>
        </p:nvPicPr>
        <p:blipFill>
          <a:blip r:embed="rId3"/>
          <a:stretch>
            <a:fillRect/>
          </a:stretch>
        </p:blipFill>
        <p:spPr>
          <a:xfrm>
            <a:off x="838200" y="1981200"/>
            <a:ext cx="6086475" cy="1219200"/>
          </a:xfrm>
          <a:prstGeom prst="rect">
            <a:avLst/>
          </a:prstGeom>
        </p:spPr>
      </p:pic>
      <p:pic>
        <p:nvPicPr>
          <p:cNvPr id="4" name="Picture 3"/>
          <p:cNvPicPr>
            <a:picLocks noChangeAspect="1"/>
          </p:cNvPicPr>
          <p:nvPr/>
        </p:nvPicPr>
        <p:blipFill>
          <a:blip r:embed="rId4"/>
          <a:stretch>
            <a:fillRect/>
          </a:stretch>
        </p:blipFill>
        <p:spPr>
          <a:xfrm>
            <a:off x="849086" y="4648200"/>
            <a:ext cx="4152900" cy="476250"/>
          </a:xfrm>
          <a:prstGeom prst="rect">
            <a:avLst/>
          </a:prstGeom>
        </p:spPr>
      </p:pic>
      <p:cxnSp>
        <p:nvCxnSpPr>
          <p:cNvPr id="7" name="Straight Arrow Connector 6"/>
          <p:cNvCxnSpPr/>
          <p:nvPr/>
        </p:nvCxnSpPr>
        <p:spPr bwMode="auto">
          <a:xfrm flipH="1">
            <a:off x="5181600" y="1676400"/>
            <a:ext cx="1219200" cy="2394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bwMode="auto">
          <a:xfrm>
            <a:off x="6400800" y="1459468"/>
            <a:ext cx="2743200" cy="369332"/>
          </a:xfrm>
          <a:prstGeom prst="rect">
            <a:avLst/>
          </a:prstGeom>
          <a:noFill/>
          <a:ln w="9525">
            <a:noFill/>
            <a:miter lim="800000"/>
            <a:headEnd/>
            <a:tailEnd/>
          </a:ln>
        </p:spPr>
        <p:txBody>
          <a:bodyPr wrap="square" rtlCol="0">
            <a:spAutoFit/>
          </a:bodyPr>
          <a:lstStyle/>
          <a:p>
            <a:r>
              <a:rPr lang="en-US" dirty="0" smtClean="0">
                <a:latin typeface="+mj-lt"/>
              </a:rPr>
              <a:t>Computed Observable</a:t>
            </a:r>
          </a:p>
        </p:txBody>
      </p:sp>
      <p:cxnSp>
        <p:nvCxnSpPr>
          <p:cNvPr id="9" name="Straight Arrow Connector 8"/>
          <p:cNvCxnSpPr/>
          <p:nvPr/>
        </p:nvCxnSpPr>
        <p:spPr bwMode="auto">
          <a:xfrm flipH="1" flipV="1">
            <a:off x="4572000" y="2819400"/>
            <a:ext cx="1828800" cy="2931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bwMode="auto">
          <a:xfrm>
            <a:off x="6400800" y="2895600"/>
            <a:ext cx="2743200" cy="646331"/>
          </a:xfrm>
          <a:prstGeom prst="rect">
            <a:avLst/>
          </a:prstGeom>
          <a:noFill/>
          <a:ln w="9525">
            <a:noFill/>
            <a:miter lim="800000"/>
            <a:headEnd/>
            <a:tailEnd/>
          </a:ln>
        </p:spPr>
        <p:txBody>
          <a:bodyPr wrap="square" rtlCol="0">
            <a:spAutoFit/>
          </a:bodyPr>
          <a:lstStyle/>
          <a:p>
            <a:r>
              <a:rPr lang="en-US" dirty="0" smtClean="0">
                <a:latin typeface="+mj-lt"/>
              </a:rPr>
              <a:t>Triggers off another Observable</a:t>
            </a:r>
          </a:p>
        </p:txBody>
      </p:sp>
      <p:cxnSp>
        <p:nvCxnSpPr>
          <p:cNvPr id="12" name="Straight Arrow Connector 11"/>
          <p:cNvCxnSpPr/>
          <p:nvPr/>
        </p:nvCxnSpPr>
        <p:spPr bwMode="auto">
          <a:xfrm flipH="1">
            <a:off x="5181600" y="4408759"/>
            <a:ext cx="1219200" cy="2394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6400800" y="4191827"/>
            <a:ext cx="2743200" cy="369332"/>
          </a:xfrm>
          <a:prstGeom prst="rect">
            <a:avLst/>
          </a:prstGeom>
          <a:noFill/>
          <a:ln w="9525">
            <a:noFill/>
            <a:miter lim="800000"/>
            <a:headEnd/>
            <a:tailEnd/>
          </a:ln>
        </p:spPr>
        <p:txBody>
          <a:bodyPr wrap="square" rtlCol="0">
            <a:spAutoFit/>
          </a:bodyPr>
          <a:lstStyle/>
          <a:p>
            <a:r>
              <a:rPr lang="en-US" dirty="0" smtClean="0">
                <a:latin typeface="+mj-lt"/>
              </a:rPr>
              <a:t>Bound to the Observable</a:t>
            </a:r>
          </a:p>
        </p:txBody>
      </p:sp>
      <p:cxnSp>
        <p:nvCxnSpPr>
          <p:cNvPr id="14" name="Straight Arrow Connector 13"/>
          <p:cNvCxnSpPr/>
          <p:nvPr/>
        </p:nvCxnSpPr>
        <p:spPr bwMode="auto">
          <a:xfrm flipV="1">
            <a:off x="2514600" y="5029200"/>
            <a:ext cx="0" cy="5561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bwMode="auto">
          <a:xfrm>
            <a:off x="1143000" y="5640116"/>
            <a:ext cx="2743200" cy="369332"/>
          </a:xfrm>
          <a:prstGeom prst="rect">
            <a:avLst/>
          </a:prstGeom>
          <a:noFill/>
          <a:ln w="9525">
            <a:noFill/>
            <a:miter lim="800000"/>
            <a:headEnd/>
            <a:tailEnd/>
          </a:ln>
        </p:spPr>
        <p:txBody>
          <a:bodyPr wrap="square" rtlCol="0">
            <a:spAutoFit/>
          </a:bodyPr>
          <a:lstStyle/>
          <a:p>
            <a:r>
              <a:rPr lang="en-US" dirty="0" smtClean="0">
                <a:latin typeface="+mj-lt"/>
              </a:rPr>
              <a:t>Uses the </a:t>
            </a:r>
            <a:r>
              <a:rPr lang="en-US" dirty="0" err="1" smtClean="0">
                <a:latin typeface="+mj-lt"/>
              </a:rPr>
              <a:t>attr</a:t>
            </a:r>
            <a:r>
              <a:rPr lang="en-US" dirty="0" smtClean="0">
                <a:latin typeface="+mj-lt"/>
              </a:rPr>
              <a:t> binding key</a:t>
            </a:r>
          </a:p>
        </p:txBody>
      </p:sp>
    </p:spTree>
    <p:extLst>
      <p:ext uri="{BB962C8B-B14F-4D97-AF65-F5344CB8AC3E}">
        <p14:creationId xmlns:p14="http://schemas.microsoft.com/office/powerpoint/2010/main" val="4247314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p:bldP spid="10" grpId="0"/>
      <p:bldP spid="13"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58249640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Creating our View Model</a:t>
            </a:r>
          </a:p>
          <a:p>
            <a:r>
              <a:rPr lang="en-GB" dirty="0"/>
              <a:t>Creating our HTML View</a:t>
            </a:r>
          </a:p>
          <a:p>
            <a:r>
              <a:rPr lang="en-GB" dirty="0"/>
              <a:t>Fetching data via </a:t>
            </a:r>
            <a:r>
              <a:rPr lang="en-GB" dirty="0" smtClean="0"/>
              <a:t>Ajax</a:t>
            </a:r>
            <a:endParaRPr lang="en-GB" dirty="0"/>
          </a:p>
          <a:p>
            <a:r>
              <a:rPr lang="en-GB" dirty="0"/>
              <a:t>Applying styles to an HTML element via Knockout</a:t>
            </a:r>
          </a:p>
          <a:p>
            <a:r>
              <a:rPr lang="en-GB" dirty="0">
                <a:solidFill>
                  <a:schemeClr val="accent6">
                    <a:lumMod val="75000"/>
                  </a:schemeClr>
                </a:solidFill>
              </a:rPr>
              <a:t>Formatting data via Computed Observables</a:t>
            </a:r>
          </a:p>
        </p:txBody>
      </p:sp>
    </p:spTree>
    <p:extLst>
      <p:ext uri="{BB962C8B-B14F-4D97-AF65-F5344CB8AC3E}">
        <p14:creationId xmlns:p14="http://schemas.microsoft.com/office/powerpoint/2010/main" val="413773741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Data		</a:t>
            </a:r>
            <a:endParaRPr lang="en-GB" dirty="0"/>
          </a:p>
        </p:txBody>
      </p:sp>
      <p:sp>
        <p:nvSpPr>
          <p:cNvPr id="3" name="Text Placeholder 2"/>
          <p:cNvSpPr>
            <a:spLocks noGrp="1"/>
          </p:cNvSpPr>
          <p:nvPr>
            <p:ph type="body" idx="1"/>
          </p:nvPr>
        </p:nvSpPr>
        <p:spPr/>
        <p:txBody>
          <a:bodyPr/>
          <a:lstStyle/>
          <a:p>
            <a:r>
              <a:rPr lang="en-GB" dirty="0" smtClean="0"/>
              <a:t>Silverlight </a:t>
            </a:r>
            <a:r>
              <a:rPr lang="en-GB" dirty="0" err="1" smtClean="0"/>
              <a:t>StringFormat</a:t>
            </a:r>
            <a:endParaRPr lang="en-GB" dirty="0" smtClean="0"/>
          </a:p>
          <a:p>
            <a:endParaRPr lang="en-GB" dirty="0"/>
          </a:p>
          <a:p>
            <a:endParaRPr lang="en-GB" dirty="0" smtClean="0"/>
          </a:p>
          <a:p>
            <a:pPr marL="0" indent="0">
              <a:buNone/>
            </a:pPr>
            <a:endParaRPr lang="en-GB" dirty="0"/>
          </a:p>
          <a:p>
            <a:r>
              <a:rPr lang="en-GB" dirty="0" smtClean="0"/>
              <a:t>Knockout Formatting</a:t>
            </a:r>
            <a:endParaRPr lang="en-GB" dirty="0"/>
          </a:p>
        </p:txBody>
      </p:sp>
      <p:pic>
        <p:nvPicPr>
          <p:cNvPr id="4" name="Picture 3"/>
          <p:cNvPicPr>
            <a:picLocks noChangeAspect="1"/>
          </p:cNvPicPr>
          <p:nvPr/>
        </p:nvPicPr>
        <p:blipFill>
          <a:blip r:embed="rId3"/>
          <a:stretch>
            <a:fillRect/>
          </a:stretch>
        </p:blipFill>
        <p:spPr>
          <a:xfrm>
            <a:off x="990600" y="1905000"/>
            <a:ext cx="4705350" cy="771525"/>
          </a:xfrm>
          <a:prstGeom prst="rect">
            <a:avLst/>
          </a:prstGeom>
        </p:spPr>
      </p:pic>
      <p:pic>
        <p:nvPicPr>
          <p:cNvPr id="5" name="Picture 4"/>
          <p:cNvPicPr>
            <a:picLocks noChangeAspect="1"/>
          </p:cNvPicPr>
          <p:nvPr/>
        </p:nvPicPr>
        <p:blipFill>
          <a:blip r:embed="rId4"/>
          <a:stretch>
            <a:fillRect/>
          </a:stretch>
        </p:blipFill>
        <p:spPr>
          <a:xfrm>
            <a:off x="903514" y="3352800"/>
            <a:ext cx="4419600" cy="542925"/>
          </a:xfrm>
          <a:prstGeom prst="rect">
            <a:avLst/>
          </a:prstGeom>
        </p:spPr>
      </p:pic>
      <p:pic>
        <p:nvPicPr>
          <p:cNvPr id="6" name="Picture 5"/>
          <p:cNvPicPr>
            <a:picLocks noChangeAspect="1"/>
          </p:cNvPicPr>
          <p:nvPr/>
        </p:nvPicPr>
        <p:blipFill>
          <a:blip r:embed="rId5"/>
          <a:stretch>
            <a:fillRect/>
          </a:stretch>
        </p:blipFill>
        <p:spPr>
          <a:xfrm>
            <a:off x="1000125" y="3990975"/>
            <a:ext cx="3495675" cy="295275"/>
          </a:xfrm>
          <a:prstGeom prst="rect">
            <a:avLst/>
          </a:prstGeom>
        </p:spPr>
      </p:pic>
      <p:pic>
        <p:nvPicPr>
          <p:cNvPr id="7" name="Picture 6"/>
          <p:cNvPicPr>
            <a:picLocks noChangeAspect="1"/>
          </p:cNvPicPr>
          <p:nvPr/>
        </p:nvPicPr>
        <p:blipFill>
          <a:blip r:embed="rId6"/>
          <a:stretch>
            <a:fillRect/>
          </a:stretch>
        </p:blipFill>
        <p:spPr>
          <a:xfrm>
            <a:off x="923925" y="4229100"/>
            <a:ext cx="5553075" cy="1485900"/>
          </a:xfrm>
          <a:prstGeom prst="rect">
            <a:avLst/>
          </a:prstGeom>
        </p:spPr>
      </p:pic>
      <p:cxnSp>
        <p:nvCxnSpPr>
          <p:cNvPr id="12" name="Straight Arrow Connector 11"/>
          <p:cNvCxnSpPr/>
          <p:nvPr/>
        </p:nvCxnSpPr>
        <p:spPr bwMode="auto">
          <a:xfrm flipH="1">
            <a:off x="5181600" y="1676400"/>
            <a:ext cx="1219200" cy="3810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6400800" y="1219200"/>
            <a:ext cx="2743200" cy="923330"/>
          </a:xfrm>
          <a:prstGeom prst="rect">
            <a:avLst/>
          </a:prstGeom>
          <a:noFill/>
          <a:ln w="9525">
            <a:noFill/>
            <a:miter lim="800000"/>
            <a:headEnd/>
            <a:tailEnd/>
          </a:ln>
        </p:spPr>
        <p:txBody>
          <a:bodyPr wrap="square" rtlCol="0">
            <a:spAutoFit/>
          </a:bodyPr>
          <a:lstStyle/>
          <a:p>
            <a:r>
              <a:rPr lang="en-US" dirty="0" smtClean="0">
                <a:latin typeface="+mj-lt"/>
              </a:rPr>
              <a:t>Can use the built in </a:t>
            </a:r>
            <a:r>
              <a:rPr lang="en-US" dirty="0" err="1" smtClean="0">
                <a:latin typeface="+mj-lt"/>
              </a:rPr>
              <a:t>StringFormat</a:t>
            </a:r>
            <a:r>
              <a:rPr lang="en-US" dirty="0" smtClean="0">
                <a:latin typeface="+mj-lt"/>
              </a:rPr>
              <a:t> on bound field</a:t>
            </a:r>
            <a:endParaRPr lang="en-US" sz="1800" dirty="0">
              <a:latin typeface="+mj-lt"/>
            </a:endParaRPr>
          </a:p>
        </p:txBody>
      </p:sp>
      <p:cxnSp>
        <p:nvCxnSpPr>
          <p:cNvPr id="15" name="Straight Arrow Connector 14"/>
          <p:cNvCxnSpPr/>
          <p:nvPr/>
        </p:nvCxnSpPr>
        <p:spPr bwMode="auto">
          <a:xfrm flipH="1">
            <a:off x="4267200" y="3039070"/>
            <a:ext cx="2133600" cy="42725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6400800" y="2581870"/>
            <a:ext cx="2743200" cy="646331"/>
          </a:xfrm>
          <a:prstGeom prst="rect">
            <a:avLst/>
          </a:prstGeom>
          <a:noFill/>
          <a:ln w="9525">
            <a:noFill/>
            <a:miter lim="800000"/>
            <a:headEnd/>
            <a:tailEnd/>
          </a:ln>
        </p:spPr>
        <p:txBody>
          <a:bodyPr wrap="square" rtlCol="0">
            <a:spAutoFit/>
          </a:bodyPr>
          <a:lstStyle/>
          <a:p>
            <a:r>
              <a:rPr lang="en-US" dirty="0" smtClean="0">
                <a:latin typeface="+mj-lt"/>
              </a:rPr>
              <a:t>Can bind to an observable</a:t>
            </a:r>
          </a:p>
          <a:p>
            <a:r>
              <a:rPr lang="en-US" sz="1800" dirty="0" smtClean="0">
                <a:latin typeface="+mj-lt"/>
              </a:rPr>
              <a:t>property</a:t>
            </a:r>
            <a:endParaRPr lang="en-US" sz="1800" dirty="0">
              <a:latin typeface="+mj-lt"/>
            </a:endParaRPr>
          </a:p>
        </p:txBody>
      </p:sp>
      <p:cxnSp>
        <p:nvCxnSpPr>
          <p:cNvPr id="18" name="Straight Arrow Connector 17"/>
          <p:cNvCxnSpPr/>
          <p:nvPr/>
        </p:nvCxnSpPr>
        <p:spPr bwMode="auto">
          <a:xfrm flipH="1">
            <a:off x="5181600" y="4182070"/>
            <a:ext cx="1219200" cy="10418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6400800" y="3724870"/>
            <a:ext cx="2743200" cy="646331"/>
          </a:xfrm>
          <a:prstGeom prst="rect">
            <a:avLst/>
          </a:prstGeom>
          <a:noFill/>
          <a:ln w="9525">
            <a:noFill/>
            <a:miter lim="800000"/>
            <a:headEnd/>
            <a:tailEnd/>
          </a:ln>
        </p:spPr>
        <p:txBody>
          <a:bodyPr wrap="square" rtlCol="0">
            <a:spAutoFit/>
          </a:bodyPr>
          <a:lstStyle/>
          <a:p>
            <a:r>
              <a:rPr lang="en-US" dirty="0" smtClean="0">
                <a:latin typeface="+mj-lt"/>
              </a:rPr>
              <a:t>Create a Computed Field to do the formatting</a:t>
            </a:r>
            <a:endParaRPr lang="en-US" sz="1800" dirty="0">
              <a:latin typeface="+mj-lt"/>
            </a:endParaRPr>
          </a:p>
        </p:txBody>
      </p:sp>
      <p:sp>
        <p:nvSpPr>
          <p:cNvPr id="21" name="TextBox 20"/>
          <p:cNvSpPr txBox="1"/>
          <p:nvPr/>
        </p:nvSpPr>
        <p:spPr bwMode="auto">
          <a:xfrm>
            <a:off x="0" y="5726668"/>
            <a:ext cx="9144000" cy="369332"/>
          </a:xfrm>
          <a:prstGeom prst="rect">
            <a:avLst/>
          </a:prstGeom>
          <a:noFill/>
          <a:ln w="9525">
            <a:noFill/>
            <a:miter lim="800000"/>
            <a:headEnd/>
            <a:tailEnd/>
          </a:ln>
        </p:spPr>
        <p:txBody>
          <a:bodyPr wrap="square" rtlCol="0">
            <a:spAutoFit/>
          </a:bodyPr>
          <a:lstStyle/>
          <a:p>
            <a:pPr algn="ctr"/>
            <a:r>
              <a:rPr lang="en-US" dirty="0" smtClean="0">
                <a:latin typeface="+mj-lt"/>
              </a:rPr>
              <a:t>Could also use Custom Bindings in Knockout.</a:t>
            </a:r>
            <a:endParaRPr lang="en-US" sz="1800" dirty="0">
              <a:latin typeface="+mj-lt"/>
            </a:endParaRPr>
          </a:p>
        </p:txBody>
      </p:sp>
    </p:spTree>
    <p:extLst>
      <p:ext uri="{BB962C8B-B14F-4D97-AF65-F5344CB8AC3E}">
        <p14:creationId xmlns:p14="http://schemas.microsoft.com/office/powerpoint/2010/main" val="2719798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p:bldP spid="16" grpId="0"/>
      <p:bldP spid="19"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21390060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chemeClr val="accent6">
                    <a:lumMod val="75000"/>
                  </a:schemeClr>
                </a:solidFill>
                <a:latin typeface="+mn-lt"/>
              </a:rPr>
              <a:t>Creating our View Model</a:t>
            </a:r>
          </a:p>
          <a:p>
            <a:r>
              <a:rPr lang="en-GB" dirty="0" smtClean="0"/>
              <a:t>Creating our HTML View</a:t>
            </a:r>
          </a:p>
          <a:p>
            <a:r>
              <a:rPr lang="en-GB" dirty="0" smtClean="0"/>
              <a:t>Fetching data via Ajax</a:t>
            </a:r>
          </a:p>
          <a:p>
            <a:r>
              <a:rPr lang="en-GB" dirty="0" smtClean="0"/>
              <a:t>Applying </a:t>
            </a:r>
            <a:r>
              <a:rPr lang="en-GB" dirty="0"/>
              <a:t>styles to an HTML element via </a:t>
            </a:r>
            <a:r>
              <a:rPr lang="en-GB" dirty="0" smtClean="0"/>
              <a:t>Knockout</a:t>
            </a:r>
            <a:endParaRPr lang="en-GB" dirty="0"/>
          </a:p>
          <a:p>
            <a:r>
              <a:rPr lang="en-GB" dirty="0" smtClean="0"/>
              <a:t>Formatting data via Computed Observables</a:t>
            </a:r>
            <a:endParaRPr lang="en-GB" dirty="0"/>
          </a:p>
        </p:txBody>
      </p:sp>
    </p:spTree>
    <p:extLst>
      <p:ext uri="{BB962C8B-B14F-4D97-AF65-F5344CB8AC3E}">
        <p14:creationId xmlns:p14="http://schemas.microsoft.com/office/powerpoint/2010/main" val="125704653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our View Model		</a:t>
            </a:r>
            <a:endParaRPr lang="en-GB" dirty="0"/>
          </a:p>
        </p:txBody>
      </p:sp>
      <p:sp>
        <p:nvSpPr>
          <p:cNvPr id="3" name="Text Placeholder 2"/>
          <p:cNvSpPr>
            <a:spLocks noGrp="1"/>
          </p:cNvSpPr>
          <p:nvPr>
            <p:ph type="body" idx="1"/>
          </p:nvPr>
        </p:nvSpPr>
        <p:spPr/>
        <p:txBody>
          <a:bodyPr/>
          <a:lstStyle/>
          <a:p>
            <a:r>
              <a:rPr lang="en-GB" dirty="0" smtClean="0"/>
              <a:t>No need to implement </a:t>
            </a:r>
            <a:r>
              <a:rPr lang="en-GB" dirty="0" err="1" smtClean="0"/>
              <a:t>INotifyPropertyChanged</a:t>
            </a:r>
            <a:endParaRPr lang="en-GB" dirty="0"/>
          </a:p>
          <a:p>
            <a:pPr lvl="1"/>
            <a:endParaRPr lang="en-GB" dirty="0" smtClean="0"/>
          </a:p>
          <a:p>
            <a:r>
              <a:rPr lang="en-GB" dirty="0" smtClean="0"/>
              <a:t>No need to raise Property Changed events on each property</a:t>
            </a:r>
          </a:p>
          <a:p>
            <a:endParaRPr lang="en-GB" dirty="0"/>
          </a:p>
          <a:p>
            <a:r>
              <a:rPr lang="en-GB" dirty="0" smtClean="0"/>
              <a:t>Properties must be Knockout Observables to be found</a:t>
            </a:r>
          </a:p>
          <a:p>
            <a:endParaRPr lang="en-GB" dirty="0"/>
          </a:p>
          <a:p>
            <a:r>
              <a:rPr lang="en-GB" dirty="0" smtClean="0"/>
              <a:t>Knockout Observables are treated as methods not as ‘properties’</a:t>
            </a:r>
            <a:endParaRPr lang="en-GB" dirty="0"/>
          </a:p>
        </p:txBody>
      </p:sp>
    </p:spTree>
    <p:extLst>
      <p:ext uri="{BB962C8B-B14F-4D97-AF65-F5344CB8AC3E}">
        <p14:creationId xmlns:p14="http://schemas.microsoft.com/office/powerpoint/2010/main" val="9841937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View Model		</a:t>
            </a:r>
            <a:endParaRPr lang="en-GB" dirty="0"/>
          </a:p>
        </p:txBody>
      </p:sp>
      <p:sp>
        <p:nvSpPr>
          <p:cNvPr id="3" name="Text Placeholder 2"/>
          <p:cNvSpPr>
            <a:spLocks noGrp="1"/>
          </p:cNvSpPr>
          <p:nvPr>
            <p:ph type="body" idx="1"/>
          </p:nvPr>
        </p:nvSpPr>
        <p:spPr/>
        <p:txBody>
          <a:bodyPr/>
          <a:lstStyle/>
          <a:p>
            <a:pPr marL="0" indent="0">
              <a:buNone/>
            </a:pPr>
            <a:r>
              <a:rPr lang="en-GB" dirty="0" smtClean="0"/>
              <a:t>Silverlight View Model</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Typescript View Model</a:t>
            </a:r>
          </a:p>
          <a:p>
            <a:pPr marL="0" indent="0">
              <a:buNone/>
            </a:pPr>
            <a:endParaRPr lang="en-GB" dirty="0"/>
          </a:p>
        </p:txBody>
      </p:sp>
      <p:pic>
        <p:nvPicPr>
          <p:cNvPr id="4" name="Picture 3"/>
          <p:cNvPicPr>
            <a:picLocks noChangeAspect="1"/>
          </p:cNvPicPr>
          <p:nvPr/>
        </p:nvPicPr>
        <p:blipFill>
          <a:blip r:embed="rId3"/>
          <a:stretch>
            <a:fillRect/>
          </a:stretch>
        </p:blipFill>
        <p:spPr>
          <a:xfrm>
            <a:off x="914400" y="1828800"/>
            <a:ext cx="5962650" cy="1495425"/>
          </a:xfrm>
          <a:prstGeom prst="rect">
            <a:avLst/>
          </a:prstGeom>
        </p:spPr>
      </p:pic>
      <p:pic>
        <p:nvPicPr>
          <p:cNvPr id="5" name="Picture 4"/>
          <p:cNvPicPr>
            <a:picLocks noChangeAspect="1"/>
          </p:cNvPicPr>
          <p:nvPr/>
        </p:nvPicPr>
        <p:blipFill>
          <a:blip r:embed="rId4"/>
          <a:stretch>
            <a:fillRect/>
          </a:stretch>
        </p:blipFill>
        <p:spPr>
          <a:xfrm>
            <a:off x="890516" y="4052887"/>
            <a:ext cx="3476625" cy="1085850"/>
          </a:xfrm>
          <a:prstGeom prst="rect">
            <a:avLst/>
          </a:prstGeom>
        </p:spPr>
      </p:pic>
      <p:cxnSp>
        <p:nvCxnSpPr>
          <p:cNvPr id="6" name="Straight Arrow Connector 5"/>
          <p:cNvCxnSpPr/>
          <p:nvPr/>
        </p:nvCxnSpPr>
        <p:spPr bwMode="auto">
          <a:xfrm flipH="1">
            <a:off x="5638800" y="1828800"/>
            <a:ext cx="762000" cy="3810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bwMode="auto">
          <a:xfrm>
            <a:off x="6400800" y="1371600"/>
            <a:ext cx="2536207" cy="646331"/>
          </a:xfrm>
          <a:prstGeom prst="rect">
            <a:avLst/>
          </a:prstGeom>
          <a:noFill/>
          <a:ln w="9525">
            <a:noFill/>
            <a:miter lim="800000"/>
            <a:headEnd/>
            <a:tailEnd/>
          </a:ln>
        </p:spPr>
        <p:txBody>
          <a:bodyPr wrap="none" rtlCol="0">
            <a:spAutoFit/>
          </a:bodyPr>
          <a:lstStyle/>
          <a:p>
            <a:r>
              <a:rPr lang="en-US" dirty="0" smtClean="0">
                <a:latin typeface="+mj-lt"/>
              </a:rPr>
              <a:t>Implements </a:t>
            </a:r>
          </a:p>
          <a:p>
            <a:r>
              <a:rPr lang="en-US" sz="1800" dirty="0" err="1" smtClean="0">
                <a:latin typeface="+mj-lt"/>
              </a:rPr>
              <a:t>INotifyPropertyChanged</a:t>
            </a:r>
            <a:endParaRPr lang="en-US" sz="1800" dirty="0">
              <a:latin typeface="+mj-lt"/>
            </a:endParaRPr>
          </a:p>
        </p:txBody>
      </p:sp>
      <p:cxnSp>
        <p:nvCxnSpPr>
          <p:cNvPr id="14" name="Straight Arrow Connector 13"/>
          <p:cNvCxnSpPr/>
          <p:nvPr/>
        </p:nvCxnSpPr>
        <p:spPr bwMode="auto">
          <a:xfrm flipH="1">
            <a:off x="4572000" y="4038600"/>
            <a:ext cx="1828800" cy="18913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bwMode="auto">
          <a:xfrm>
            <a:off x="6400800" y="3581400"/>
            <a:ext cx="2536207" cy="646331"/>
          </a:xfrm>
          <a:prstGeom prst="rect">
            <a:avLst/>
          </a:prstGeom>
          <a:noFill/>
          <a:ln w="9525">
            <a:noFill/>
            <a:miter lim="800000"/>
            <a:headEnd/>
            <a:tailEnd/>
          </a:ln>
        </p:spPr>
        <p:txBody>
          <a:bodyPr wrap="none" rtlCol="0">
            <a:spAutoFit/>
          </a:bodyPr>
          <a:lstStyle/>
          <a:p>
            <a:r>
              <a:rPr lang="en-US" dirty="0" smtClean="0">
                <a:latin typeface="+mj-lt"/>
              </a:rPr>
              <a:t>No need to implement</a:t>
            </a:r>
          </a:p>
          <a:p>
            <a:r>
              <a:rPr lang="en-US" sz="1800" dirty="0" err="1" smtClean="0">
                <a:latin typeface="+mj-lt"/>
              </a:rPr>
              <a:t>INotifyPropertyChanged</a:t>
            </a:r>
            <a:endParaRPr lang="en-US" sz="1800" dirty="0">
              <a:latin typeface="+mj-lt"/>
            </a:endParaRPr>
          </a:p>
        </p:txBody>
      </p:sp>
    </p:spTree>
    <p:extLst>
      <p:ext uri="{BB962C8B-B14F-4D97-AF65-F5344CB8AC3E}">
        <p14:creationId xmlns:p14="http://schemas.microsoft.com/office/powerpoint/2010/main" val="2146904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GB" dirty="0" smtClean="0"/>
              <a:t>Silverlight Property</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endParaRPr lang="en-GB" dirty="0"/>
          </a:p>
          <a:p>
            <a:pPr marL="0" indent="0">
              <a:buNone/>
            </a:pPr>
            <a:r>
              <a:rPr lang="en-GB" dirty="0" smtClean="0"/>
              <a:t>Typescript View Model w/ Knockout </a:t>
            </a:r>
            <a:r>
              <a:rPr lang="en-GB" dirty="0" err="1" smtClean="0"/>
              <a:t>js</a:t>
            </a:r>
            <a:endParaRPr lang="en-GB" dirty="0" smtClean="0"/>
          </a:p>
          <a:p>
            <a:pPr marL="0" indent="0">
              <a:buNone/>
            </a:pPr>
            <a:endParaRPr lang="en-GB" dirty="0"/>
          </a:p>
        </p:txBody>
      </p:sp>
      <p:pic>
        <p:nvPicPr>
          <p:cNvPr id="25" name="Picture 24"/>
          <p:cNvPicPr>
            <a:picLocks noChangeAspect="1"/>
          </p:cNvPicPr>
          <p:nvPr/>
        </p:nvPicPr>
        <p:blipFill>
          <a:blip r:embed="rId3"/>
          <a:stretch>
            <a:fillRect/>
          </a:stretch>
        </p:blipFill>
        <p:spPr>
          <a:xfrm>
            <a:off x="685800" y="1981200"/>
            <a:ext cx="6543675" cy="2238375"/>
          </a:xfrm>
          <a:prstGeom prst="rect">
            <a:avLst/>
          </a:prstGeom>
        </p:spPr>
      </p:pic>
      <p:sp>
        <p:nvSpPr>
          <p:cNvPr id="2" name="Title 1"/>
          <p:cNvSpPr>
            <a:spLocks noGrp="1"/>
          </p:cNvSpPr>
          <p:nvPr>
            <p:ph type="title"/>
          </p:nvPr>
        </p:nvSpPr>
        <p:spPr/>
        <p:txBody>
          <a:bodyPr/>
          <a:lstStyle/>
          <a:p>
            <a:r>
              <a:rPr lang="en-US" dirty="0" smtClean="0"/>
              <a:t>Our First Observable Property		</a:t>
            </a:r>
            <a:endParaRPr lang="en-GB" dirty="0"/>
          </a:p>
        </p:txBody>
      </p:sp>
      <p:pic>
        <p:nvPicPr>
          <p:cNvPr id="18" name="Picture 17"/>
          <p:cNvPicPr>
            <a:picLocks noChangeAspect="1"/>
          </p:cNvPicPr>
          <p:nvPr/>
        </p:nvPicPr>
        <p:blipFill>
          <a:blip r:embed="rId4"/>
          <a:stretch>
            <a:fillRect/>
          </a:stretch>
        </p:blipFill>
        <p:spPr>
          <a:xfrm>
            <a:off x="905756" y="5173980"/>
            <a:ext cx="5895975" cy="723900"/>
          </a:xfrm>
          <a:prstGeom prst="rect">
            <a:avLst/>
          </a:prstGeom>
        </p:spPr>
      </p:pic>
      <p:cxnSp>
        <p:nvCxnSpPr>
          <p:cNvPr id="19" name="Straight Arrow Connector 18"/>
          <p:cNvCxnSpPr/>
          <p:nvPr/>
        </p:nvCxnSpPr>
        <p:spPr bwMode="auto">
          <a:xfrm flipH="1">
            <a:off x="5334000" y="1981200"/>
            <a:ext cx="1066800" cy="457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6400800" y="1524000"/>
            <a:ext cx="2536207" cy="646331"/>
          </a:xfrm>
          <a:prstGeom prst="rect">
            <a:avLst/>
          </a:prstGeom>
          <a:noFill/>
          <a:ln w="9525">
            <a:noFill/>
            <a:miter lim="800000"/>
            <a:headEnd/>
            <a:tailEnd/>
          </a:ln>
        </p:spPr>
        <p:txBody>
          <a:bodyPr wrap="square" rtlCol="0">
            <a:spAutoFit/>
          </a:bodyPr>
          <a:lstStyle/>
          <a:p>
            <a:r>
              <a:rPr lang="en-US" dirty="0" smtClean="0">
                <a:latin typeface="+mj-lt"/>
              </a:rPr>
              <a:t>Implements </a:t>
            </a:r>
          </a:p>
          <a:p>
            <a:r>
              <a:rPr lang="en-US" dirty="0" smtClean="0">
                <a:latin typeface="+mj-lt"/>
              </a:rPr>
              <a:t>Observable Collection</a:t>
            </a:r>
            <a:endParaRPr lang="en-US" sz="1800" dirty="0">
              <a:latin typeface="+mj-lt"/>
            </a:endParaRPr>
          </a:p>
        </p:txBody>
      </p:sp>
      <p:cxnSp>
        <p:nvCxnSpPr>
          <p:cNvPr id="22" name="Straight Arrow Connector 21"/>
          <p:cNvCxnSpPr/>
          <p:nvPr/>
        </p:nvCxnSpPr>
        <p:spPr bwMode="auto">
          <a:xfrm flipH="1">
            <a:off x="5486400" y="3316069"/>
            <a:ext cx="914400" cy="18913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bwMode="auto">
          <a:xfrm>
            <a:off x="6400800" y="2858869"/>
            <a:ext cx="2098203" cy="646331"/>
          </a:xfrm>
          <a:prstGeom prst="rect">
            <a:avLst/>
          </a:prstGeom>
          <a:noFill/>
          <a:ln w="9525">
            <a:noFill/>
            <a:miter lim="800000"/>
            <a:headEnd/>
            <a:tailEnd/>
          </a:ln>
        </p:spPr>
        <p:txBody>
          <a:bodyPr wrap="none" rtlCol="0">
            <a:spAutoFit/>
          </a:bodyPr>
          <a:lstStyle/>
          <a:p>
            <a:r>
              <a:rPr lang="en-US" dirty="0" smtClean="0">
                <a:latin typeface="+mj-lt"/>
              </a:rPr>
              <a:t>Must manually raise</a:t>
            </a:r>
          </a:p>
          <a:p>
            <a:r>
              <a:rPr lang="en-US" dirty="0" smtClean="0">
                <a:latin typeface="+mj-lt"/>
              </a:rPr>
              <a:t>Property Changed</a:t>
            </a:r>
            <a:endParaRPr lang="en-US" sz="1800" dirty="0">
              <a:latin typeface="+mj-lt"/>
            </a:endParaRPr>
          </a:p>
        </p:txBody>
      </p:sp>
      <p:cxnSp>
        <p:nvCxnSpPr>
          <p:cNvPr id="26" name="Straight Arrow Connector 25"/>
          <p:cNvCxnSpPr/>
          <p:nvPr/>
        </p:nvCxnSpPr>
        <p:spPr bwMode="auto">
          <a:xfrm flipH="1">
            <a:off x="5334000" y="4953000"/>
            <a:ext cx="1066800" cy="457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7" name="TextBox 26"/>
          <p:cNvSpPr txBox="1"/>
          <p:nvPr/>
        </p:nvSpPr>
        <p:spPr bwMode="auto">
          <a:xfrm>
            <a:off x="6400800" y="4495800"/>
            <a:ext cx="2536207" cy="646331"/>
          </a:xfrm>
          <a:prstGeom prst="rect">
            <a:avLst/>
          </a:prstGeom>
          <a:noFill/>
          <a:ln w="9525">
            <a:noFill/>
            <a:miter lim="800000"/>
            <a:headEnd/>
            <a:tailEnd/>
          </a:ln>
        </p:spPr>
        <p:txBody>
          <a:bodyPr wrap="square" rtlCol="0">
            <a:spAutoFit/>
          </a:bodyPr>
          <a:lstStyle/>
          <a:p>
            <a:r>
              <a:rPr lang="en-US" dirty="0" smtClean="0">
                <a:latin typeface="+mj-lt"/>
              </a:rPr>
              <a:t>Implements </a:t>
            </a:r>
          </a:p>
          <a:p>
            <a:r>
              <a:rPr lang="en-US" dirty="0" smtClean="0">
                <a:latin typeface="+mj-lt"/>
              </a:rPr>
              <a:t>Observable Array</a:t>
            </a:r>
            <a:endParaRPr lang="en-US" sz="1800" dirty="0">
              <a:latin typeface="+mj-lt"/>
            </a:endParaRPr>
          </a:p>
        </p:txBody>
      </p:sp>
      <p:cxnSp>
        <p:nvCxnSpPr>
          <p:cNvPr id="28" name="Straight Arrow Connector 27"/>
          <p:cNvCxnSpPr/>
          <p:nvPr/>
        </p:nvCxnSpPr>
        <p:spPr bwMode="auto">
          <a:xfrm flipH="1" flipV="1">
            <a:off x="5334000" y="5759351"/>
            <a:ext cx="1066800" cy="48904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9" name="TextBox 28"/>
          <p:cNvSpPr txBox="1"/>
          <p:nvPr/>
        </p:nvSpPr>
        <p:spPr bwMode="auto">
          <a:xfrm>
            <a:off x="6400800" y="5791200"/>
            <a:ext cx="2536207" cy="646331"/>
          </a:xfrm>
          <a:prstGeom prst="rect">
            <a:avLst/>
          </a:prstGeom>
          <a:noFill/>
          <a:ln w="9525">
            <a:noFill/>
            <a:miter lim="800000"/>
            <a:headEnd/>
            <a:tailEnd/>
          </a:ln>
        </p:spPr>
        <p:txBody>
          <a:bodyPr wrap="square" rtlCol="0">
            <a:spAutoFit/>
          </a:bodyPr>
          <a:lstStyle/>
          <a:p>
            <a:r>
              <a:rPr lang="en-US" dirty="0" smtClean="0">
                <a:latin typeface="+mj-lt"/>
              </a:rPr>
              <a:t>No need to raise any</a:t>
            </a:r>
          </a:p>
          <a:p>
            <a:r>
              <a:rPr lang="en-US" sz="1800" dirty="0" smtClean="0">
                <a:latin typeface="+mj-lt"/>
              </a:rPr>
              <a:t>Property Changed</a:t>
            </a:r>
            <a:endParaRPr lang="en-US" sz="1800" dirty="0">
              <a:latin typeface="+mj-lt"/>
            </a:endParaRPr>
          </a:p>
        </p:txBody>
      </p:sp>
    </p:spTree>
    <p:extLst>
      <p:ext uri="{BB962C8B-B14F-4D97-AF65-F5344CB8AC3E}">
        <p14:creationId xmlns:p14="http://schemas.microsoft.com/office/powerpoint/2010/main" val="2628489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0" grpId="0"/>
      <p:bldP spid="23" grpId="0"/>
      <p:bldP spid="27"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00137" y="3404503"/>
            <a:ext cx="6943725" cy="771525"/>
          </a:xfrm>
          <a:prstGeom prst="rect">
            <a:avLst/>
          </a:prstGeom>
        </p:spPr>
      </p:pic>
      <p:sp>
        <p:nvSpPr>
          <p:cNvPr id="2" name="Title 1"/>
          <p:cNvSpPr>
            <a:spLocks noGrp="1"/>
          </p:cNvSpPr>
          <p:nvPr>
            <p:ph type="title"/>
          </p:nvPr>
        </p:nvSpPr>
        <p:spPr/>
        <p:txBody>
          <a:bodyPr/>
          <a:lstStyle/>
          <a:p>
            <a:r>
              <a:rPr lang="en-US" dirty="0" smtClean="0"/>
              <a:t>Breaking down our Observable Property		</a:t>
            </a:r>
            <a:endParaRPr lang="en-GB" dirty="0"/>
          </a:p>
        </p:txBody>
      </p:sp>
      <p:cxnSp>
        <p:nvCxnSpPr>
          <p:cNvPr id="26" name="Straight Arrow Connector 25"/>
          <p:cNvCxnSpPr/>
          <p:nvPr/>
        </p:nvCxnSpPr>
        <p:spPr bwMode="auto">
          <a:xfrm>
            <a:off x="2362200" y="2763947"/>
            <a:ext cx="0" cy="79771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7" name="TextBox 26"/>
          <p:cNvSpPr txBox="1"/>
          <p:nvPr/>
        </p:nvSpPr>
        <p:spPr bwMode="auto">
          <a:xfrm>
            <a:off x="1524000" y="2362200"/>
            <a:ext cx="1676400" cy="369332"/>
          </a:xfrm>
          <a:prstGeom prst="rect">
            <a:avLst/>
          </a:prstGeom>
          <a:noFill/>
          <a:ln w="9525">
            <a:noFill/>
            <a:miter lim="800000"/>
            <a:headEnd/>
            <a:tailEnd/>
          </a:ln>
        </p:spPr>
        <p:txBody>
          <a:bodyPr wrap="square" rtlCol="0">
            <a:spAutoFit/>
          </a:bodyPr>
          <a:lstStyle/>
          <a:p>
            <a:r>
              <a:rPr lang="en-US" dirty="0" smtClean="0">
                <a:latin typeface="+mj-lt"/>
              </a:rPr>
              <a:t>Property Name</a:t>
            </a:r>
            <a:endParaRPr lang="en-US" sz="1800" dirty="0">
              <a:latin typeface="+mj-lt"/>
            </a:endParaRPr>
          </a:p>
        </p:txBody>
      </p:sp>
      <p:cxnSp>
        <p:nvCxnSpPr>
          <p:cNvPr id="16" name="Straight Arrow Connector 15"/>
          <p:cNvCxnSpPr/>
          <p:nvPr/>
        </p:nvCxnSpPr>
        <p:spPr bwMode="auto">
          <a:xfrm flipV="1">
            <a:off x="3886200" y="3954037"/>
            <a:ext cx="0" cy="79111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3048000" y="4812268"/>
            <a:ext cx="1676400" cy="369332"/>
          </a:xfrm>
          <a:prstGeom prst="rect">
            <a:avLst/>
          </a:prstGeom>
          <a:noFill/>
          <a:ln w="9525">
            <a:noFill/>
            <a:miter lim="800000"/>
            <a:headEnd/>
            <a:tailEnd/>
          </a:ln>
        </p:spPr>
        <p:txBody>
          <a:bodyPr wrap="square" rtlCol="0">
            <a:spAutoFit/>
          </a:bodyPr>
          <a:lstStyle/>
          <a:p>
            <a:r>
              <a:rPr lang="en-US" dirty="0" smtClean="0">
                <a:latin typeface="+mj-lt"/>
              </a:rPr>
              <a:t>Property Type</a:t>
            </a:r>
            <a:endParaRPr lang="en-US" sz="1800" dirty="0">
              <a:latin typeface="+mj-lt"/>
            </a:endParaRPr>
          </a:p>
        </p:txBody>
      </p:sp>
      <p:cxnSp>
        <p:nvCxnSpPr>
          <p:cNvPr id="21" name="Straight Arrow Connector 20"/>
          <p:cNvCxnSpPr/>
          <p:nvPr/>
        </p:nvCxnSpPr>
        <p:spPr bwMode="auto">
          <a:xfrm>
            <a:off x="6705599" y="2763947"/>
            <a:ext cx="0" cy="79771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bwMode="auto">
          <a:xfrm>
            <a:off x="5715000" y="2370755"/>
            <a:ext cx="2024062" cy="369332"/>
          </a:xfrm>
          <a:prstGeom prst="rect">
            <a:avLst/>
          </a:prstGeom>
          <a:noFill/>
          <a:ln w="9525">
            <a:noFill/>
            <a:miter lim="800000"/>
            <a:headEnd/>
            <a:tailEnd/>
          </a:ln>
        </p:spPr>
        <p:txBody>
          <a:bodyPr wrap="square" rtlCol="0">
            <a:spAutoFit/>
          </a:bodyPr>
          <a:lstStyle/>
          <a:p>
            <a:r>
              <a:rPr lang="en-US" dirty="0" smtClean="0">
                <a:latin typeface="+mj-lt"/>
              </a:rPr>
              <a:t>Property Initializer</a:t>
            </a:r>
            <a:endParaRPr lang="en-US" sz="1800" dirty="0">
              <a:latin typeface="+mj-lt"/>
            </a:endParaRPr>
          </a:p>
        </p:txBody>
      </p:sp>
    </p:spTree>
    <p:extLst>
      <p:ext uri="{BB962C8B-B14F-4D97-AF65-F5344CB8AC3E}">
        <p14:creationId xmlns:p14="http://schemas.microsoft.com/office/powerpoint/2010/main" val="651814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7"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an Observable Property		</a:t>
            </a:r>
            <a:endParaRPr lang="en-GB" dirty="0"/>
          </a:p>
        </p:txBody>
      </p:sp>
      <p:sp>
        <p:nvSpPr>
          <p:cNvPr id="10" name="Text Placeholder 2"/>
          <p:cNvSpPr>
            <a:spLocks noGrp="1"/>
          </p:cNvSpPr>
          <p:nvPr>
            <p:ph type="body" idx="1"/>
          </p:nvPr>
        </p:nvSpPr>
        <p:spPr>
          <a:xfrm>
            <a:off x="457200" y="1371600"/>
            <a:ext cx="8229600" cy="4495800"/>
          </a:xfrm>
        </p:spPr>
        <p:txBody>
          <a:bodyPr/>
          <a:lstStyle/>
          <a:p>
            <a:pPr marL="0" indent="0">
              <a:buNone/>
            </a:pPr>
            <a:r>
              <a:rPr lang="en-GB" dirty="0" smtClean="0"/>
              <a:t>Silverlight Property</a:t>
            </a:r>
          </a:p>
          <a:p>
            <a:pPr marL="0" indent="0">
              <a:buNone/>
            </a:pPr>
            <a:r>
              <a:rPr lang="en-GB" dirty="0" smtClean="0"/>
              <a:t>		</a:t>
            </a: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Typescript View Model w/ Knockout </a:t>
            </a:r>
            <a:r>
              <a:rPr lang="en-GB" dirty="0" err="1" smtClean="0"/>
              <a:t>js</a:t>
            </a:r>
            <a:endParaRPr lang="en-GB" dirty="0" smtClean="0"/>
          </a:p>
          <a:p>
            <a:pPr marL="0" indent="0">
              <a:buNone/>
            </a:pPr>
            <a:endParaRPr lang="en-GB" dirty="0"/>
          </a:p>
        </p:txBody>
      </p:sp>
      <p:pic>
        <p:nvPicPr>
          <p:cNvPr id="5" name="Picture 4"/>
          <p:cNvPicPr>
            <a:picLocks noChangeAspect="1"/>
          </p:cNvPicPr>
          <p:nvPr/>
        </p:nvPicPr>
        <p:blipFill>
          <a:blip r:embed="rId3"/>
          <a:stretch>
            <a:fillRect/>
          </a:stretch>
        </p:blipFill>
        <p:spPr>
          <a:xfrm>
            <a:off x="838200" y="1905000"/>
            <a:ext cx="4867275" cy="1323975"/>
          </a:xfrm>
          <a:prstGeom prst="rect">
            <a:avLst/>
          </a:prstGeom>
        </p:spPr>
      </p:pic>
      <p:cxnSp>
        <p:nvCxnSpPr>
          <p:cNvPr id="15" name="Straight Arrow Connector 14"/>
          <p:cNvCxnSpPr/>
          <p:nvPr/>
        </p:nvCxnSpPr>
        <p:spPr bwMode="auto">
          <a:xfrm flipH="1">
            <a:off x="5431807" y="1844040"/>
            <a:ext cx="914400" cy="3048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bwMode="auto">
          <a:xfrm>
            <a:off x="6400800" y="1615440"/>
            <a:ext cx="2536207" cy="369332"/>
          </a:xfrm>
          <a:prstGeom prst="rect">
            <a:avLst/>
          </a:prstGeom>
          <a:noFill/>
          <a:ln w="9525">
            <a:noFill/>
            <a:miter lim="800000"/>
            <a:headEnd/>
            <a:tailEnd/>
          </a:ln>
        </p:spPr>
        <p:txBody>
          <a:bodyPr wrap="square" rtlCol="0">
            <a:spAutoFit/>
          </a:bodyPr>
          <a:lstStyle/>
          <a:p>
            <a:r>
              <a:rPr lang="en-US" dirty="0" smtClean="0">
                <a:latin typeface="+mj-lt"/>
              </a:rPr>
              <a:t>Sets Value</a:t>
            </a:r>
            <a:endParaRPr lang="en-US" sz="1800" dirty="0">
              <a:latin typeface="+mj-lt"/>
            </a:endParaRPr>
          </a:p>
        </p:txBody>
      </p:sp>
      <p:cxnSp>
        <p:nvCxnSpPr>
          <p:cNvPr id="19" name="Straight Arrow Connector 18"/>
          <p:cNvCxnSpPr/>
          <p:nvPr/>
        </p:nvCxnSpPr>
        <p:spPr bwMode="auto">
          <a:xfrm flipH="1">
            <a:off x="3603007" y="2529840"/>
            <a:ext cx="2743200" cy="3810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6400800" y="2301240"/>
            <a:ext cx="2536207" cy="369332"/>
          </a:xfrm>
          <a:prstGeom prst="rect">
            <a:avLst/>
          </a:prstGeom>
          <a:noFill/>
          <a:ln w="9525">
            <a:noFill/>
            <a:miter lim="800000"/>
            <a:headEnd/>
            <a:tailEnd/>
          </a:ln>
        </p:spPr>
        <p:txBody>
          <a:bodyPr wrap="square" rtlCol="0">
            <a:spAutoFit/>
          </a:bodyPr>
          <a:lstStyle/>
          <a:p>
            <a:r>
              <a:rPr lang="en-US" dirty="0" smtClean="0">
                <a:latin typeface="+mj-lt"/>
              </a:rPr>
              <a:t>Gets Value</a:t>
            </a:r>
            <a:endParaRPr lang="en-US" sz="1800" dirty="0">
              <a:latin typeface="+mj-lt"/>
            </a:endParaRPr>
          </a:p>
        </p:txBody>
      </p:sp>
      <p:pic>
        <p:nvPicPr>
          <p:cNvPr id="12" name="Picture 11"/>
          <p:cNvPicPr>
            <a:picLocks noChangeAspect="1"/>
          </p:cNvPicPr>
          <p:nvPr/>
        </p:nvPicPr>
        <p:blipFill>
          <a:blip r:embed="rId4"/>
          <a:stretch>
            <a:fillRect/>
          </a:stretch>
        </p:blipFill>
        <p:spPr>
          <a:xfrm>
            <a:off x="914400" y="4217193"/>
            <a:ext cx="3019425" cy="1171575"/>
          </a:xfrm>
          <a:prstGeom prst="rect">
            <a:avLst/>
          </a:prstGeom>
        </p:spPr>
      </p:pic>
      <p:cxnSp>
        <p:nvCxnSpPr>
          <p:cNvPr id="22" name="Straight Arrow Connector 21"/>
          <p:cNvCxnSpPr/>
          <p:nvPr/>
        </p:nvCxnSpPr>
        <p:spPr bwMode="auto">
          <a:xfrm flipH="1">
            <a:off x="3162300" y="4038600"/>
            <a:ext cx="3182620" cy="35718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bwMode="auto">
          <a:xfrm>
            <a:off x="6399513" y="3810000"/>
            <a:ext cx="2536207" cy="369332"/>
          </a:xfrm>
          <a:prstGeom prst="rect">
            <a:avLst/>
          </a:prstGeom>
          <a:noFill/>
          <a:ln w="9525">
            <a:noFill/>
            <a:miter lim="800000"/>
            <a:headEnd/>
            <a:tailEnd/>
          </a:ln>
        </p:spPr>
        <p:txBody>
          <a:bodyPr wrap="square" rtlCol="0">
            <a:spAutoFit/>
          </a:bodyPr>
          <a:lstStyle/>
          <a:p>
            <a:r>
              <a:rPr lang="en-US" dirty="0" smtClean="0">
                <a:latin typeface="+mj-lt"/>
              </a:rPr>
              <a:t>Sets Value</a:t>
            </a:r>
            <a:endParaRPr lang="en-US" sz="1800" dirty="0">
              <a:latin typeface="+mj-lt"/>
            </a:endParaRPr>
          </a:p>
        </p:txBody>
      </p:sp>
      <p:cxnSp>
        <p:nvCxnSpPr>
          <p:cNvPr id="25" name="Straight Arrow Connector 24"/>
          <p:cNvCxnSpPr/>
          <p:nvPr/>
        </p:nvCxnSpPr>
        <p:spPr bwMode="auto">
          <a:xfrm flipH="1">
            <a:off x="3933825" y="4824413"/>
            <a:ext cx="2408555" cy="28098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bwMode="auto">
          <a:xfrm>
            <a:off x="6396973" y="4595813"/>
            <a:ext cx="2536207" cy="369332"/>
          </a:xfrm>
          <a:prstGeom prst="rect">
            <a:avLst/>
          </a:prstGeom>
          <a:noFill/>
          <a:ln w="9525">
            <a:noFill/>
            <a:miter lim="800000"/>
            <a:headEnd/>
            <a:tailEnd/>
          </a:ln>
        </p:spPr>
        <p:txBody>
          <a:bodyPr wrap="square" rtlCol="0">
            <a:spAutoFit/>
          </a:bodyPr>
          <a:lstStyle/>
          <a:p>
            <a:r>
              <a:rPr lang="en-US" dirty="0" smtClean="0">
                <a:latin typeface="+mj-lt"/>
              </a:rPr>
              <a:t>Gets Value</a:t>
            </a:r>
            <a:endParaRPr lang="en-US" sz="1800" dirty="0">
              <a:latin typeface="+mj-lt"/>
            </a:endParaRPr>
          </a:p>
        </p:txBody>
      </p:sp>
      <p:sp>
        <p:nvSpPr>
          <p:cNvPr id="29" name="TextBox 28"/>
          <p:cNvSpPr txBox="1"/>
          <p:nvPr/>
        </p:nvSpPr>
        <p:spPr bwMode="auto">
          <a:xfrm>
            <a:off x="0" y="5572958"/>
            <a:ext cx="9144000" cy="369332"/>
          </a:xfrm>
          <a:prstGeom prst="rect">
            <a:avLst/>
          </a:prstGeom>
          <a:noFill/>
          <a:ln w="9525">
            <a:noFill/>
            <a:miter lim="800000"/>
            <a:headEnd/>
            <a:tailEnd/>
          </a:ln>
        </p:spPr>
        <p:txBody>
          <a:bodyPr wrap="square" rtlCol="0">
            <a:spAutoFit/>
          </a:bodyPr>
          <a:lstStyle/>
          <a:p>
            <a:pPr algn="ctr"/>
            <a:r>
              <a:rPr lang="en-US" dirty="0" smtClean="0">
                <a:latin typeface="+mj-lt"/>
              </a:rPr>
              <a:t>Notice we access these like methods NOT properties</a:t>
            </a:r>
            <a:endParaRPr lang="en-US" sz="1800" dirty="0">
              <a:latin typeface="+mj-lt"/>
            </a:endParaRPr>
          </a:p>
        </p:txBody>
      </p:sp>
      <p:cxnSp>
        <p:nvCxnSpPr>
          <p:cNvPr id="4" name="Straight Connector 3"/>
          <p:cNvCxnSpPr/>
          <p:nvPr/>
        </p:nvCxnSpPr>
        <p:spPr bwMode="auto">
          <a:xfrm>
            <a:off x="1371600" y="4495800"/>
            <a:ext cx="16764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p:nvPr/>
        </p:nvCxnSpPr>
        <p:spPr bwMode="auto">
          <a:xfrm>
            <a:off x="2057400" y="5334000"/>
            <a:ext cx="16764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845565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xEl>
                                              <p:pRg st="6" end="6"/>
                                            </p:txEl>
                                          </p:spTgt>
                                        </p:tgtEl>
                                        <p:attrNameLst>
                                          <p:attrName>style.visibility</p:attrName>
                                        </p:attrNameLst>
                                      </p:cBhvr>
                                      <p:to>
                                        <p:strVal val="visible"/>
                                      </p:to>
                                    </p:set>
                                    <p:animEffect transition="in" filter="fade">
                                      <p:cBhvr>
                                        <p:cTn id="24" dur="500"/>
                                        <p:tgtEl>
                                          <p:spTgt spid="10">
                                            <p:txEl>
                                              <p:pRg st="6" end="6"/>
                                            </p:txEl>
                                          </p:spTgt>
                                        </p:tgtEl>
                                      </p:cBhvr>
                                    </p:animEffec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8" grpId="0"/>
      <p:bldP spid="20" grpId="0"/>
      <p:bldP spid="23" grpId="0"/>
      <p:bldP spid="28" grpId="0"/>
      <p:bldP spid="29" grpId="0"/>
    </p:bld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1685463B-57CE-4CE4-B1CF-FE44EB79BF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13755</TotalTime>
  <Words>2884</Words>
  <Application>Microsoft Office PowerPoint</Application>
  <PresentationFormat>On-screen Show (4:3)</PresentationFormat>
  <Paragraphs>368</Paragraphs>
  <Slides>25</Slides>
  <Notes>25</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Consolas</vt:lpstr>
      <vt:lpstr>Myriad Pro</vt:lpstr>
      <vt:lpstr>Myriad Pro Light</vt:lpstr>
      <vt:lpstr>Segoe UI</vt:lpstr>
      <vt:lpstr>Verdana</vt:lpstr>
      <vt:lpstr>Wingdings</vt:lpstr>
      <vt:lpstr>PluralsightSlideTemplate</vt:lpstr>
      <vt:lpstr>Porting the ToDo Listing Screen</vt:lpstr>
      <vt:lpstr>Agenda  </vt:lpstr>
      <vt:lpstr>END OF Overview Slides  </vt:lpstr>
      <vt:lpstr>Agenda  </vt:lpstr>
      <vt:lpstr>Implementing our View Model  </vt:lpstr>
      <vt:lpstr>Our First View Model  </vt:lpstr>
      <vt:lpstr>Our First Observable Property  </vt:lpstr>
      <vt:lpstr>Breaking down our Observable Property  </vt:lpstr>
      <vt:lpstr>Using an Observable Property  </vt:lpstr>
      <vt:lpstr>END OF Overview Slides  </vt:lpstr>
      <vt:lpstr>Agenda  </vt:lpstr>
      <vt:lpstr>Implementing our View  </vt:lpstr>
      <vt:lpstr>Implementing our View  </vt:lpstr>
      <vt:lpstr>END OF Overview Slides  </vt:lpstr>
      <vt:lpstr>Agenda  </vt:lpstr>
      <vt:lpstr>Fetching Remote Data  </vt:lpstr>
      <vt:lpstr>Fetching Remote Data  </vt:lpstr>
      <vt:lpstr>END OF Overview Slides  </vt:lpstr>
      <vt:lpstr>Agenda  </vt:lpstr>
      <vt:lpstr>Changing Styles on the Fly  </vt:lpstr>
      <vt:lpstr>Changing Styles on the Fly  </vt:lpstr>
      <vt:lpstr>END OF Overview Slides  </vt:lpstr>
      <vt:lpstr>Agenda  </vt:lpstr>
      <vt:lpstr>Formatting Data  </vt:lpstr>
      <vt:lpstr>END OF Overview Slides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185</cp:revision>
  <dcterms:created xsi:type="dcterms:W3CDTF">2013-02-20T23:32:03Z</dcterms:created>
  <dcterms:modified xsi:type="dcterms:W3CDTF">2013-03-07T11:42:24Z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