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7"/>
  </p:notesMasterIdLst>
  <p:handoutMasterIdLst>
    <p:handoutMasterId r:id="rId38"/>
  </p:handoutMasterIdLst>
  <p:sldIdLst>
    <p:sldId id="356" r:id="rId5"/>
    <p:sldId id="357" r:id="rId6"/>
    <p:sldId id="390" r:id="rId7"/>
    <p:sldId id="370" r:id="rId8"/>
    <p:sldId id="389" r:id="rId9"/>
    <p:sldId id="371" r:id="rId10"/>
    <p:sldId id="373" r:id="rId11"/>
    <p:sldId id="372" r:id="rId12"/>
    <p:sldId id="391" r:id="rId13"/>
    <p:sldId id="414" r:id="rId14"/>
    <p:sldId id="401" r:id="rId15"/>
    <p:sldId id="402" r:id="rId16"/>
    <p:sldId id="393" r:id="rId17"/>
    <p:sldId id="415" r:id="rId18"/>
    <p:sldId id="403" r:id="rId19"/>
    <p:sldId id="416" r:id="rId20"/>
    <p:sldId id="395" r:id="rId21"/>
    <p:sldId id="417" r:id="rId22"/>
    <p:sldId id="419" r:id="rId23"/>
    <p:sldId id="404" r:id="rId24"/>
    <p:sldId id="420" r:id="rId25"/>
    <p:sldId id="397" r:id="rId26"/>
    <p:sldId id="398" r:id="rId27"/>
    <p:sldId id="406" r:id="rId28"/>
    <p:sldId id="407" r:id="rId29"/>
    <p:sldId id="399" r:id="rId30"/>
    <p:sldId id="400" r:id="rId31"/>
    <p:sldId id="410" r:id="rId32"/>
    <p:sldId id="411" r:id="rId33"/>
    <p:sldId id="412" r:id="rId34"/>
    <p:sldId id="408" r:id="rId35"/>
    <p:sldId id="413" r:id="rId3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90"/>
            <p14:sldId id="370"/>
            <p14:sldId id="389"/>
            <p14:sldId id="371"/>
            <p14:sldId id="373"/>
            <p14:sldId id="372"/>
            <p14:sldId id="391"/>
            <p14:sldId id="414"/>
            <p14:sldId id="401"/>
            <p14:sldId id="402"/>
            <p14:sldId id="393"/>
            <p14:sldId id="415"/>
            <p14:sldId id="403"/>
            <p14:sldId id="416"/>
            <p14:sldId id="395"/>
            <p14:sldId id="417"/>
            <p14:sldId id="419"/>
            <p14:sldId id="404"/>
            <p14:sldId id="420"/>
            <p14:sldId id="397"/>
            <p14:sldId id="398"/>
            <p14:sldId id="406"/>
            <p14:sldId id="407"/>
            <p14:sldId id="399"/>
            <p14:sldId id="400"/>
            <p14:sldId id="410"/>
            <p14:sldId id="411"/>
            <p14:sldId id="412"/>
            <p14:sldId id="408"/>
            <p14:sldId id="4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57780" autoAdjust="0"/>
  </p:normalViewPr>
  <p:slideViewPr>
    <p:cSldViewPr>
      <p:cViewPr>
        <p:scale>
          <a:sx n="75" d="100"/>
          <a:sy n="75" d="100"/>
        </p:scale>
        <p:origin x="830" y="-85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3/31/2013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a:t>
            </a:r>
            <a:r>
              <a:rPr lang="en-US" dirty="0" smtClean="0"/>
              <a:t>4 </a:t>
            </a:r>
            <a:r>
              <a:rPr lang="en-US" dirty="0" smtClean="0"/>
              <a:t>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are going</a:t>
            </a:r>
            <a:r>
              <a:rPr lang="en-US" baseline="0" dirty="0" smtClean="0"/>
              <a:t> to </a:t>
            </a:r>
            <a:r>
              <a:rPr lang="en-US" baseline="0" dirty="0" smtClean="0"/>
              <a:t>shift our focus from fetching and listing our </a:t>
            </a:r>
            <a:r>
              <a:rPr lang="en-US" baseline="0" dirty="0" err="1" smtClean="0"/>
              <a:t>ToDo</a:t>
            </a:r>
            <a:r>
              <a:rPr lang="en-US" baseline="0" dirty="0" smtClean="0"/>
              <a:t> Items to being able to maintain them.  We will learn the skills needed for you to be able to add new </a:t>
            </a:r>
            <a:r>
              <a:rPr lang="en-US" baseline="0" dirty="0" err="1" smtClean="0"/>
              <a:t>ToDo</a:t>
            </a:r>
            <a:r>
              <a:rPr lang="en-US" baseline="0" dirty="0" smtClean="0"/>
              <a:t> Items along with Maintain exiting ones.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Now</a:t>
            </a:r>
            <a:r>
              <a:rPr lang="en-US" baseline="0" dirty="0" smtClean="0"/>
              <a:t> that we have shelled out our view, we need to spend some time on the views underlying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19413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initial view model is going to be pretty</a:t>
            </a:r>
            <a:r>
              <a:rPr lang="en-US" baseline="0" dirty="0" smtClean="0"/>
              <a:t> straight forward.</a:t>
            </a:r>
            <a:endParaRPr lang="en-US" dirty="0" smtClean="0"/>
          </a:p>
          <a:p>
            <a:endParaRPr lang="en-US" dirty="0" smtClean="0"/>
          </a:p>
          <a:p>
            <a:r>
              <a:rPr lang="en-US" dirty="0" smtClean="0"/>
              <a:t>[</a:t>
            </a:r>
            <a:r>
              <a:rPr lang="en-US" dirty="0" smtClean="0"/>
              <a:t>show animation]</a:t>
            </a:r>
          </a:p>
          <a:p>
            <a:r>
              <a:rPr lang="en-US" dirty="0" smtClean="0"/>
              <a:t>We are going</a:t>
            </a:r>
            <a:r>
              <a:rPr lang="en-US" baseline="0" dirty="0" smtClean="0"/>
              <a:t> to first add all our needed Typescript definition reference files.</a:t>
            </a:r>
            <a:endParaRPr lang="en-US" baseline="0" dirty="0" smtClean="0"/>
          </a:p>
          <a:p>
            <a:endParaRPr lang="en-US" baseline="0" dirty="0" smtClean="0"/>
          </a:p>
          <a:p>
            <a:r>
              <a:rPr lang="en-US" baseline="0" dirty="0" smtClean="0"/>
              <a:t>[show animation]</a:t>
            </a:r>
          </a:p>
          <a:p>
            <a:r>
              <a:rPr lang="en-US" baseline="0" dirty="0" smtClean="0"/>
              <a:t>Next we are going to create our various properties needed to handle our user input. Some of these properties will be simple observables and others will be arrays used for our selection drop downs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31839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that we have our shell view model created, now we need to bind it to our view</a:t>
            </a:r>
            <a:endParaRPr lang="en-US" dirty="0" smtClean="0"/>
          </a:p>
          <a:p>
            <a:endParaRPr lang="en-US" dirty="0" smtClean="0"/>
          </a:p>
          <a:p>
            <a:r>
              <a:rPr lang="en-US" dirty="0" smtClean="0"/>
              <a:t>[</a:t>
            </a:r>
            <a:r>
              <a:rPr lang="en-US" dirty="0" smtClean="0"/>
              <a:t>show animation]</a:t>
            </a:r>
          </a:p>
          <a:p>
            <a:r>
              <a:rPr lang="en-US" dirty="0" smtClean="0"/>
              <a:t>We are going to go</a:t>
            </a:r>
            <a:r>
              <a:rPr lang="en-US" baseline="0" dirty="0" smtClean="0"/>
              <a:t> back to </a:t>
            </a:r>
            <a:r>
              <a:rPr lang="en-US" baseline="0" dirty="0" err="1" smtClean="0"/>
              <a:t>ur</a:t>
            </a:r>
            <a:r>
              <a:rPr lang="en-US" baseline="0" dirty="0" smtClean="0"/>
              <a:t> </a:t>
            </a:r>
            <a:r>
              <a:rPr lang="en-US" baseline="0" dirty="0" err="1" smtClean="0"/>
              <a:t>addNewToDo</a:t>
            </a:r>
            <a:r>
              <a:rPr lang="en-US" baseline="0" dirty="0" smtClean="0"/>
              <a:t> method which is in our main view model and extend it just a bit.</a:t>
            </a:r>
            <a:endParaRPr lang="en-US" baseline="0" dirty="0" smtClean="0"/>
          </a:p>
          <a:p>
            <a:endParaRPr lang="en-US" baseline="0" dirty="0" smtClean="0"/>
          </a:p>
          <a:p>
            <a:r>
              <a:rPr lang="en-US" baseline="0" dirty="0" smtClean="0"/>
              <a:t>[show animation</a:t>
            </a:r>
            <a:r>
              <a:rPr lang="en-US" baseline="0" dirty="0" smtClean="0"/>
              <a:t>]</a:t>
            </a:r>
          </a:p>
          <a:p>
            <a:r>
              <a:rPr lang="en-US" baseline="0" dirty="0" smtClean="0"/>
              <a:t>We are going to need to create an instance of our maintain item view model.  Once we have an instance of our view model created, we need to create listener for the ‘shown’ event for our modal dialog.  Inside our event handler we will bind our view to the html by using </a:t>
            </a:r>
            <a:r>
              <a:rPr lang="en-US" baseline="0" dirty="0" err="1" smtClean="0"/>
              <a:t>applybindings</a:t>
            </a:r>
            <a:r>
              <a:rPr lang="en-US" baseline="0" dirty="0" smtClean="0"/>
              <a:t>.  This time we will not only provide our view model, but also the html element we want to bind to.</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7439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60988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Now</a:t>
            </a:r>
            <a:r>
              <a:rPr lang="en-US" baseline="0" dirty="0" smtClean="0"/>
              <a:t> that we have our view and view model setup, we need to spend some time working on getting our Selection Dropdowns to populate correctly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336524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a selection</a:t>
            </a:r>
            <a:r>
              <a:rPr lang="en-US" baseline="0" dirty="0" smtClean="0"/>
              <a:t> combo in XAML your markup may look something like you see here</a:t>
            </a:r>
          </a:p>
          <a:p>
            <a:endParaRPr lang="en-US" baseline="0" dirty="0" smtClean="0"/>
          </a:p>
          <a:p>
            <a:r>
              <a:rPr lang="en-US" baseline="0" dirty="0" smtClean="0"/>
              <a:t>[show animation]</a:t>
            </a:r>
          </a:p>
          <a:p>
            <a:r>
              <a:rPr lang="en-US" baseline="0" dirty="0" smtClean="0"/>
              <a:t>You would bind your </a:t>
            </a:r>
            <a:r>
              <a:rPr lang="en-US" baseline="0" dirty="0" err="1" smtClean="0"/>
              <a:t>itemsource</a:t>
            </a:r>
            <a:r>
              <a:rPr lang="en-US" baseline="0" dirty="0" smtClean="0"/>
              <a:t> to some collection on your view model, this </a:t>
            </a:r>
            <a:r>
              <a:rPr lang="en-US" baseline="0" dirty="0" err="1" smtClean="0"/>
              <a:t>wll</a:t>
            </a:r>
            <a:r>
              <a:rPr lang="en-US" baseline="0" dirty="0" smtClean="0"/>
              <a:t> populate the combo box.</a:t>
            </a:r>
          </a:p>
          <a:p>
            <a:endParaRPr lang="en-US" baseline="0" dirty="0" smtClean="0"/>
          </a:p>
          <a:p>
            <a:r>
              <a:rPr lang="en-US" baseline="0" dirty="0" smtClean="0"/>
              <a:t>[show animation]</a:t>
            </a:r>
          </a:p>
          <a:p>
            <a:r>
              <a:rPr lang="en-US" baseline="0" dirty="0" smtClean="0"/>
              <a:t>Next you would setup the </a:t>
            </a:r>
            <a:r>
              <a:rPr lang="en-US" baseline="0" dirty="0" err="1" smtClean="0"/>
              <a:t>SelectedItem</a:t>
            </a:r>
            <a:r>
              <a:rPr lang="en-US" baseline="0" dirty="0" smtClean="0"/>
              <a:t> binding in order to store the selected item.  You would also have to remember to set the mode == to </a:t>
            </a:r>
            <a:r>
              <a:rPr lang="en-US" baseline="0" dirty="0" err="1" smtClean="0"/>
              <a:t>twoway</a:t>
            </a:r>
            <a:endParaRPr lang="en-US" baseline="0" dirty="0" smtClean="0"/>
          </a:p>
          <a:p>
            <a:endParaRPr lang="en-US" baseline="0" dirty="0" smtClean="0"/>
          </a:p>
          <a:p>
            <a:r>
              <a:rPr lang="en-US" baseline="0" dirty="0" smtClean="0"/>
              <a:t>[show animation]</a:t>
            </a:r>
          </a:p>
          <a:p>
            <a:r>
              <a:rPr lang="en-US" baseline="0" dirty="0" smtClean="0"/>
              <a:t>Finally, if you are bound to a collection of objects, you will most likely create a data template to define which property, or properties, you want displayed for each instance of the underlying collection.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77228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a selection</a:t>
            </a:r>
            <a:r>
              <a:rPr lang="en-US" baseline="0" dirty="0" smtClean="0"/>
              <a:t> combo in HTML with knockout your markup may look something like you see here</a:t>
            </a:r>
          </a:p>
          <a:p>
            <a:endParaRPr lang="en-US" baseline="0" dirty="0" smtClean="0"/>
          </a:p>
          <a:p>
            <a:r>
              <a:rPr lang="en-US" baseline="0" dirty="0" smtClean="0"/>
              <a:t>[show animation]</a:t>
            </a:r>
          </a:p>
          <a:p>
            <a:r>
              <a:rPr lang="en-US" baseline="0" dirty="0" smtClean="0"/>
              <a:t>You would use the options binder to bind a collection in your </a:t>
            </a:r>
            <a:r>
              <a:rPr lang="en-US" baseline="0" dirty="0" err="1" smtClean="0"/>
              <a:t>viewmodel</a:t>
            </a:r>
            <a:r>
              <a:rPr lang="en-US" baseline="0" dirty="0" smtClean="0"/>
              <a:t> to your selection box.</a:t>
            </a:r>
          </a:p>
          <a:p>
            <a:endParaRPr lang="en-US" baseline="0" dirty="0" smtClean="0"/>
          </a:p>
          <a:p>
            <a:r>
              <a:rPr lang="en-US" baseline="0" dirty="0" smtClean="0"/>
              <a:t>[show animation]</a:t>
            </a:r>
          </a:p>
          <a:p>
            <a:r>
              <a:rPr lang="en-US" baseline="0" dirty="0" smtClean="0"/>
              <a:t>Next you would use the value binder to specify where in your view model to store the value of the selected item.</a:t>
            </a:r>
          </a:p>
          <a:p>
            <a:endParaRPr lang="en-US" baseline="0" dirty="0" smtClean="0"/>
          </a:p>
          <a:p>
            <a:r>
              <a:rPr lang="en-US" baseline="0" dirty="0" smtClean="0"/>
              <a:t>[show animation]</a:t>
            </a:r>
          </a:p>
          <a:p>
            <a:r>
              <a:rPr lang="en-US" baseline="0" dirty="0" smtClean="0"/>
              <a:t>Finally, you would use the </a:t>
            </a:r>
            <a:r>
              <a:rPr lang="en-US" baseline="0" dirty="0" err="1" smtClean="0"/>
              <a:t>optionsText</a:t>
            </a:r>
            <a:r>
              <a:rPr lang="en-US" baseline="0" dirty="0" smtClean="0"/>
              <a:t> binder to specify which observable to use when displaying data for each item in the collection. </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2536360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06195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Now</a:t>
            </a:r>
            <a:r>
              <a:rPr lang="en-US" baseline="0" dirty="0" smtClean="0"/>
              <a:t> that we have our view and view model setup, we need to spend some time working on getting our Selection Dropdowns to populate correctly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1576668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396694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module we are going to take a look at </a:t>
            </a:r>
            <a:r>
              <a:rPr lang="en-US" baseline="0" dirty="0" smtClean="0"/>
              <a:t>7 </a:t>
            </a:r>
            <a:r>
              <a:rPr lang="en-US" baseline="0" dirty="0" smtClean="0"/>
              <a:t>different areas.</a:t>
            </a:r>
          </a:p>
          <a:p>
            <a:endParaRPr lang="en-US" baseline="0" dirty="0" smtClean="0"/>
          </a:p>
          <a:p>
            <a:r>
              <a:rPr lang="en-US" baseline="0" dirty="0" smtClean="0"/>
              <a:t>[show animation]</a:t>
            </a:r>
          </a:p>
          <a:p>
            <a:r>
              <a:rPr lang="en-US" baseline="0" dirty="0" smtClean="0"/>
              <a:t>The first thing we are going to </a:t>
            </a:r>
            <a:r>
              <a:rPr lang="en-US" baseline="0" dirty="0" smtClean="0"/>
              <a:t>do is build the raw html for our maintenance dialog.  When building our html we will pay attention to how we can use the Twitter Bootstrap library provide some of our functionality</a:t>
            </a:r>
            <a:endParaRPr lang="en-US" baseline="0" dirty="0" smtClean="0"/>
          </a:p>
          <a:p>
            <a:endParaRPr lang="en-US" baseline="0" dirty="0" smtClean="0"/>
          </a:p>
          <a:p>
            <a:r>
              <a:rPr lang="en-US" baseline="0" dirty="0" smtClean="0"/>
              <a:t>[show animation]</a:t>
            </a:r>
          </a:p>
          <a:p>
            <a:r>
              <a:rPr lang="en-US" baseline="0" dirty="0" smtClean="0"/>
              <a:t>Next </a:t>
            </a:r>
            <a:r>
              <a:rPr lang="en-US" baseline="0" dirty="0" smtClean="0"/>
              <a:t>we will shift to working on our base view model.  Initially we are going to create just a simple view model which we will extend in later lessons.</a:t>
            </a:r>
            <a:endParaRPr lang="en-US" baseline="0" dirty="0" smtClean="0"/>
          </a:p>
          <a:p>
            <a:endParaRPr lang="en-US" baseline="0" dirty="0" smtClean="0"/>
          </a:p>
          <a:p>
            <a:r>
              <a:rPr lang="en-US" baseline="0" dirty="0" smtClean="0"/>
              <a:t>[show animation]</a:t>
            </a:r>
          </a:p>
          <a:p>
            <a:r>
              <a:rPr lang="en-US" baseline="0" dirty="0" smtClean="0"/>
              <a:t>After this we </a:t>
            </a:r>
            <a:r>
              <a:rPr lang="en-US" baseline="0" dirty="0" smtClean="0"/>
              <a:t>are going to explore how to use knockout </a:t>
            </a:r>
            <a:r>
              <a:rPr lang="en-US" baseline="0" dirty="0" err="1" smtClean="0"/>
              <a:t>js</a:t>
            </a:r>
            <a:r>
              <a:rPr lang="en-US" baseline="0" dirty="0" smtClean="0"/>
              <a:t> to setup and populate or data selection combo boxes.  When setting up these selection boxes we will learn how to bind a collection to the control as well as how to define which value it displays to the user.</a:t>
            </a:r>
          </a:p>
          <a:p>
            <a:endParaRPr lang="en-US" baseline="0" dirty="0" smtClean="0"/>
          </a:p>
          <a:p>
            <a:r>
              <a:rPr lang="en-US" baseline="0" dirty="0" smtClean="0"/>
              <a:t>[show animation]</a:t>
            </a:r>
          </a:p>
          <a:p>
            <a:r>
              <a:rPr lang="en-US" baseline="0" dirty="0" smtClean="0"/>
              <a:t>Following this we are going to learn how to work with date fields in our data entry form.  Dates can be painful as the built in support is not truly cross browser yet.  We will take a look at 2 different ways to work with date controls in our lesson.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33273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21</a:t>
            </a:fld>
            <a:endParaRPr lang="en-US"/>
          </a:p>
        </p:txBody>
      </p:sp>
    </p:spTree>
    <p:extLst>
      <p:ext uri="{BB962C8B-B14F-4D97-AF65-F5344CB8AC3E}">
        <p14:creationId xmlns:p14="http://schemas.microsoft.com/office/powerpoint/2010/main" val="983071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213122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applications</a:t>
            </a:r>
            <a:r>
              <a:rPr lang="en-US" baseline="0" dirty="0" smtClean="0"/>
              <a:t> there will be a need to delete application data.  We are going to take a look at how we would delete data via an HTTP post using </a:t>
            </a:r>
            <a:r>
              <a:rPr lang="en-US" baseline="0" dirty="0" err="1" smtClean="0"/>
              <a:t>jquery</a:t>
            </a:r>
            <a:r>
              <a:rPr lang="en-US" baseline="0" dirty="0" smtClean="0"/>
              <a:t> and </a:t>
            </a:r>
            <a:r>
              <a:rPr lang="en-US" baseline="0" dirty="0" err="1" smtClean="0"/>
              <a:t>ajax</a:t>
            </a:r>
            <a:r>
              <a:rPr lang="en-US" baseline="0" dirty="0" smtClean="0"/>
              <a:t>.  We will compare how this would be accomplished if we were doing this in </a:t>
            </a:r>
            <a:r>
              <a:rPr lang="en-US" baseline="0" dirty="0" err="1" smtClean="0"/>
              <a:t>silverlight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41737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using Silverlight and needed to make an http post you may have code which looks a bit like you see here</a:t>
            </a:r>
          </a:p>
          <a:p>
            <a:endParaRPr lang="en-US" baseline="0" dirty="0" smtClean="0"/>
          </a:p>
          <a:p>
            <a:r>
              <a:rPr lang="en-US" baseline="0" dirty="0" smtClean="0"/>
              <a:t>[show animation]</a:t>
            </a:r>
          </a:p>
          <a:p>
            <a:r>
              <a:rPr lang="en-US" dirty="0" smtClean="0"/>
              <a:t>The first thing we would</a:t>
            </a:r>
            <a:r>
              <a:rPr lang="en-US" baseline="0" dirty="0" smtClean="0"/>
              <a:t> need to do is determine the http endpoint to call in order to perform our delete</a:t>
            </a:r>
          </a:p>
          <a:p>
            <a:endParaRPr lang="en-US" baseline="0" dirty="0" smtClean="0"/>
          </a:p>
          <a:p>
            <a:r>
              <a:rPr lang="en-US" baseline="0" dirty="0" smtClean="0"/>
              <a:t>[show animation]</a:t>
            </a:r>
          </a:p>
          <a:p>
            <a:r>
              <a:rPr lang="en-US" baseline="0" dirty="0" smtClean="0"/>
              <a:t>Next we would need to create some sort of connection to this endpoint, here we are using Rest client which is a </a:t>
            </a:r>
            <a:r>
              <a:rPr lang="en-US" baseline="0" dirty="0" err="1" smtClean="0"/>
              <a:t>.net</a:t>
            </a:r>
            <a:r>
              <a:rPr lang="en-US" baseline="0" dirty="0" smtClean="0"/>
              <a:t> library for working with restful end points</a:t>
            </a:r>
          </a:p>
          <a:p>
            <a:endParaRPr lang="en-US" baseline="0" dirty="0" smtClean="0"/>
          </a:p>
          <a:p>
            <a:r>
              <a:rPr lang="en-US" baseline="0" dirty="0" smtClean="0"/>
              <a:t>[show animation]</a:t>
            </a:r>
          </a:p>
          <a:p>
            <a:r>
              <a:rPr lang="en-US" baseline="0" dirty="0" smtClean="0"/>
              <a:t>Finally we would make the call </a:t>
            </a:r>
            <a:r>
              <a:rPr lang="en-US" baseline="0" dirty="0" err="1" smtClean="0"/>
              <a:t>asynchronisly</a:t>
            </a:r>
            <a:r>
              <a:rPr lang="en-US" baseline="0" dirty="0" smtClean="0"/>
              <a:t> and would wait for the response.  Once we received our call back we would check some status indicator in order to process the result.  Depending on the returned status we would either process he results successfully or handle some sort of error condition.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24</a:t>
            </a:fld>
            <a:endParaRPr lang="en-US"/>
          </a:p>
        </p:txBody>
      </p:sp>
    </p:spTree>
    <p:extLst>
      <p:ext uri="{BB962C8B-B14F-4D97-AF65-F5344CB8AC3E}">
        <p14:creationId xmlns:p14="http://schemas.microsoft.com/office/powerpoint/2010/main" val="3220638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Typescript and </a:t>
            </a:r>
            <a:r>
              <a:rPr lang="en-US" baseline="0" dirty="0" err="1" smtClean="0"/>
              <a:t>jQuery</a:t>
            </a:r>
            <a:r>
              <a:rPr lang="en-US" baseline="0" dirty="0" smtClean="0"/>
              <a:t> our code would look quite similar to that in c# and Silverlight.</a:t>
            </a:r>
          </a:p>
          <a:p>
            <a:endParaRPr lang="en-US" baseline="0" dirty="0" smtClean="0"/>
          </a:p>
          <a:p>
            <a:r>
              <a:rPr lang="en-US" baseline="0" dirty="0" smtClean="0"/>
              <a:t>[show animation]</a:t>
            </a:r>
          </a:p>
          <a:p>
            <a:r>
              <a:rPr lang="en-US" baseline="0" dirty="0" smtClean="0"/>
              <a:t>We still need to know the address of our end point to connect to.</a:t>
            </a:r>
          </a:p>
          <a:p>
            <a:endParaRPr lang="en-US" baseline="0" dirty="0" smtClean="0"/>
          </a:p>
          <a:p>
            <a:r>
              <a:rPr lang="en-US" baseline="0" dirty="0" smtClean="0"/>
              <a:t>[show animation]</a:t>
            </a:r>
          </a:p>
          <a:p>
            <a:r>
              <a:rPr lang="en-US" baseline="0" dirty="0" smtClean="0"/>
              <a:t>We would need to use some library to make our remote call to perform the action, in our case we are going to use the </a:t>
            </a:r>
            <a:r>
              <a:rPr lang="en-US" baseline="0" dirty="0" err="1" smtClean="0"/>
              <a:t>jquery</a:t>
            </a:r>
            <a:r>
              <a:rPr lang="en-US" baseline="0" dirty="0" smtClean="0"/>
              <a:t> </a:t>
            </a:r>
            <a:r>
              <a:rPr lang="en-US" baseline="0" dirty="0" err="1" smtClean="0"/>
              <a:t>ajax</a:t>
            </a:r>
            <a:r>
              <a:rPr lang="en-US" baseline="0" dirty="0" smtClean="0"/>
              <a:t> library</a:t>
            </a:r>
          </a:p>
          <a:p>
            <a:endParaRPr lang="en-US" baseline="0" dirty="0" smtClean="0"/>
          </a:p>
          <a:p>
            <a:r>
              <a:rPr lang="en-US" baseline="0" dirty="0" smtClean="0"/>
              <a:t>[show animation]</a:t>
            </a:r>
          </a:p>
          <a:p>
            <a:r>
              <a:rPr lang="en-US" baseline="0" dirty="0" smtClean="0"/>
              <a:t>Finally you would need to process the results from the call.  Again based on the status returned you would either handle successful results or process some sort of failure.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25</a:t>
            </a:fld>
            <a:endParaRPr lang="en-US"/>
          </a:p>
        </p:txBody>
      </p:sp>
    </p:spTree>
    <p:extLst>
      <p:ext uri="{BB962C8B-B14F-4D97-AF65-F5344CB8AC3E}">
        <p14:creationId xmlns:p14="http://schemas.microsoft.com/office/powerpoint/2010/main" val="1086209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252678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applications often times you will be needed to calculate summary data to display to the users.  We are going to take a look at how we can use our </a:t>
            </a:r>
            <a:r>
              <a:rPr lang="en-US" baseline="0" dirty="0" err="1" smtClean="0"/>
              <a:t>javascript</a:t>
            </a:r>
            <a:r>
              <a:rPr lang="en-US" baseline="0" dirty="0" smtClean="0"/>
              <a:t> skills to accomplish this in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870553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review our final application one more time, you</a:t>
            </a:r>
            <a:r>
              <a:rPr lang="en-US" baseline="0" dirty="0" smtClean="0"/>
              <a:t> should notice down at the bottom of the screen we are going to calculate totals for out </a:t>
            </a:r>
            <a:r>
              <a:rPr lang="en-US" baseline="0" dirty="0" err="1" smtClean="0"/>
              <a:t>ToDo</a:t>
            </a:r>
            <a:r>
              <a:rPr lang="en-US" baseline="0" dirty="0" smtClean="0"/>
              <a:t> items.  We want to be able to display to our users how mean items are currently in each state.  We are going to use both knockout </a:t>
            </a:r>
            <a:r>
              <a:rPr lang="en-US" baseline="0" dirty="0" err="1" smtClean="0"/>
              <a:t>js</a:t>
            </a:r>
            <a:r>
              <a:rPr lang="en-US" baseline="0" dirty="0" smtClean="0"/>
              <a:t> as well as underscore </a:t>
            </a:r>
            <a:r>
              <a:rPr lang="en-US" baseline="0" dirty="0" err="1" smtClean="0"/>
              <a:t>js</a:t>
            </a:r>
            <a:r>
              <a:rPr lang="en-US" baseline="0" dirty="0" smtClean="0"/>
              <a:t> to accomplish this.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28</a:t>
            </a:fld>
            <a:endParaRPr lang="en-US"/>
          </a:p>
        </p:txBody>
      </p:sp>
    </p:spTree>
    <p:extLst>
      <p:ext uri="{BB962C8B-B14F-4D97-AF65-F5344CB8AC3E}">
        <p14:creationId xmlns:p14="http://schemas.microsoft.com/office/powerpoint/2010/main" val="1918820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in a </a:t>
            </a:r>
            <a:r>
              <a:rPr lang="en-US" dirty="0" err="1" smtClean="0"/>
              <a:t>xaml</a:t>
            </a:r>
            <a:r>
              <a:rPr lang="en-US" dirty="0" smtClean="0"/>
              <a:t> view model there are 2 things you</a:t>
            </a:r>
            <a:r>
              <a:rPr lang="en-US" baseline="0" dirty="0" smtClean="0"/>
              <a:t> need to do.</a:t>
            </a:r>
          </a:p>
          <a:p>
            <a:endParaRPr lang="en-US" baseline="0" dirty="0" smtClean="0"/>
          </a:p>
          <a:p>
            <a:r>
              <a:rPr lang="en-US" baseline="0" dirty="0" smtClean="0"/>
              <a:t>[show animation]</a:t>
            </a:r>
          </a:p>
          <a:p>
            <a:r>
              <a:rPr lang="en-US" dirty="0" smtClean="0"/>
              <a:t>The</a:t>
            </a:r>
            <a:r>
              <a:rPr lang="en-US" baseline="0" dirty="0" smtClean="0"/>
              <a:t> first thing you are going to have to do is signal to the UI that your backing property has been updated.  You would do this wen the underling collection which holds your data has been modified.</a:t>
            </a:r>
          </a:p>
          <a:p>
            <a:endParaRPr lang="en-US" baseline="0" dirty="0" smtClean="0"/>
          </a:p>
          <a:p>
            <a:r>
              <a:rPr lang="en-US" baseline="0" dirty="0" smtClean="0"/>
              <a:t>[show animation]</a:t>
            </a:r>
          </a:p>
          <a:p>
            <a:r>
              <a:rPr lang="en-US" baseline="0" dirty="0" smtClean="0"/>
              <a:t>The next thing you need to do is create your computed total property.  Inside your property you typically have logic as you see here which will perform a count on your collection via </a:t>
            </a:r>
            <a:r>
              <a:rPr lang="en-US" baseline="0" dirty="0" err="1" smtClean="0"/>
              <a:t>linq</a:t>
            </a:r>
            <a:r>
              <a:rPr lang="en-US" baseline="0" dirty="0" smtClean="0"/>
              <a:t> and return this computed value so it can be bound to the UI.</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29</a:t>
            </a:fld>
            <a:endParaRPr lang="en-US"/>
          </a:p>
        </p:txBody>
      </p:sp>
    </p:spTree>
    <p:extLst>
      <p:ext uri="{BB962C8B-B14F-4D97-AF65-F5344CB8AC3E}">
        <p14:creationId xmlns:p14="http://schemas.microsoft.com/office/powerpoint/2010/main" val="34767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[show animation]</a:t>
            </a:r>
          </a:p>
          <a:p>
            <a:r>
              <a:rPr lang="en-US" baseline="0" dirty="0" smtClean="0"/>
              <a:t>We will continue on by learning </a:t>
            </a:r>
            <a:r>
              <a:rPr lang="en-US" baseline="0" dirty="0" smtClean="0"/>
              <a:t>how to setup our application to allow us to create a new </a:t>
            </a:r>
            <a:r>
              <a:rPr lang="en-US" baseline="0" dirty="0" err="1" smtClean="0"/>
              <a:t>ToDo</a:t>
            </a:r>
            <a:r>
              <a:rPr lang="en-US" baseline="0" dirty="0" smtClean="0"/>
              <a:t> item.  In this we will setup our initial bindings for our data entry process</a:t>
            </a:r>
            <a:endParaRPr lang="en-US" baseline="0" dirty="0" smtClean="0"/>
          </a:p>
          <a:p>
            <a:endParaRPr lang="en-US" baseline="0" dirty="0" smtClean="0"/>
          </a:p>
          <a:p>
            <a:r>
              <a:rPr lang="en-US" baseline="0" dirty="0" smtClean="0"/>
              <a:t>[show animation]</a:t>
            </a:r>
          </a:p>
          <a:p>
            <a:r>
              <a:rPr lang="en-US" baseline="0" dirty="0" smtClean="0"/>
              <a:t>Next </a:t>
            </a:r>
            <a:r>
              <a:rPr lang="en-US" baseline="0" dirty="0" smtClean="0"/>
              <a:t>we will work on the ability to edit an existing </a:t>
            </a:r>
            <a:r>
              <a:rPr lang="en-US" baseline="0" dirty="0" err="1" smtClean="0"/>
              <a:t>ToDo</a:t>
            </a:r>
            <a:r>
              <a:rPr lang="en-US" baseline="0" dirty="0" smtClean="0"/>
              <a:t> item.  Editing an item will involve making a remote fetch to get a clean, fully populated instance of our item prior to editing.</a:t>
            </a:r>
            <a:endParaRPr lang="en-US" baseline="0" dirty="0" smtClean="0"/>
          </a:p>
          <a:p>
            <a:endParaRPr lang="en-US" baseline="0" dirty="0" smtClean="0"/>
          </a:p>
          <a:p>
            <a:r>
              <a:rPr lang="en-US" baseline="0" dirty="0" smtClean="0"/>
              <a:t>[show animation]</a:t>
            </a:r>
          </a:p>
          <a:p>
            <a:r>
              <a:rPr lang="en-US" baseline="0" dirty="0" smtClean="0"/>
              <a:t>Finally we </a:t>
            </a:r>
            <a:r>
              <a:rPr lang="en-US" baseline="0" dirty="0" smtClean="0"/>
              <a:t>will learn how to save our new created or maintained </a:t>
            </a:r>
            <a:r>
              <a:rPr lang="en-US" baseline="0" dirty="0" err="1" smtClean="0"/>
              <a:t>todo</a:t>
            </a:r>
            <a:r>
              <a:rPr lang="en-US" baseline="0" dirty="0" smtClean="0"/>
              <a:t> item by doing an HTTP Post to our web </a:t>
            </a:r>
            <a:r>
              <a:rPr lang="en-US" baseline="0" dirty="0" err="1" smtClean="0"/>
              <a:t>api</a:t>
            </a:r>
            <a:r>
              <a:rPr lang="en-US" baseline="0" dirty="0" smtClean="0"/>
              <a:t> endpoint.</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248376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with</a:t>
            </a:r>
            <a:r>
              <a:rPr lang="en-US" baseline="0" dirty="0" smtClean="0"/>
              <a:t> knockout in your typescript view model there are 2 things you need </a:t>
            </a:r>
            <a:r>
              <a:rPr lang="en-US" baseline="0" dirty="0" err="1" smtClean="0"/>
              <a:t>todo</a:t>
            </a:r>
            <a:r>
              <a:rPr lang="en-US" baseline="0" dirty="0" smtClean="0"/>
              <a:t>.</a:t>
            </a:r>
          </a:p>
          <a:p>
            <a:endParaRPr lang="en-US" baseline="0" dirty="0" smtClean="0"/>
          </a:p>
          <a:p>
            <a:r>
              <a:rPr lang="en-US" baseline="0" dirty="0" smtClean="0"/>
              <a:t>[show animation]</a:t>
            </a:r>
          </a:p>
          <a:p>
            <a:r>
              <a:rPr lang="en-US" dirty="0" smtClean="0"/>
              <a:t>The</a:t>
            </a:r>
            <a:r>
              <a:rPr lang="en-US" baseline="0" dirty="0" smtClean="0"/>
              <a:t> first thing you are going need to do is create your knockout computed property.  This is the property which is going to be bound to your UI to display the values</a:t>
            </a:r>
          </a:p>
          <a:p>
            <a:endParaRPr lang="en-US" baseline="0" dirty="0" smtClean="0"/>
          </a:p>
          <a:p>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thing you need to do is implement your computed value.  In our computed value we are going to use the filter method which comes with underscore </a:t>
            </a:r>
            <a:r>
              <a:rPr lang="en-US" baseline="0" dirty="0" err="1" smtClean="0"/>
              <a:t>js</a:t>
            </a:r>
            <a:r>
              <a:rPr lang="en-US" baseline="0" dirty="0" smtClean="0"/>
              <a:t> to calculate the totals.  , this is the magic sauce needed to replace your </a:t>
            </a:r>
            <a:r>
              <a:rPr lang="en-US" baseline="0" dirty="0" err="1" smtClean="0"/>
              <a:t>linq</a:t>
            </a:r>
            <a:r>
              <a:rPr lang="en-US" baseline="0" dirty="0" smtClean="0"/>
              <a:t> statement,.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[show animation]</a:t>
            </a:r>
          </a:p>
          <a:p>
            <a:r>
              <a:rPr lang="en-US" baseline="0" dirty="0" smtClean="0"/>
              <a:t>One more thing I would like to point out is that unlike in </a:t>
            </a:r>
            <a:r>
              <a:rPr lang="en-US" baseline="0" dirty="0" err="1" smtClean="0"/>
              <a:t>xaml</a:t>
            </a:r>
            <a:r>
              <a:rPr lang="en-US" baseline="0" dirty="0" smtClean="0"/>
              <a:t> there is no need to directly signal the UI to rebind to the computed </a:t>
            </a:r>
            <a:r>
              <a:rPr lang="en-US" baseline="0" dirty="0" err="1" smtClean="0"/>
              <a:t>objservable</a:t>
            </a:r>
            <a:r>
              <a:rPr lang="en-US" baseline="0" dirty="0" smtClean="0"/>
              <a:t>, This is because when you create a computed observable in knockout it will rebind every time an observable inside the computed value is updated.  This is great because it removes some noise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30</a:t>
            </a:fld>
            <a:endParaRPr lang="en-US"/>
          </a:p>
        </p:txBody>
      </p:sp>
    </p:spTree>
    <p:extLst>
      <p:ext uri="{BB962C8B-B14F-4D97-AF65-F5344CB8AC3E}">
        <p14:creationId xmlns:p14="http://schemas.microsoft.com/office/powerpoint/2010/main" val="2251623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4028807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continued</a:t>
            </a:r>
            <a:r>
              <a:rPr lang="en-US" baseline="0" dirty="0" smtClean="0"/>
              <a:t> working on our </a:t>
            </a:r>
            <a:r>
              <a:rPr lang="en-US" baseline="0" dirty="0" err="1" smtClean="0"/>
              <a:t>ToDo</a:t>
            </a:r>
            <a:r>
              <a:rPr lang="en-US" baseline="0" dirty="0" smtClean="0"/>
              <a:t> listing screen to implement some of the more advanced features.</a:t>
            </a:r>
          </a:p>
          <a:p>
            <a:endParaRPr lang="en-US" baseline="0" dirty="0" smtClean="0"/>
          </a:p>
          <a:p>
            <a:r>
              <a:rPr lang="en-US" baseline="0" dirty="0" smtClean="0"/>
              <a:t>These items included</a:t>
            </a:r>
          </a:p>
          <a:p>
            <a:endParaRPr lang="en-US" baseline="0" dirty="0" smtClean="0"/>
          </a:p>
          <a:p>
            <a:r>
              <a:rPr lang="en-US" baseline="0" dirty="0" smtClean="0"/>
              <a:t>Learning how to setup 2way, real time binding in knockout to update your backing properties.</a:t>
            </a:r>
          </a:p>
          <a:p>
            <a:endParaRPr lang="en-US" baseline="0" dirty="0" smtClean="0"/>
          </a:p>
          <a:p>
            <a:r>
              <a:rPr lang="en-US" baseline="0" dirty="0" smtClean="0"/>
              <a:t>Next we learned how to use knockout and underscore </a:t>
            </a:r>
            <a:r>
              <a:rPr lang="en-US" baseline="0" dirty="0" err="1" smtClean="0"/>
              <a:t>js</a:t>
            </a:r>
            <a:r>
              <a:rPr lang="en-US" baseline="0" dirty="0" smtClean="0"/>
              <a:t> to enable filter of data on the client..</a:t>
            </a:r>
          </a:p>
          <a:p>
            <a:endParaRPr lang="en-US" baseline="0" dirty="0" smtClean="0"/>
          </a:p>
          <a:p>
            <a:r>
              <a:rPr lang="en-US" baseline="0" dirty="0" smtClean="0"/>
              <a:t>After this explored another way to use knockout to dynamically update the look and feel of your application by creating a custom binding.</a:t>
            </a:r>
          </a:p>
          <a:p>
            <a:endParaRPr lang="en-US" baseline="0" dirty="0" smtClean="0"/>
          </a:p>
          <a:p>
            <a:r>
              <a:rPr lang="en-US" baseline="0" dirty="0" smtClean="0"/>
              <a:t>Following this we explored how to toggle the visibility state of a UI element by using the visible binding in knockout.</a:t>
            </a:r>
          </a:p>
          <a:p>
            <a:endParaRPr lang="en-US" baseline="0" dirty="0" smtClean="0"/>
          </a:p>
          <a:p>
            <a:r>
              <a:rPr lang="en-US" baseline="0" dirty="0" smtClean="0"/>
              <a:t>We then went on to learn how to make HTTP posts in </a:t>
            </a:r>
            <a:r>
              <a:rPr lang="en-US" baseline="0" dirty="0" err="1" smtClean="0"/>
              <a:t>jquery</a:t>
            </a:r>
            <a:r>
              <a:rPr lang="en-US" baseline="0" dirty="0" smtClean="0"/>
              <a:t> to hit a remote web </a:t>
            </a:r>
            <a:r>
              <a:rPr lang="en-US" baseline="0" dirty="0" err="1" smtClean="0"/>
              <a:t>api</a:t>
            </a:r>
            <a:r>
              <a:rPr lang="en-US" baseline="0" dirty="0" smtClean="0"/>
              <a:t> endpoint to delete some data.</a:t>
            </a:r>
          </a:p>
          <a:p>
            <a:endParaRPr lang="en-US" baseline="0" dirty="0" smtClean="0"/>
          </a:p>
          <a:p>
            <a:r>
              <a:rPr lang="en-US" baseline="0" dirty="0" smtClean="0"/>
              <a:t>Finally we rounded out the module by learning how to use knockout to compute summary for our </a:t>
            </a:r>
            <a:r>
              <a:rPr lang="en-US" baseline="0" dirty="0" err="1" smtClean="0"/>
              <a:t>todo</a:t>
            </a:r>
            <a:r>
              <a:rPr lang="en-US" baseline="0" dirty="0" smtClean="0"/>
              <a:t> listing</a:t>
            </a:r>
          </a:p>
          <a:p>
            <a:endParaRPr lang="en-US" baseline="0" dirty="0" smtClean="0"/>
          </a:p>
          <a:p>
            <a:r>
              <a:rPr lang="en-US" baseline="0" dirty="0" smtClean="0"/>
              <a:t>In the next module we will focus on learning how we can edit and maintain our individual </a:t>
            </a:r>
            <a:r>
              <a:rPr lang="en-US" baseline="0" dirty="0" err="1" smtClean="0"/>
              <a:t>todo</a:t>
            </a:r>
            <a:r>
              <a:rPr lang="en-US" baseline="0" dirty="0" smtClean="0"/>
              <a:t> items.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32</a:t>
            </a:fld>
            <a:endParaRPr lang="en-US"/>
          </a:p>
        </p:txBody>
      </p:sp>
    </p:spTree>
    <p:extLst>
      <p:ext uri="{BB962C8B-B14F-4D97-AF65-F5344CB8AC3E}">
        <p14:creationId xmlns:p14="http://schemas.microsoft.com/office/powerpoint/2010/main" val="28413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should do 2 things before we get</a:t>
            </a:r>
            <a:r>
              <a:rPr lang="en-US" baseline="0" dirty="0" smtClean="0"/>
              <a:t> started building our maintenance dialog.  First lets take a look at what we are planning to build so we will have a solid understanding of our objectives, and second we need to understand how to build this with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what we expect to build by the end of this course.</a:t>
            </a:r>
          </a:p>
          <a:p>
            <a:endParaRPr lang="en-US" baseline="0" dirty="0" smtClean="0"/>
          </a:p>
          <a:p>
            <a:r>
              <a:rPr lang="en-US" baseline="0" dirty="0" smtClean="0"/>
              <a:t>[</a:t>
            </a:r>
            <a:r>
              <a:rPr lang="en-US" baseline="0" dirty="0" smtClean="0"/>
              <a:t>show animation]</a:t>
            </a:r>
          </a:p>
          <a:p>
            <a:r>
              <a:rPr lang="en-US" baseline="0" dirty="0" smtClean="0"/>
              <a:t>Here is our end result dialog, which is a hidden div inside our main html file.  This div will be displayed by using </a:t>
            </a:r>
            <a:r>
              <a:rPr lang="en-US" baseline="0" dirty="0" err="1" smtClean="0"/>
              <a:t>jQuery</a:t>
            </a:r>
            <a:r>
              <a:rPr lang="en-US" baseline="0" dirty="0" smtClean="0"/>
              <a:t> and Bootstrap.  Inside this div we will have all the text entry fields needed in order to add or edit our content</a:t>
            </a:r>
          </a:p>
          <a:p>
            <a:endParaRPr lang="en-US" baseline="0" dirty="0" smtClean="0"/>
          </a:p>
          <a:p>
            <a:r>
              <a:rPr lang="en-US" baseline="0" dirty="0" smtClean="0"/>
              <a:t>[show animation]</a:t>
            </a:r>
          </a:p>
          <a:p>
            <a:r>
              <a:rPr lang="en-US" baseline="0" dirty="0" smtClean="0"/>
              <a:t>As you can see here we have 2 date fields.  In an upcoming lesson we are going to focus on how to handle data entry of dates in HTML as there are multiple ways we can work with date fields</a:t>
            </a:r>
          </a:p>
          <a:p>
            <a:endParaRPr lang="en-US" baseline="0" dirty="0" smtClean="0"/>
          </a:p>
          <a:p>
            <a:r>
              <a:rPr lang="en-US" baseline="0" dirty="0" smtClean="0"/>
              <a:t>[show animation]</a:t>
            </a:r>
          </a:p>
          <a:p>
            <a:r>
              <a:rPr lang="en-US" baseline="0" dirty="0" smtClean="0"/>
              <a:t>We are also going to look at how we can use knockout to bind and populate a collection of data to </a:t>
            </a:r>
            <a:r>
              <a:rPr lang="en-US" baseline="0" dirty="0" err="1" smtClean="0"/>
              <a:t>Cour</a:t>
            </a:r>
            <a:r>
              <a:rPr lang="en-US" baseline="0" dirty="0" smtClean="0"/>
              <a:t> selection combo boxes.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subset of our HTML dialog and</a:t>
            </a:r>
            <a:r>
              <a:rPr lang="en-US" baseline="0" dirty="0" smtClean="0"/>
              <a:t> there are 2 areas of interest we should pay attention to</a:t>
            </a:r>
            <a:endParaRPr lang="en-US" dirty="0" smtClean="0"/>
          </a:p>
          <a:p>
            <a:endParaRPr lang="en-US" dirty="0" smtClean="0"/>
          </a:p>
          <a:p>
            <a:r>
              <a:rPr lang="en-US" dirty="0" smtClean="0"/>
              <a:t>[</a:t>
            </a:r>
            <a:r>
              <a:rPr lang="en-US" dirty="0" smtClean="0"/>
              <a:t>SHOW</a:t>
            </a:r>
            <a:r>
              <a:rPr lang="en-US" baseline="0" dirty="0" smtClean="0"/>
              <a:t> ANIMATION]</a:t>
            </a:r>
          </a:p>
          <a:p>
            <a:r>
              <a:rPr lang="en-US" baseline="0" dirty="0" smtClean="0"/>
              <a:t>The first thing we should pay attention to is the ID of our div.  This id is gong to be how we access and interact with this html segment</a:t>
            </a:r>
            <a:endParaRPr lang="en-US" baseline="0" dirty="0" smtClean="0"/>
          </a:p>
          <a:p>
            <a:endParaRPr lang="en-US" baseline="0" dirty="0" smtClean="0"/>
          </a:p>
          <a:p>
            <a:r>
              <a:rPr lang="en-US" baseline="0" dirty="0" smtClean="0"/>
              <a:t>[Show animation]</a:t>
            </a:r>
          </a:p>
          <a:p>
            <a:r>
              <a:rPr lang="en-US" baseline="0" dirty="0" smtClean="0"/>
              <a:t>The next thing we should look at is the various classes are being used in our div.  All of these classes are from the twitter bootstrap library.  I am not going to go very deep into how to use twitter bootstrap as there is already an excellent course on how to use Twitter bootstrap in the </a:t>
            </a:r>
            <a:r>
              <a:rPr lang="en-US" baseline="0" dirty="0" err="1" smtClean="0"/>
              <a:t>pluralsight</a:t>
            </a:r>
            <a:r>
              <a:rPr lang="en-US" baseline="0" dirty="0" smtClean="0"/>
              <a:t> library</a:t>
            </a:r>
            <a:endParaRPr lang="en-US" baseline="0" dirty="0" smtClean="0"/>
          </a:p>
          <a:p>
            <a:endParaRPr lang="en-US" baseline="0" dirty="0" smtClean="0"/>
          </a:p>
          <a:p>
            <a:r>
              <a:rPr lang="en-US" baseline="0" dirty="0" smtClean="0"/>
              <a:t>[show animation</a:t>
            </a:r>
            <a:r>
              <a:rPr lang="en-US" baseline="0" dirty="0" smtClean="0"/>
              <a:t>]</a:t>
            </a:r>
          </a:p>
          <a:p>
            <a:r>
              <a:rPr lang="en-US" baseline="0" dirty="0" smtClean="0"/>
              <a:t>The first class, modal, is used to provide styling information to our entire div when it is displayed</a:t>
            </a:r>
          </a:p>
          <a:p>
            <a:endParaRPr lang="en-US" baseline="0" dirty="0" smtClean="0"/>
          </a:p>
          <a:p>
            <a:r>
              <a:rPr lang="en-US" baseline="0" dirty="0" smtClean="0"/>
              <a:t>[show animation]</a:t>
            </a:r>
          </a:p>
          <a:p>
            <a:r>
              <a:rPr lang="en-US" baseline="0" dirty="0" smtClean="0"/>
              <a:t>The next class, hide, will enable this div to be hidden by default, this is critical as we only want to show this markup when it is requested</a:t>
            </a:r>
          </a:p>
          <a:p>
            <a:endParaRPr lang="en-US" baseline="0" dirty="0" smtClean="0"/>
          </a:p>
          <a:p>
            <a:r>
              <a:rPr lang="en-US" baseline="0" dirty="0" smtClean="0"/>
              <a:t>[show animation]</a:t>
            </a:r>
          </a:p>
          <a:p>
            <a:r>
              <a:rPr lang="en-US" baseline="0" dirty="0" smtClean="0"/>
              <a:t>The last class, fade, is used to handle the transition effects when the div is being displayed.</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 basic understanding</a:t>
            </a:r>
            <a:r>
              <a:rPr lang="en-US" baseline="0" dirty="0" smtClean="0"/>
              <a:t> of the html we are going to build, we might as well understand how we are going to display this markup to our user</a:t>
            </a:r>
          </a:p>
          <a:p>
            <a:endParaRPr lang="en-US" dirty="0" smtClean="0"/>
          </a:p>
          <a:p>
            <a:r>
              <a:rPr lang="en-US" dirty="0" smtClean="0"/>
              <a:t>[</a:t>
            </a:r>
            <a:r>
              <a:rPr lang="en-US" dirty="0" smtClean="0"/>
              <a:t>show animation]</a:t>
            </a:r>
          </a:p>
          <a:p>
            <a:r>
              <a:rPr lang="en-US" dirty="0" smtClean="0"/>
              <a:t>The</a:t>
            </a:r>
            <a:r>
              <a:rPr lang="en-US" baseline="0" dirty="0" smtClean="0"/>
              <a:t> first thing we are going to need to do is create a method in our main view model.  This method will be triggered by a click event and will display our markup to our users</a:t>
            </a:r>
            <a:endParaRPr lang="en-US" baseline="0" dirty="0" smtClean="0"/>
          </a:p>
          <a:p>
            <a:endParaRPr lang="en-US" baseline="0" dirty="0" smtClean="0"/>
          </a:p>
          <a:p>
            <a:r>
              <a:rPr lang="en-US" baseline="0" dirty="0" smtClean="0"/>
              <a:t>[show animation]</a:t>
            </a:r>
          </a:p>
          <a:p>
            <a:r>
              <a:rPr lang="en-US" baseline="0" dirty="0" smtClean="0"/>
              <a:t>Inside our method we need are first going to declare our div name, this is the ID attribute we looked at on the previous slide.  The hash in front of the name is indicate to </a:t>
            </a:r>
            <a:r>
              <a:rPr lang="en-US" baseline="0" dirty="0" err="1" smtClean="0"/>
              <a:t>jQuery</a:t>
            </a:r>
            <a:r>
              <a:rPr lang="en-US" baseline="0" dirty="0" smtClean="0"/>
              <a:t> that we are trying to access a element by its ID value.</a:t>
            </a:r>
            <a:endParaRPr lang="en-US" baseline="0" dirty="0" smtClean="0"/>
          </a:p>
          <a:p>
            <a:endParaRPr lang="en-US" baseline="0" dirty="0" smtClean="0"/>
          </a:p>
          <a:p>
            <a:r>
              <a:rPr lang="en-US" baseline="0" dirty="0" smtClean="0"/>
              <a:t>[show </a:t>
            </a:r>
            <a:r>
              <a:rPr lang="en-US" baseline="0" dirty="0" smtClean="0"/>
              <a:t>animation]</a:t>
            </a:r>
          </a:p>
          <a:p>
            <a:r>
              <a:rPr lang="en-US" baseline="0" dirty="0" smtClean="0"/>
              <a:t>Next we need to use our div name to select our html, then instruct the modal method to show our div.  The modal method is a </a:t>
            </a:r>
            <a:r>
              <a:rPr lang="en-US" baseline="0" dirty="0" err="1" smtClean="0"/>
              <a:t>javasript</a:t>
            </a:r>
            <a:r>
              <a:rPr lang="en-US" baseline="0" dirty="0" smtClean="0"/>
              <a:t> helper found in the bootstrap library</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502305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Maintaining Task </a:t>
            </a:r>
            <a:r>
              <a:rPr lang="en-AU" dirty="0" err="1" smtClean="0"/>
              <a:t>ToDo</a:t>
            </a:r>
            <a:r>
              <a:rPr lang="en-AU" dirty="0" smtClean="0"/>
              <a:t> Items – Part 1</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Twitter: @</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Creating </a:t>
            </a:r>
            <a:r>
              <a:rPr lang="en-GB" dirty="0" smtClean="0"/>
              <a:t>the </a:t>
            </a:r>
            <a:r>
              <a:rPr lang="en-GB" dirty="0"/>
              <a:t>Maintenance Dialog</a:t>
            </a:r>
          </a:p>
          <a:p>
            <a:r>
              <a:rPr lang="en-GB" dirty="0" smtClean="0">
                <a:solidFill>
                  <a:schemeClr val="accent6">
                    <a:lumMod val="75000"/>
                  </a:schemeClr>
                </a:solidFill>
              </a:rPr>
              <a:t>Setting up the </a:t>
            </a:r>
            <a:r>
              <a:rPr lang="en-GB" dirty="0">
                <a:solidFill>
                  <a:schemeClr val="accent6">
                    <a:lumMod val="75000"/>
                  </a:schemeClr>
                </a:solidFill>
              </a:rPr>
              <a:t>Maintenance View </a:t>
            </a:r>
            <a:r>
              <a:rPr lang="en-GB" dirty="0" smtClean="0">
                <a:solidFill>
                  <a:schemeClr val="accent6">
                    <a:lumMod val="75000"/>
                  </a:schemeClr>
                </a:solidFill>
              </a:rPr>
              <a:t>Model</a:t>
            </a:r>
            <a:endParaRPr lang="en-GB" dirty="0" smtClean="0">
              <a:solidFill>
                <a:schemeClr val="accent6">
                  <a:lumMod val="75000"/>
                </a:schemeClr>
              </a:solidFill>
            </a:endParaRPr>
          </a:p>
          <a:p>
            <a:r>
              <a:rPr lang="en-GB" dirty="0" smtClean="0"/>
              <a:t>Working with </a:t>
            </a:r>
            <a:r>
              <a:rPr lang="en-GB" dirty="0"/>
              <a:t>Selection </a:t>
            </a:r>
            <a:r>
              <a:rPr lang="en-GB" dirty="0" smtClean="0"/>
              <a:t>Options</a:t>
            </a:r>
          </a:p>
          <a:p>
            <a:r>
              <a:rPr lang="en-GB" dirty="0" smtClean="0"/>
              <a:t>Working with Date Fields</a:t>
            </a:r>
            <a:endParaRPr lang="en-GB" dirty="0" smtClean="0"/>
          </a:p>
          <a:p>
            <a:r>
              <a:rPr lang="en-GB" dirty="0"/>
              <a:t>Creating a new </a:t>
            </a:r>
            <a:r>
              <a:rPr lang="en-GB" dirty="0" err="1"/>
              <a:t>ToDo</a:t>
            </a:r>
            <a:r>
              <a:rPr lang="en-GB" dirty="0"/>
              <a:t> </a:t>
            </a:r>
            <a:r>
              <a:rPr lang="en-GB" dirty="0" smtClean="0"/>
              <a:t>Item</a:t>
            </a:r>
            <a:endParaRPr lang="en-GB" dirty="0"/>
          </a:p>
          <a:p>
            <a:r>
              <a:rPr lang="en-US" dirty="0"/>
              <a:t>Maintaining an existing </a:t>
            </a:r>
            <a:r>
              <a:rPr lang="en-US" dirty="0" err="1"/>
              <a:t>ToDo</a:t>
            </a:r>
            <a:r>
              <a:rPr lang="en-US" dirty="0"/>
              <a:t> </a:t>
            </a:r>
            <a:r>
              <a:rPr lang="en-US" dirty="0" smtClean="0"/>
              <a:t>Item</a:t>
            </a:r>
            <a:endParaRPr lang="en-GB" dirty="0" smtClean="0"/>
          </a:p>
          <a:p>
            <a:r>
              <a:rPr lang="en-GB" dirty="0" smtClean="0"/>
              <a:t>Saving the Data</a:t>
            </a:r>
            <a:endParaRPr lang="en-GB" dirty="0"/>
          </a:p>
        </p:txBody>
      </p:sp>
    </p:spTree>
    <p:extLst>
      <p:ext uri="{BB962C8B-B14F-4D97-AF65-F5344CB8AC3E}">
        <p14:creationId xmlns:p14="http://schemas.microsoft.com/office/powerpoint/2010/main" val="25355507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90600" y="1076325"/>
            <a:ext cx="7162800" cy="4705350"/>
          </a:xfrm>
          <a:prstGeom prst="rect">
            <a:avLst/>
          </a:prstGeom>
        </p:spPr>
      </p:pic>
      <p:sp>
        <p:nvSpPr>
          <p:cNvPr id="2" name="Title 1"/>
          <p:cNvSpPr>
            <a:spLocks noGrp="1"/>
          </p:cNvSpPr>
          <p:nvPr>
            <p:ph type="title"/>
          </p:nvPr>
        </p:nvSpPr>
        <p:spPr/>
        <p:txBody>
          <a:bodyPr/>
          <a:lstStyle/>
          <a:p>
            <a:r>
              <a:rPr lang="en-US" dirty="0" smtClean="0"/>
              <a:t>Setting up the Maintenance View Model</a:t>
            </a:r>
            <a:endParaRPr lang="en-GB" dirty="0"/>
          </a:p>
        </p:txBody>
      </p:sp>
      <p:cxnSp>
        <p:nvCxnSpPr>
          <p:cNvPr id="6" name="Straight Arrow Connector 5"/>
          <p:cNvCxnSpPr/>
          <p:nvPr/>
        </p:nvCxnSpPr>
        <p:spPr bwMode="auto">
          <a:xfrm flipH="1" flipV="1">
            <a:off x="5181600" y="2209800"/>
            <a:ext cx="1219200" cy="20710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40347" y="2232243"/>
            <a:ext cx="2510880" cy="646331"/>
          </a:xfrm>
          <a:prstGeom prst="rect">
            <a:avLst/>
          </a:prstGeom>
          <a:noFill/>
          <a:ln w="9525">
            <a:noFill/>
            <a:miter lim="800000"/>
            <a:headEnd/>
            <a:tailEnd/>
          </a:ln>
        </p:spPr>
        <p:txBody>
          <a:bodyPr wrap="none" rtlCol="0">
            <a:spAutoFit/>
          </a:bodyPr>
          <a:lstStyle/>
          <a:p>
            <a:r>
              <a:rPr lang="en-US" dirty="0" smtClean="0">
                <a:latin typeface="+mj-lt"/>
              </a:rPr>
              <a:t>Add all of our Typescript</a:t>
            </a:r>
          </a:p>
          <a:p>
            <a:r>
              <a:rPr lang="en-US" dirty="0">
                <a:latin typeface="+mj-lt"/>
              </a:rPr>
              <a:t>d</a:t>
            </a:r>
            <a:r>
              <a:rPr lang="en-US" sz="1800" dirty="0" smtClean="0">
                <a:latin typeface="+mj-lt"/>
              </a:rPr>
              <a:t>efinition files</a:t>
            </a:r>
            <a:endParaRPr lang="en-US" sz="1800" dirty="0">
              <a:latin typeface="+mj-lt"/>
            </a:endParaRPr>
          </a:p>
        </p:txBody>
      </p:sp>
      <p:cxnSp>
        <p:nvCxnSpPr>
          <p:cNvPr id="19" name="Straight Arrow Connector 18"/>
          <p:cNvCxnSpPr/>
          <p:nvPr/>
        </p:nvCxnSpPr>
        <p:spPr bwMode="auto">
          <a:xfrm flipH="1" flipV="1">
            <a:off x="4495800" y="3886200"/>
            <a:ext cx="1905000" cy="1568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545472" y="5131594"/>
            <a:ext cx="1633781" cy="646331"/>
          </a:xfrm>
          <a:prstGeom prst="rect">
            <a:avLst/>
          </a:prstGeom>
          <a:noFill/>
          <a:ln w="9525">
            <a:noFill/>
            <a:miter lim="800000"/>
            <a:headEnd/>
            <a:tailEnd/>
          </a:ln>
        </p:spPr>
        <p:txBody>
          <a:bodyPr wrap="none" rtlCol="0">
            <a:spAutoFit/>
          </a:bodyPr>
          <a:lstStyle/>
          <a:p>
            <a:r>
              <a:rPr lang="en-US" dirty="0" smtClean="0"/>
              <a:t>Create all our </a:t>
            </a:r>
          </a:p>
          <a:p>
            <a:r>
              <a:rPr lang="en-US" dirty="0" smtClean="0"/>
              <a:t>observables</a:t>
            </a:r>
            <a:endParaRPr lang="en-US" dirty="0"/>
          </a:p>
        </p:txBody>
      </p:sp>
    </p:spTree>
    <p:extLst>
      <p:ext uri="{BB962C8B-B14F-4D97-AF65-F5344CB8AC3E}">
        <p14:creationId xmlns:p14="http://schemas.microsoft.com/office/powerpoint/2010/main" val="127539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Binding our model to the View</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959999" y="1847850"/>
            <a:ext cx="4352925" cy="3009900"/>
          </a:xfrm>
          <a:prstGeom prst="rect">
            <a:avLst/>
          </a:prstGeom>
        </p:spPr>
      </p:pic>
      <p:sp>
        <p:nvSpPr>
          <p:cNvPr id="2" name="Title 1"/>
          <p:cNvSpPr>
            <a:spLocks noGrp="1"/>
          </p:cNvSpPr>
          <p:nvPr>
            <p:ph type="title"/>
          </p:nvPr>
        </p:nvSpPr>
        <p:spPr/>
        <p:txBody>
          <a:bodyPr/>
          <a:lstStyle/>
          <a:p>
            <a:r>
              <a:rPr lang="en-US" dirty="0"/>
              <a:t>Setting up the Maintenance View Model</a:t>
            </a:r>
            <a:endParaRPr lang="en-GB" dirty="0"/>
          </a:p>
        </p:txBody>
      </p:sp>
      <p:cxnSp>
        <p:nvCxnSpPr>
          <p:cNvPr id="13" name="Straight Arrow Connector 12"/>
          <p:cNvCxnSpPr/>
          <p:nvPr/>
        </p:nvCxnSpPr>
        <p:spPr bwMode="auto">
          <a:xfrm flipH="1">
            <a:off x="5181600" y="2057400"/>
            <a:ext cx="1219200" cy="44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1600200"/>
            <a:ext cx="2664897" cy="923330"/>
          </a:xfrm>
          <a:prstGeom prst="rect">
            <a:avLst/>
          </a:prstGeom>
          <a:noFill/>
          <a:ln w="9525">
            <a:noFill/>
            <a:miter lim="800000"/>
            <a:headEnd/>
            <a:tailEnd/>
          </a:ln>
        </p:spPr>
        <p:txBody>
          <a:bodyPr wrap="none" rtlCol="0">
            <a:spAutoFit/>
          </a:bodyPr>
          <a:lstStyle/>
          <a:p>
            <a:r>
              <a:rPr lang="en-US" dirty="0" smtClean="0">
                <a:latin typeface="+mj-lt"/>
              </a:rPr>
              <a:t>Update our </a:t>
            </a:r>
            <a:r>
              <a:rPr lang="en-US" dirty="0" err="1" smtClean="0">
                <a:latin typeface="+mj-lt"/>
              </a:rPr>
              <a:t>addNewToDo</a:t>
            </a:r>
            <a:endParaRPr lang="en-US" dirty="0" smtClean="0">
              <a:latin typeface="+mj-lt"/>
            </a:endParaRPr>
          </a:p>
          <a:p>
            <a:r>
              <a:rPr lang="en-US" dirty="0">
                <a:latin typeface="+mj-lt"/>
              </a:rPr>
              <a:t>l</a:t>
            </a:r>
            <a:r>
              <a:rPr lang="en-US" sz="1800" dirty="0" smtClean="0">
                <a:latin typeface="+mj-lt"/>
              </a:rPr>
              <a:t>ogic to bind our editable</a:t>
            </a:r>
          </a:p>
          <a:p>
            <a:r>
              <a:rPr lang="en-US" dirty="0" smtClean="0">
                <a:latin typeface="+mj-lt"/>
              </a:rPr>
              <a:t>view model</a:t>
            </a:r>
            <a:endParaRPr lang="en-US" sz="1800" dirty="0">
              <a:latin typeface="+mj-lt"/>
            </a:endParaRPr>
          </a:p>
        </p:txBody>
      </p:sp>
      <p:cxnSp>
        <p:nvCxnSpPr>
          <p:cNvPr id="14" name="Straight Arrow Connector 13"/>
          <p:cNvCxnSpPr>
            <a:stCxn id="15" idx="1"/>
          </p:cNvCxnSpPr>
          <p:nvPr/>
        </p:nvCxnSpPr>
        <p:spPr bwMode="auto">
          <a:xfrm flipH="1">
            <a:off x="5029200" y="3641467"/>
            <a:ext cx="1371600" cy="16853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3318301"/>
            <a:ext cx="2583336" cy="646331"/>
          </a:xfrm>
          <a:prstGeom prst="rect">
            <a:avLst/>
          </a:prstGeom>
          <a:noFill/>
          <a:ln w="9525">
            <a:noFill/>
            <a:miter lim="800000"/>
            <a:headEnd/>
            <a:tailEnd/>
          </a:ln>
        </p:spPr>
        <p:txBody>
          <a:bodyPr wrap="none" rtlCol="0">
            <a:spAutoFit/>
          </a:bodyPr>
          <a:lstStyle/>
          <a:p>
            <a:r>
              <a:rPr lang="en-US" dirty="0" smtClean="0">
                <a:latin typeface="+mj-lt"/>
              </a:rPr>
              <a:t>Bind our new </a:t>
            </a:r>
            <a:r>
              <a:rPr lang="en-US" dirty="0" err="1" smtClean="0">
                <a:latin typeface="+mj-lt"/>
              </a:rPr>
              <a:t>ViewModel</a:t>
            </a:r>
            <a:endParaRPr lang="en-US" dirty="0" smtClean="0">
              <a:latin typeface="+mj-lt"/>
            </a:endParaRPr>
          </a:p>
          <a:p>
            <a:r>
              <a:rPr lang="en-US" dirty="0" smtClean="0">
                <a:latin typeface="+mj-lt"/>
              </a:rPr>
              <a:t>to our view</a:t>
            </a:r>
            <a:endParaRPr lang="en-US" sz="1800" dirty="0" smtClean="0">
              <a:latin typeface="+mj-lt"/>
            </a:endParaRPr>
          </a:p>
        </p:txBody>
      </p:sp>
      <p:cxnSp>
        <p:nvCxnSpPr>
          <p:cNvPr id="17" name="Straight Connector 16"/>
          <p:cNvCxnSpPr/>
          <p:nvPr/>
        </p:nvCxnSpPr>
        <p:spPr bwMode="auto">
          <a:xfrm>
            <a:off x="2895600" y="2590800"/>
            <a:ext cx="19050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1769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0485173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Creating </a:t>
            </a:r>
            <a:r>
              <a:rPr lang="en-GB" dirty="0" smtClean="0"/>
              <a:t>the </a:t>
            </a:r>
            <a:r>
              <a:rPr lang="en-GB" dirty="0"/>
              <a:t>Maintenance Dialog</a:t>
            </a:r>
          </a:p>
          <a:p>
            <a:r>
              <a:rPr lang="en-GB" dirty="0" smtClean="0"/>
              <a:t>Setting up the </a:t>
            </a:r>
            <a:r>
              <a:rPr lang="en-GB" dirty="0"/>
              <a:t>Maintenance View </a:t>
            </a:r>
            <a:r>
              <a:rPr lang="en-GB" dirty="0" smtClean="0"/>
              <a:t>Model</a:t>
            </a:r>
            <a:endParaRPr lang="en-GB" dirty="0" smtClean="0"/>
          </a:p>
          <a:p>
            <a:r>
              <a:rPr lang="en-GB" dirty="0" smtClean="0">
                <a:solidFill>
                  <a:schemeClr val="accent6">
                    <a:lumMod val="75000"/>
                  </a:schemeClr>
                </a:solidFill>
              </a:rPr>
              <a:t>Working with </a:t>
            </a:r>
            <a:r>
              <a:rPr lang="en-GB" dirty="0">
                <a:solidFill>
                  <a:schemeClr val="accent6">
                    <a:lumMod val="75000"/>
                  </a:schemeClr>
                </a:solidFill>
              </a:rPr>
              <a:t>Selection </a:t>
            </a:r>
            <a:r>
              <a:rPr lang="en-GB" dirty="0" smtClean="0">
                <a:solidFill>
                  <a:schemeClr val="accent6">
                    <a:lumMod val="75000"/>
                  </a:schemeClr>
                </a:solidFill>
              </a:rPr>
              <a:t>Options</a:t>
            </a:r>
          </a:p>
          <a:p>
            <a:r>
              <a:rPr lang="en-GB" dirty="0" smtClean="0"/>
              <a:t>Working with Date Fields</a:t>
            </a:r>
            <a:endParaRPr lang="en-GB" dirty="0" smtClean="0"/>
          </a:p>
          <a:p>
            <a:r>
              <a:rPr lang="en-GB" dirty="0"/>
              <a:t>Creating a new </a:t>
            </a:r>
            <a:r>
              <a:rPr lang="en-GB" dirty="0" err="1"/>
              <a:t>ToDo</a:t>
            </a:r>
            <a:r>
              <a:rPr lang="en-GB" dirty="0"/>
              <a:t> </a:t>
            </a:r>
            <a:r>
              <a:rPr lang="en-GB" dirty="0" smtClean="0"/>
              <a:t>Item</a:t>
            </a:r>
            <a:endParaRPr lang="en-GB" dirty="0"/>
          </a:p>
          <a:p>
            <a:r>
              <a:rPr lang="en-US" dirty="0"/>
              <a:t>Maintaining an existing </a:t>
            </a:r>
            <a:r>
              <a:rPr lang="en-US" dirty="0" err="1"/>
              <a:t>ToDo</a:t>
            </a:r>
            <a:r>
              <a:rPr lang="en-US" dirty="0"/>
              <a:t> </a:t>
            </a:r>
            <a:r>
              <a:rPr lang="en-US" dirty="0" smtClean="0"/>
              <a:t>Item</a:t>
            </a:r>
            <a:endParaRPr lang="en-GB" dirty="0" smtClean="0"/>
          </a:p>
          <a:p>
            <a:r>
              <a:rPr lang="en-GB" dirty="0" smtClean="0"/>
              <a:t>Saving the Data</a:t>
            </a:r>
            <a:endParaRPr lang="en-GB" dirty="0"/>
          </a:p>
        </p:txBody>
      </p:sp>
    </p:spTree>
    <p:extLst>
      <p:ext uri="{BB962C8B-B14F-4D97-AF65-F5344CB8AC3E}">
        <p14:creationId xmlns:p14="http://schemas.microsoft.com/office/powerpoint/2010/main" val="16813860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Selection Options</a:t>
            </a:r>
            <a:endParaRPr lang="en-US" dirty="0"/>
          </a:p>
        </p:txBody>
      </p:sp>
      <p:sp>
        <p:nvSpPr>
          <p:cNvPr id="3" name="Text Placeholder 2"/>
          <p:cNvSpPr>
            <a:spLocks noGrp="1"/>
          </p:cNvSpPr>
          <p:nvPr>
            <p:ph type="body" idx="1"/>
          </p:nvPr>
        </p:nvSpPr>
        <p:spPr/>
        <p:txBody>
          <a:bodyPr/>
          <a:lstStyle/>
          <a:p>
            <a:pPr marL="0" indent="0">
              <a:buNone/>
            </a:pPr>
            <a:r>
              <a:rPr lang="en-US" dirty="0" smtClean="0"/>
              <a:t>Defining </a:t>
            </a:r>
            <a:r>
              <a:rPr lang="en-US" dirty="0"/>
              <a:t>our Selection box </a:t>
            </a:r>
            <a:r>
              <a:rPr lang="en-US" dirty="0" smtClean="0"/>
              <a:t>in XAML</a:t>
            </a:r>
            <a:endParaRPr lang="en-US" dirty="0"/>
          </a:p>
        </p:txBody>
      </p:sp>
      <p:pic>
        <p:nvPicPr>
          <p:cNvPr id="7" name="Picture 6"/>
          <p:cNvPicPr>
            <a:picLocks noChangeAspect="1"/>
          </p:cNvPicPr>
          <p:nvPr/>
        </p:nvPicPr>
        <p:blipFill>
          <a:blip r:embed="rId3"/>
          <a:stretch>
            <a:fillRect/>
          </a:stretch>
        </p:blipFill>
        <p:spPr>
          <a:xfrm>
            <a:off x="990600" y="2133600"/>
            <a:ext cx="5705475" cy="1809750"/>
          </a:xfrm>
          <a:prstGeom prst="rect">
            <a:avLst/>
          </a:prstGeom>
        </p:spPr>
      </p:pic>
      <p:cxnSp>
        <p:nvCxnSpPr>
          <p:cNvPr id="17" name="Straight Arrow Connector 16"/>
          <p:cNvCxnSpPr/>
          <p:nvPr/>
        </p:nvCxnSpPr>
        <p:spPr bwMode="auto">
          <a:xfrm flipH="1">
            <a:off x="5105400" y="2057400"/>
            <a:ext cx="1295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400800" y="1600200"/>
            <a:ext cx="2712474" cy="646331"/>
          </a:xfrm>
          <a:prstGeom prst="rect">
            <a:avLst/>
          </a:prstGeom>
          <a:noFill/>
          <a:ln w="9525">
            <a:noFill/>
            <a:miter lim="800000"/>
            <a:headEnd/>
            <a:tailEnd/>
          </a:ln>
        </p:spPr>
        <p:txBody>
          <a:bodyPr wrap="none" rtlCol="0">
            <a:spAutoFit/>
          </a:bodyPr>
          <a:lstStyle/>
          <a:p>
            <a:r>
              <a:rPr lang="en-US" dirty="0" smtClean="0">
                <a:latin typeface="+mj-lt"/>
              </a:rPr>
              <a:t>We bind to our underlying</a:t>
            </a:r>
          </a:p>
          <a:p>
            <a:r>
              <a:rPr lang="en-US" sz="1800" dirty="0" smtClean="0">
                <a:latin typeface="+mj-lt"/>
              </a:rPr>
              <a:t>Collection for display</a:t>
            </a:r>
            <a:endParaRPr lang="en-US" sz="1800" dirty="0">
              <a:latin typeface="+mj-lt"/>
            </a:endParaRPr>
          </a:p>
        </p:txBody>
      </p:sp>
      <p:cxnSp>
        <p:nvCxnSpPr>
          <p:cNvPr id="20" name="Straight Arrow Connector 19"/>
          <p:cNvCxnSpPr/>
          <p:nvPr/>
        </p:nvCxnSpPr>
        <p:spPr bwMode="auto">
          <a:xfrm flipH="1" flipV="1">
            <a:off x="5105400" y="2819400"/>
            <a:ext cx="12954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6400800" y="2819400"/>
            <a:ext cx="2763385" cy="646331"/>
          </a:xfrm>
          <a:prstGeom prst="rect">
            <a:avLst/>
          </a:prstGeom>
          <a:noFill/>
          <a:ln w="9525">
            <a:noFill/>
            <a:miter lim="800000"/>
            <a:headEnd/>
            <a:tailEnd/>
          </a:ln>
        </p:spPr>
        <p:txBody>
          <a:bodyPr wrap="none" rtlCol="0">
            <a:spAutoFit/>
          </a:bodyPr>
          <a:lstStyle/>
          <a:p>
            <a:r>
              <a:rPr lang="en-US" dirty="0" smtClean="0">
                <a:latin typeface="+mj-lt"/>
              </a:rPr>
              <a:t>We bind to a Selected Item</a:t>
            </a:r>
          </a:p>
          <a:p>
            <a:r>
              <a:rPr lang="en-US" sz="1800" dirty="0" smtClean="0">
                <a:latin typeface="+mj-lt"/>
              </a:rPr>
              <a:t>property for usage later</a:t>
            </a:r>
            <a:endParaRPr lang="en-US" sz="1800" dirty="0">
              <a:latin typeface="+mj-lt"/>
            </a:endParaRPr>
          </a:p>
        </p:txBody>
      </p:sp>
      <p:cxnSp>
        <p:nvCxnSpPr>
          <p:cNvPr id="22" name="Straight Arrow Connector 21"/>
          <p:cNvCxnSpPr/>
          <p:nvPr/>
        </p:nvCxnSpPr>
        <p:spPr bwMode="auto">
          <a:xfrm flipH="1" flipV="1">
            <a:off x="5105400" y="3657600"/>
            <a:ext cx="1295400" cy="72526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400800" y="3925669"/>
            <a:ext cx="2803653" cy="923330"/>
          </a:xfrm>
          <a:prstGeom prst="rect">
            <a:avLst/>
          </a:prstGeom>
          <a:noFill/>
          <a:ln w="9525">
            <a:noFill/>
            <a:miter lim="800000"/>
            <a:headEnd/>
            <a:tailEnd/>
          </a:ln>
        </p:spPr>
        <p:txBody>
          <a:bodyPr wrap="none" rtlCol="0">
            <a:spAutoFit/>
          </a:bodyPr>
          <a:lstStyle/>
          <a:p>
            <a:r>
              <a:rPr lang="en-US" dirty="0" smtClean="0">
                <a:latin typeface="+mj-lt"/>
              </a:rPr>
              <a:t>We setup our </a:t>
            </a:r>
            <a:r>
              <a:rPr lang="en-US" dirty="0" err="1" smtClean="0">
                <a:latin typeface="+mj-lt"/>
              </a:rPr>
              <a:t>datatemplate</a:t>
            </a:r>
            <a:endParaRPr lang="en-US" dirty="0" smtClean="0">
              <a:latin typeface="+mj-lt"/>
            </a:endParaRPr>
          </a:p>
          <a:p>
            <a:r>
              <a:rPr lang="en-US" dirty="0">
                <a:latin typeface="+mj-lt"/>
              </a:rPr>
              <a:t>t</a:t>
            </a:r>
            <a:r>
              <a:rPr lang="en-US" sz="1800" dirty="0" smtClean="0">
                <a:latin typeface="+mj-lt"/>
              </a:rPr>
              <a:t>o display the correct </a:t>
            </a:r>
          </a:p>
          <a:p>
            <a:r>
              <a:rPr lang="en-US" dirty="0" smtClean="0">
                <a:latin typeface="+mj-lt"/>
              </a:rPr>
              <a:t>property on the object</a:t>
            </a:r>
            <a:endParaRPr lang="en-US" sz="1800" dirty="0" smtClean="0">
              <a:latin typeface="+mj-lt"/>
            </a:endParaRPr>
          </a:p>
        </p:txBody>
      </p:sp>
    </p:spTree>
    <p:extLst>
      <p:ext uri="{BB962C8B-B14F-4D97-AF65-F5344CB8AC3E}">
        <p14:creationId xmlns:p14="http://schemas.microsoft.com/office/powerpoint/2010/main" val="2469655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38200" y="1990626"/>
            <a:ext cx="4419600" cy="1266825"/>
          </a:xfrm>
          <a:prstGeom prst="rect">
            <a:avLst/>
          </a:prstGeom>
        </p:spPr>
      </p:pic>
      <p:sp>
        <p:nvSpPr>
          <p:cNvPr id="2" name="Title 1"/>
          <p:cNvSpPr>
            <a:spLocks noGrp="1"/>
          </p:cNvSpPr>
          <p:nvPr>
            <p:ph type="title"/>
          </p:nvPr>
        </p:nvSpPr>
        <p:spPr/>
        <p:txBody>
          <a:bodyPr/>
          <a:lstStyle/>
          <a:p>
            <a:r>
              <a:rPr lang="en-US" dirty="0" smtClean="0"/>
              <a:t>Working with Selection Options</a:t>
            </a:r>
            <a:endParaRPr lang="en-US" dirty="0"/>
          </a:p>
        </p:txBody>
      </p:sp>
      <p:sp>
        <p:nvSpPr>
          <p:cNvPr id="3" name="Text Placeholder 2"/>
          <p:cNvSpPr>
            <a:spLocks noGrp="1"/>
          </p:cNvSpPr>
          <p:nvPr>
            <p:ph type="body" idx="1"/>
          </p:nvPr>
        </p:nvSpPr>
        <p:spPr/>
        <p:txBody>
          <a:bodyPr/>
          <a:lstStyle/>
          <a:p>
            <a:pPr marL="0" indent="0">
              <a:buNone/>
            </a:pPr>
            <a:r>
              <a:rPr lang="en-US" dirty="0" smtClean="0"/>
              <a:t>Defining our Selection box in HTML</a:t>
            </a:r>
            <a:endParaRPr lang="en-US" dirty="0"/>
          </a:p>
        </p:txBody>
      </p:sp>
      <p:cxnSp>
        <p:nvCxnSpPr>
          <p:cNvPr id="17" name="Straight Arrow Connector 16"/>
          <p:cNvCxnSpPr/>
          <p:nvPr/>
        </p:nvCxnSpPr>
        <p:spPr bwMode="auto">
          <a:xfrm flipH="1">
            <a:off x="4716811" y="2057400"/>
            <a:ext cx="1683989" cy="23169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400800" y="1600200"/>
            <a:ext cx="2712474" cy="646331"/>
          </a:xfrm>
          <a:prstGeom prst="rect">
            <a:avLst/>
          </a:prstGeom>
          <a:noFill/>
          <a:ln w="9525">
            <a:noFill/>
            <a:miter lim="800000"/>
            <a:headEnd/>
            <a:tailEnd/>
          </a:ln>
        </p:spPr>
        <p:txBody>
          <a:bodyPr wrap="none" rtlCol="0">
            <a:spAutoFit/>
          </a:bodyPr>
          <a:lstStyle/>
          <a:p>
            <a:r>
              <a:rPr lang="en-US" dirty="0" smtClean="0">
                <a:latin typeface="+mj-lt"/>
              </a:rPr>
              <a:t>We bind to our underlying</a:t>
            </a:r>
          </a:p>
          <a:p>
            <a:r>
              <a:rPr lang="en-US" sz="1800" dirty="0" smtClean="0">
                <a:latin typeface="+mj-lt"/>
              </a:rPr>
              <a:t>Collection for display</a:t>
            </a:r>
            <a:endParaRPr lang="en-US" sz="1800" dirty="0">
              <a:latin typeface="+mj-lt"/>
            </a:endParaRPr>
          </a:p>
        </p:txBody>
      </p:sp>
      <p:cxnSp>
        <p:nvCxnSpPr>
          <p:cNvPr id="20" name="Straight Arrow Connector 19"/>
          <p:cNvCxnSpPr/>
          <p:nvPr/>
        </p:nvCxnSpPr>
        <p:spPr bwMode="auto">
          <a:xfrm flipH="1" flipV="1">
            <a:off x="4114800" y="2590800"/>
            <a:ext cx="2286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6400800" y="2782669"/>
            <a:ext cx="2763385" cy="646331"/>
          </a:xfrm>
          <a:prstGeom prst="rect">
            <a:avLst/>
          </a:prstGeom>
          <a:noFill/>
          <a:ln w="9525">
            <a:noFill/>
            <a:miter lim="800000"/>
            <a:headEnd/>
            <a:tailEnd/>
          </a:ln>
        </p:spPr>
        <p:txBody>
          <a:bodyPr wrap="none" rtlCol="0">
            <a:spAutoFit/>
          </a:bodyPr>
          <a:lstStyle/>
          <a:p>
            <a:r>
              <a:rPr lang="en-US" dirty="0" smtClean="0">
                <a:latin typeface="+mj-lt"/>
              </a:rPr>
              <a:t>We bind to a Selected Item</a:t>
            </a:r>
          </a:p>
          <a:p>
            <a:r>
              <a:rPr lang="en-US" sz="1800" dirty="0" smtClean="0">
                <a:latin typeface="+mj-lt"/>
              </a:rPr>
              <a:t>property for usage later</a:t>
            </a:r>
            <a:endParaRPr lang="en-US" sz="1800" dirty="0">
              <a:latin typeface="+mj-lt"/>
            </a:endParaRPr>
          </a:p>
        </p:txBody>
      </p:sp>
      <p:cxnSp>
        <p:nvCxnSpPr>
          <p:cNvPr id="22" name="Straight Arrow Connector 21"/>
          <p:cNvCxnSpPr/>
          <p:nvPr/>
        </p:nvCxnSpPr>
        <p:spPr bwMode="auto">
          <a:xfrm flipH="1" flipV="1">
            <a:off x="3581400" y="2932331"/>
            <a:ext cx="2819400" cy="145053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400800" y="3925669"/>
            <a:ext cx="2447273" cy="923330"/>
          </a:xfrm>
          <a:prstGeom prst="rect">
            <a:avLst/>
          </a:prstGeom>
          <a:noFill/>
          <a:ln w="9525">
            <a:noFill/>
            <a:miter lim="800000"/>
            <a:headEnd/>
            <a:tailEnd/>
          </a:ln>
        </p:spPr>
        <p:txBody>
          <a:bodyPr wrap="none" rtlCol="0">
            <a:spAutoFit/>
          </a:bodyPr>
          <a:lstStyle/>
          <a:p>
            <a:r>
              <a:rPr lang="en-US" dirty="0" smtClean="0">
                <a:latin typeface="+mj-lt"/>
              </a:rPr>
              <a:t>We setup to bind to the</a:t>
            </a:r>
          </a:p>
          <a:p>
            <a:r>
              <a:rPr lang="en-US" sz="1800" dirty="0" smtClean="0">
                <a:latin typeface="+mj-lt"/>
              </a:rPr>
              <a:t>correct property for </a:t>
            </a:r>
          </a:p>
          <a:p>
            <a:r>
              <a:rPr lang="en-US" dirty="0" smtClean="0">
                <a:latin typeface="+mj-lt"/>
              </a:rPr>
              <a:t>display</a:t>
            </a:r>
            <a:endParaRPr lang="en-US" sz="1800" dirty="0" smtClean="0">
              <a:latin typeface="+mj-lt"/>
            </a:endParaRPr>
          </a:p>
        </p:txBody>
      </p:sp>
    </p:spTree>
    <p:extLst>
      <p:ext uri="{BB962C8B-B14F-4D97-AF65-F5344CB8AC3E}">
        <p14:creationId xmlns:p14="http://schemas.microsoft.com/office/powerpoint/2010/main" val="368704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9716764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Creating </a:t>
            </a:r>
            <a:r>
              <a:rPr lang="en-GB" dirty="0" smtClean="0"/>
              <a:t>the </a:t>
            </a:r>
            <a:r>
              <a:rPr lang="en-GB" dirty="0"/>
              <a:t>Maintenance Dialog</a:t>
            </a:r>
          </a:p>
          <a:p>
            <a:r>
              <a:rPr lang="en-GB" dirty="0" smtClean="0"/>
              <a:t>Setting up the </a:t>
            </a:r>
            <a:r>
              <a:rPr lang="en-GB" dirty="0"/>
              <a:t>Maintenance View </a:t>
            </a:r>
            <a:r>
              <a:rPr lang="en-GB" dirty="0" smtClean="0"/>
              <a:t>Model</a:t>
            </a:r>
            <a:endParaRPr lang="en-GB" dirty="0" smtClean="0"/>
          </a:p>
          <a:p>
            <a:r>
              <a:rPr lang="en-GB" dirty="0" smtClean="0"/>
              <a:t>Working with </a:t>
            </a:r>
            <a:r>
              <a:rPr lang="en-GB" dirty="0"/>
              <a:t>Selection </a:t>
            </a:r>
            <a:r>
              <a:rPr lang="en-GB" dirty="0" smtClean="0"/>
              <a:t>Options</a:t>
            </a:r>
          </a:p>
          <a:p>
            <a:r>
              <a:rPr lang="en-GB" dirty="0" smtClean="0">
                <a:solidFill>
                  <a:schemeClr val="accent6">
                    <a:lumMod val="75000"/>
                  </a:schemeClr>
                </a:solidFill>
              </a:rPr>
              <a:t>Working with Date Fields</a:t>
            </a:r>
            <a:endParaRPr lang="en-GB" dirty="0" smtClean="0">
              <a:solidFill>
                <a:schemeClr val="accent6">
                  <a:lumMod val="75000"/>
                </a:schemeClr>
              </a:solidFill>
            </a:endParaRPr>
          </a:p>
          <a:p>
            <a:r>
              <a:rPr lang="en-GB" dirty="0"/>
              <a:t>Creating a new </a:t>
            </a:r>
            <a:r>
              <a:rPr lang="en-GB" dirty="0" err="1"/>
              <a:t>ToDo</a:t>
            </a:r>
            <a:r>
              <a:rPr lang="en-GB" dirty="0"/>
              <a:t> </a:t>
            </a:r>
            <a:r>
              <a:rPr lang="en-GB" dirty="0" smtClean="0"/>
              <a:t>Item</a:t>
            </a:r>
            <a:endParaRPr lang="en-GB" dirty="0"/>
          </a:p>
          <a:p>
            <a:r>
              <a:rPr lang="en-US" dirty="0"/>
              <a:t>Maintaining an existing </a:t>
            </a:r>
            <a:r>
              <a:rPr lang="en-US" dirty="0" err="1"/>
              <a:t>ToDo</a:t>
            </a:r>
            <a:r>
              <a:rPr lang="en-US" dirty="0"/>
              <a:t> </a:t>
            </a:r>
            <a:r>
              <a:rPr lang="en-US" dirty="0" smtClean="0"/>
              <a:t>Item</a:t>
            </a:r>
            <a:endParaRPr lang="en-GB" dirty="0" smtClean="0"/>
          </a:p>
          <a:p>
            <a:r>
              <a:rPr lang="en-GB" dirty="0" smtClean="0"/>
              <a:t>Saving the Data</a:t>
            </a:r>
            <a:endParaRPr lang="en-GB" dirty="0"/>
          </a:p>
        </p:txBody>
      </p:sp>
    </p:spTree>
    <p:extLst>
      <p:ext uri="{BB962C8B-B14F-4D97-AF65-F5344CB8AC3E}">
        <p14:creationId xmlns:p14="http://schemas.microsoft.com/office/powerpoint/2010/main" val="394814921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27710" y="2075908"/>
            <a:ext cx="5448300" cy="495300"/>
          </a:xfrm>
          <a:prstGeom prst="rect">
            <a:avLst/>
          </a:prstGeom>
        </p:spPr>
      </p:pic>
      <p:sp>
        <p:nvSpPr>
          <p:cNvPr id="2" name="Title 1"/>
          <p:cNvSpPr>
            <a:spLocks noGrp="1"/>
          </p:cNvSpPr>
          <p:nvPr>
            <p:ph type="title"/>
          </p:nvPr>
        </p:nvSpPr>
        <p:spPr/>
        <p:txBody>
          <a:bodyPr/>
          <a:lstStyle/>
          <a:p>
            <a:r>
              <a:rPr lang="en-US" dirty="0" smtClean="0"/>
              <a:t>Working with Date Fields</a:t>
            </a:r>
            <a:endParaRPr lang="en-US" dirty="0"/>
          </a:p>
        </p:txBody>
      </p:sp>
      <p:sp>
        <p:nvSpPr>
          <p:cNvPr id="3" name="Text Placeholder 2"/>
          <p:cNvSpPr>
            <a:spLocks noGrp="1"/>
          </p:cNvSpPr>
          <p:nvPr>
            <p:ph type="body" idx="1"/>
          </p:nvPr>
        </p:nvSpPr>
        <p:spPr/>
        <p:txBody>
          <a:bodyPr/>
          <a:lstStyle/>
          <a:p>
            <a:pPr marL="0" indent="0">
              <a:buNone/>
            </a:pPr>
            <a:r>
              <a:rPr lang="en-US" dirty="0" smtClean="0"/>
              <a:t>Using Date in XAML</a:t>
            </a:r>
            <a:endParaRPr lang="en-US" dirty="0"/>
          </a:p>
        </p:txBody>
      </p:sp>
      <p:cxnSp>
        <p:nvCxnSpPr>
          <p:cNvPr id="5" name="Straight Arrow Connector 4"/>
          <p:cNvCxnSpPr/>
          <p:nvPr/>
        </p:nvCxnSpPr>
        <p:spPr bwMode="auto">
          <a:xfrm flipH="1">
            <a:off x="2514600" y="1894159"/>
            <a:ext cx="3886200" cy="18174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369332"/>
          </a:xfrm>
          <a:prstGeom prst="rect">
            <a:avLst/>
          </a:prstGeom>
          <a:noFill/>
          <a:ln w="9525">
            <a:noFill/>
            <a:miter lim="800000"/>
            <a:headEnd/>
            <a:tailEnd/>
          </a:ln>
        </p:spPr>
        <p:txBody>
          <a:bodyPr wrap="square" rtlCol="0">
            <a:spAutoFit/>
          </a:bodyPr>
          <a:lstStyle/>
          <a:p>
            <a:r>
              <a:rPr lang="en-US" dirty="0" smtClean="0">
                <a:latin typeface="+mj-lt"/>
              </a:rPr>
              <a:t>Built in Date Control</a:t>
            </a:r>
            <a:endParaRPr lang="en-US" dirty="0" smtClean="0">
              <a:latin typeface="+mj-lt"/>
            </a:endParaRPr>
          </a:p>
        </p:txBody>
      </p:sp>
      <p:cxnSp>
        <p:nvCxnSpPr>
          <p:cNvPr id="9" name="Straight Arrow Connector 8"/>
          <p:cNvCxnSpPr/>
          <p:nvPr/>
        </p:nvCxnSpPr>
        <p:spPr bwMode="auto">
          <a:xfrm flipH="1" flipV="1">
            <a:off x="4191000" y="2624021"/>
            <a:ext cx="2209800" cy="54703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2954119"/>
            <a:ext cx="2743200" cy="646331"/>
          </a:xfrm>
          <a:prstGeom prst="rect">
            <a:avLst/>
          </a:prstGeom>
          <a:noFill/>
          <a:ln w="9525">
            <a:noFill/>
            <a:miter lim="800000"/>
            <a:headEnd/>
            <a:tailEnd/>
          </a:ln>
        </p:spPr>
        <p:txBody>
          <a:bodyPr wrap="square" rtlCol="0">
            <a:spAutoFit/>
          </a:bodyPr>
          <a:lstStyle/>
          <a:p>
            <a:r>
              <a:rPr lang="en-US" dirty="0" smtClean="0">
                <a:latin typeface="+mj-lt"/>
              </a:rPr>
              <a:t>Bind to the Date Property</a:t>
            </a:r>
          </a:p>
          <a:p>
            <a:r>
              <a:rPr lang="en-US" dirty="0" smtClean="0">
                <a:latin typeface="+mj-lt"/>
              </a:rPr>
              <a:t>on the View Model</a:t>
            </a:r>
            <a:endParaRPr lang="en-US" dirty="0" smtClean="0">
              <a:latin typeface="+mj-lt"/>
            </a:endParaRPr>
          </a:p>
        </p:txBody>
      </p:sp>
    </p:spTree>
    <p:extLst>
      <p:ext uri="{BB962C8B-B14F-4D97-AF65-F5344CB8AC3E}">
        <p14:creationId xmlns:p14="http://schemas.microsoft.com/office/powerpoint/2010/main" val="3365478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smtClean="0"/>
              <a:t>Creating our Maintenance Dialog</a:t>
            </a:r>
            <a:endParaRPr lang="en-GB" dirty="0"/>
          </a:p>
          <a:p>
            <a:pPr lvl="1"/>
            <a:r>
              <a:rPr lang="en-GB" dirty="0" smtClean="0">
                <a:latin typeface="+mn-lt"/>
              </a:rPr>
              <a:t>Building our HTML view</a:t>
            </a:r>
            <a:endParaRPr lang="en-GB" dirty="0">
              <a:latin typeface="+mn-lt"/>
            </a:endParaRPr>
          </a:p>
          <a:p>
            <a:endParaRPr lang="en-US" dirty="0" smtClean="0">
              <a:latin typeface="+mn-lt"/>
            </a:endParaRPr>
          </a:p>
          <a:p>
            <a:r>
              <a:rPr lang="en-GB" dirty="0" smtClean="0"/>
              <a:t>Setup our Maintenance View Model</a:t>
            </a:r>
            <a:endParaRPr lang="en-GB" dirty="0" smtClean="0"/>
          </a:p>
          <a:p>
            <a:pPr lvl="1"/>
            <a:r>
              <a:rPr lang="en-US" dirty="0" smtClean="0">
                <a:latin typeface="+mn-lt"/>
              </a:rPr>
              <a:t>Setting up the View Model</a:t>
            </a:r>
            <a:endParaRPr lang="en-US" dirty="0">
              <a:latin typeface="+mn-lt"/>
            </a:endParaRPr>
          </a:p>
          <a:p>
            <a:pPr lvl="1"/>
            <a:endParaRPr lang="en-GB" dirty="0" smtClean="0"/>
          </a:p>
          <a:p>
            <a:r>
              <a:rPr lang="en-GB" dirty="0" smtClean="0"/>
              <a:t>Working with Selection Options</a:t>
            </a:r>
            <a:endParaRPr lang="en-GB" dirty="0" smtClean="0"/>
          </a:p>
          <a:p>
            <a:pPr lvl="1"/>
            <a:r>
              <a:rPr lang="en-GB" dirty="0" smtClean="0">
                <a:latin typeface="+mn-lt"/>
              </a:rPr>
              <a:t>XAML Combo box </a:t>
            </a:r>
            <a:r>
              <a:rPr lang="en-GB" dirty="0" err="1" smtClean="0">
                <a:latin typeface="+mn-lt"/>
              </a:rPr>
              <a:t>vs</a:t>
            </a:r>
            <a:r>
              <a:rPr lang="en-GB" dirty="0" smtClean="0">
                <a:latin typeface="+mn-lt"/>
              </a:rPr>
              <a:t> HTML Select</a:t>
            </a:r>
          </a:p>
          <a:p>
            <a:pPr lvl="1"/>
            <a:endParaRPr lang="en-GB" dirty="0" smtClean="0">
              <a:latin typeface="+mn-lt"/>
            </a:endParaRPr>
          </a:p>
          <a:p>
            <a:r>
              <a:rPr lang="en-GB" dirty="0" smtClean="0"/>
              <a:t>Working with Date Fields</a:t>
            </a:r>
          </a:p>
          <a:p>
            <a:pPr lvl="1"/>
            <a:r>
              <a:rPr lang="en-GB" dirty="0" smtClean="0"/>
              <a:t>Handling Date data types</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814388" y="2036399"/>
            <a:ext cx="5229225" cy="714375"/>
          </a:xfrm>
          <a:prstGeom prst="rect">
            <a:avLst/>
          </a:prstGeom>
        </p:spPr>
      </p:pic>
      <p:sp>
        <p:nvSpPr>
          <p:cNvPr id="2" name="Title 1"/>
          <p:cNvSpPr>
            <a:spLocks noGrp="1"/>
          </p:cNvSpPr>
          <p:nvPr>
            <p:ph type="title"/>
          </p:nvPr>
        </p:nvSpPr>
        <p:spPr/>
        <p:txBody>
          <a:bodyPr/>
          <a:lstStyle/>
          <a:p>
            <a:r>
              <a:rPr lang="en-US" dirty="0" smtClean="0"/>
              <a:t>Working with Date Fields</a:t>
            </a:r>
            <a:endParaRPr lang="en-US" dirty="0"/>
          </a:p>
        </p:txBody>
      </p:sp>
      <p:sp>
        <p:nvSpPr>
          <p:cNvPr id="3" name="Text Placeholder 2"/>
          <p:cNvSpPr>
            <a:spLocks noGrp="1"/>
          </p:cNvSpPr>
          <p:nvPr>
            <p:ph type="body" idx="1"/>
          </p:nvPr>
        </p:nvSpPr>
        <p:spPr/>
        <p:txBody>
          <a:bodyPr/>
          <a:lstStyle/>
          <a:p>
            <a:pPr marL="0" indent="0">
              <a:buNone/>
            </a:pPr>
            <a:r>
              <a:rPr lang="en-US" dirty="0" smtClean="0"/>
              <a:t>Using Date in HTML – Option 1</a:t>
            </a:r>
            <a:endParaRPr lang="en-US" dirty="0"/>
          </a:p>
        </p:txBody>
      </p:sp>
      <p:cxnSp>
        <p:nvCxnSpPr>
          <p:cNvPr id="5" name="Straight Arrow Connector 4"/>
          <p:cNvCxnSpPr/>
          <p:nvPr/>
        </p:nvCxnSpPr>
        <p:spPr bwMode="auto">
          <a:xfrm flipH="1">
            <a:off x="2514600" y="1894159"/>
            <a:ext cx="3886200" cy="2152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646331"/>
          </a:xfrm>
          <a:prstGeom prst="rect">
            <a:avLst/>
          </a:prstGeom>
          <a:noFill/>
          <a:ln w="9525">
            <a:noFill/>
            <a:miter lim="800000"/>
            <a:headEnd/>
            <a:tailEnd/>
          </a:ln>
        </p:spPr>
        <p:txBody>
          <a:bodyPr wrap="square" rtlCol="0">
            <a:spAutoFit/>
          </a:bodyPr>
          <a:lstStyle/>
          <a:p>
            <a:r>
              <a:rPr lang="en-US" dirty="0" smtClean="0">
                <a:latin typeface="+mj-lt"/>
              </a:rPr>
              <a:t>Input control w/ a type of</a:t>
            </a:r>
          </a:p>
          <a:p>
            <a:r>
              <a:rPr lang="en-US" dirty="0" smtClean="0">
                <a:latin typeface="+mj-lt"/>
              </a:rPr>
              <a:t>Date</a:t>
            </a:r>
            <a:endParaRPr lang="en-US" dirty="0" smtClean="0">
              <a:latin typeface="+mj-lt"/>
            </a:endParaRPr>
          </a:p>
        </p:txBody>
      </p:sp>
      <p:cxnSp>
        <p:nvCxnSpPr>
          <p:cNvPr id="9" name="Straight Arrow Connector 8"/>
          <p:cNvCxnSpPr/>
          <p:nvPr/>
        </p:nvCxnSpPr>
        <p:spPr bwMode="auto">
          <a:xfrm flipH="1" flipV="1">
            <a:off x="3657600" y="2628358"/>
            <a:ext cx="2743200" cy="5426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2954119"/>
            <a:ext cx="2743200" cy="646331"/>
          </a:xfrm>
          <a:prstGeom prst="rect">
            <a:avLst/>
          </a:prstGeom>
          <a:noFill/>
          <a:ln w="9525">
            <a:noFill/>
            <a:miter lim="800000"/>
            <a:headEnd/>
            <a:tailEnd/>
          </a:ln>
        </p:spPr>
        <p:txBody>
          <a:bodyPr wrap="square" rtlCol="0">
            <a:spAutoFit/>
          </a:bodyPr>
          <a:lstStyle/>
          <a:p>
            <a:r>
              <a:rPr lang="en-US" dirty="0" smtClean="0">
                <a:latin typeface="+mj-lt"/>
              </a:rPr>
              <a:t>Bind to the </a:t>
            </a:r>
            <a:r>
              <a:rPr lang="en-US" dirty="0" err="1" smtClean="0">
                <a:latin typeface="+mj-lt"/>
              </a:rPr>
              <a:t>DueDate</a:t>
            </a:r>
            <a:endParaRPr lang="en-US" dirty="0" smtClean="0">
              <a:latin typeface="+mj-lt"/>
            </a:endParaRPr>
          </a:p>
          <a:p>
            <a:r>
              <a:rPr lang="en-US" dirty="0" smtClean="0">
                <a:latin typeface="+mj-lt"/>
              </a:rPr>
              <a:t>on the View Model</a:t>
            </a:r>
            <a:endParaRPr lang="en-US" dirty="0" smtClean="0">
              <a:latin typeface="+mj-lt"/>
            </a:endParaRPr>
          </a:p>
        </p:txBody>
      </p:sp>
      <p:sp>
        <p:nvSpPr>
          <p:cNvPr id="15" name="TextBox 14"/>
          <p:cNvSpPr txBox="1"/>
          <p:nvPr/>
        </p:nvSpPr>
        <p:spPr bwMode="auto">
          <a:xfrm>
            <a:off x="45720" y="4572000"/>
            <a:ext cx="9067800" cy="646331"/>
          </a:xfrm>
          <a:prstGeom prst="rect">
            <a:avLst/>
          </a:prstGeom>
          <a:noFill/>
          <a:ln w="9525">
            <a:noFill/>
            <a:miter lim="800000"/>
            <a:headEnd/>
            <a:tailEnd/>
          </a:ln>
        </p:spPr>
        <p:txBody>
          <a:bodyPr wrap="square" rtlCol="0">
            <a:spAutoFit/>
          </a:bodyPr>
          <a:lstStyle/>
          <a:p>
            <a:pPr algn="ctr"/>
            <a:r>
              <a:rPr lang="en-US" dirty="0" smtClean="0">
                <a:solidFill>
                  <a:srgbClr val="FF0000"/>
                </a:solidFill>
                <a:latin typeface="+mj-lt"/>
              </a:rPr>
              <a:t>Input type=“Date” is a new HTML 5 standard and is not supported in IE or Firefox</a:t>
            </a:r>
          </a:p>
          <a:p>
            <a:pPr algn="ctr"/>
            <a:r>
              <a:rPr lang="en-US" dirty="0" smtClean="0">
                <a:solidFill>
                  <a:srgbClr val="FF0000"/>
                </a:solidFill>
                <a:latin typeface="+mj-lt"/>
              </a:rPr>
              <a:t>as well as in older browsers</a:t>
            </a:r>
            <a:endParaRPr lang="en-US" dirty="0" smtClean="0">
              <a:solidFill>
                <a:srgbClr val="FF0000"/>
              </a:solidFill>
              <a:latin typeface="+mj-lt"/>
            </a:endParaRPr>
          </a:p>
        </p:txBody>
      </p:sp>
      <p:pic>
        <p:nvPicPr>
          <p:cNvPr id="16" name="Picture 15"/>
          <p:cNvPicPr>
            <a:picLocks noChangeAspect="1"/>
          </p:cNvPicPr>
          <p:nvPr/>
        </p:nvPicPr>
        <p:blipFill>
          <a:blip r:embed="rId4"/>
          <a:stretch>
            <a:fillRect/>
          </a:stretch>
        </p:blipFill>
        <p:spPr>
          <a:xfrm>
            <a:off x="2652713" y="5218331"/>
            <a:ext cx="3390900" cy="533400"/>
          </a:xfrm>
          <a:prstGeom prst="rect">
            <a:avLst/>
          </a:prstGeom>
        </p:spPr>
      </p:pic>
    </p:spTree>
    <p:extLst>
      <p:ext uri="{BB962C8B-B14F-4D97-AF65-F5344CB8AC3E}">
        <p14:creationId xmlns:p14="http://schemas.microsoft.com/office/powerpoint/2010/main" val="3312552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5825" y="2079884"/>
            <a:ext cx="5286375" cy="571500"/>
          </a:xfrm>
          <a:prstGeom prst="rect">
            <a:avLst/>
          </a:prstGeom>
        </p:spPr>
      </p:pic>
      <p:sp>
        <p:nvSpPr>
          <p:cNvPr id="2" name="Title 1"/>
          <p:cNvSpPr>
            <a:spLocks noGrp="1"/>
          </p:cNvSpPr>
          <p:nvPr>
            <p:ph type="title"/>
          </p:nvPr>
        </p:nvSpPr>
        <p:spPr/>
        <p:txBody>
          <a:bodyPr/>
          <a:lstStyle/>
          <a:p>
            <a:r>
              <a:rPr lang="en-US" dirty="0" smtClean="0"/>
              <a:t>Working with Date Fields</a:t>
            </a:r>
            <a:endParaRPr lang="en-US" dirty="0"/>
          </a:p>
        </p:txBody>
      </p:sp>
      <p:sp>
        <p:nvSpPr>
          <p:cNvPr id="3" name="Text Placeholder 2"/>
          <p:cNvSpPr>
            <a:spLocks noGrp="1"/>
          </p:cNvSpPr>
          <p:nvPr>
            <p:ph type="body" idx="1"/>
          </p:nvPr>
        </p:nvSpPr>
        <p:spPr/>
        <p:txBody>
          <a:bodyPr/>
          <a:lstStyle/>
          <a:p>
            <a:pPr marL="0" indent="0">
              <a:buNone/>
            </a:pPr>
            <a:r>
              <a:rPr lang="en-US" dirty="0" smtClean="0"/>
              <a:t>Using Date in HTML – Option 2</a:t>
            </a:r>
            <a:endParaRPr lang="en-US" dirty="0"/>
          </a:p>
        </p:txBody>
      </p:sp>
      <p:cxnSp>
        <p:nvCxnSpPr>
          <p:cNvPr id="5" name="Straight Arrow Connector 4"/>
          <p:cNvCxnSpPr/>
          <p:nvPr/>
        </p:nvCxnSpPr>
        <p:spPr bwMode="auto">
          <a:xfrm flipH="1">
            <a:off x="2514600" y="1894159"/>
            <a:ext cx="3886200" cy="2152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646331"/>
          </a:xfrm>
          <a:prstGeom prst="rect">
            <a:avLst/>
          </a:prstGeom>
          <a:noFill/>
          <a:ln w="9525">
            <a:noFill/>
            <a:miter lim="800000"/>
            <a:headEnd/>
            <a:tailEnd/>
          </a:ln>
        </p:spPr>
        <p:txBody>
          <a:bodyPr wrap="square" rtlCol="0">
            <a:spAutoFit/>
          </a:bodyPr>
          <a:lstStyle/>
          <a:p>
            <a:r>
              <a:rPr lang="en-US" dirty="0" smtClean="0">
                <a:latin typeface="+mj-lt"/>
              </a:rPr>
              <a:t>Input control w/ a type of</a:t>
            </a:r>
          </a:p>
          <a:p>
            <a:r>
              <a:rPr lang="en-US" dirty="0" smtClean="0">
                <a:latin typeface="+mj-lt"/>
              </a:rPr>
              <a:t>Text, the default</a:t>
            </a:r>
            <a:endParaRPr lang="en-US" dirty="0" smtClean="0">
              <a:latin typeface="+mj-lt"/>
            </a:endParaRPr>
          </a:p>
        </p:txBody>
      </p:sp>
      <p:cxnSp>
        <p:nvCxnSpPr>
          <p:cNvPr id="9" name="Straight Arrow Connector 8"/>
          <p:cNvCxnSpPr/>
          <p:nvPr/>
        </p:nvCxnSpPr>
        <p:spPr bwMode="auto">
          <a:xfrm flipH="1" flipV="1">
            <a:off x="3657600" y="2628358"/>
            <a:ext cx="2743200" cy="5426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2954119"/>
            <a:ext cx="2743200" cy="646331"/>
          </a:xfrm>
          <a:prstGeom prst="rect">
            <a:avLst/>
          </a:prstGeom>
          <a:noFill/>
          <a:ln w="9525">
            <a:noFill/>
            <a:miter lim="800000"/>
            <a:headEnd/>
            <a:tailEnd/>
          </a:ln>
        </p:spPr>
        <p:txBody>
          <a:bodyPr wrap="square" rtlCol="0">
            <a:spAutoFit/>
          </a:bodyPr>
          <a:lstStyle/>
          <a:p>
            <a:r>
              <a:rPr lang="en-US" dirty="0" smtClean="0">
                <a:latin typeface="+mj-lt"/>
              </a:rPr>
              <a:t>Bind to the </a:t>
            </a:r>
            <a:r>
              <a:rPr lang="en-US" dirty="0" err="1" smtClean="0">
                <a:latin typeface="+mj-lt"/>
              </a:rPr>
              <a:t>DueDate</a:t>
            </a:r>
            <a:endParaRPr lang="en-US" dirty="0" smtClean="0">
              <a:latin typeface="+mj-lt"/>
            </a:endParaRPr>
          </a:p>
          <a:p>
            <a:r>
              <a:rPr lang="en-US" dirty="0" smtClean="0">
                <a:latin typeface="+mj-lt"/>
              </a:rPr>
              <a:t>on the View Model</a:t>
            </a:r>
            <a:endParaRPr lang="en-US" dirty="0" smtClean="0">
              <a:latin typeface="+mj-lt"/>
            </a:endParaRPr>
          </a:p>
        </p:txBody>
      </p:sp>
      <p:pic>
        <p:nvPicPr>
          <p:cNvPr id="7" name="Picture 6"/>
          <p:cNvPicPr>
            <a:picLocks noChangeAspect="1"/>
          </p:cNvPicPr>
          <p:nvPr/>
        </p:nvPicPr>
        <p:blipFill>
          <a:blip r:embed="rId4"/>
          <a:stretch>
            <a:fillRect/>
          </a:stretch>
        </p:blipFill>
        <p:spPr>
          <a:xfrm>
            <a:off x="885825" y="3790950"/>
            <a:ext cx="3067050" cy="628650"/>
          </a:xfrm>
          <a:prstGeom prst="rect">
            <a:avLst/>
          </a:prstGeom>
        </p:spPr>
      </p:pic>
      <p:cxnSp>
        <p:nvCxnSpPr>
          <p:cNvPr id="13" name="Straight Arrow Connector 12"/>
          <p:cNvCxnSpPr>
            <a:stCxn id="14" idx="1"/>
          </p:cNvCxnSpPr>
          <p:nvPr/>
        </p:nvCxnSpPr>
        <p:spPr bwMode="auto">
          <a:xfrm flipH="1">
            <a:off x="4267200" y="4069693"/>
            <a:ext cx="2133600" cy="3558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400800" y="3746527"/>
            <a:ext cx="2743200" cy="646331"/>
          </a:xfrm>
          <a:prstGeom prst="rect">
            <a:avLst/>
          </a:prstGeom>
          <a:noFill/>
          <a:ln w="9525">
            <a:noFill/>
            <a:miter lim="800000"/>
            <a:headEnd/>
            <a:tailEnd/>
          </a:ln>
        </p:spPr>
        <p:txBody>
          <a:bodyPr wrap="square" rtlCol="0">
            <a:spAutoFit/>
          </a:bodyPr>
          <a:lstStyle/>
          <a:p>
            <a:r>
              <a:rPr lang="en-US" dirty="0" smtClean="0">
                <a:latin typeface="+mj-lt"/>
              </a:rPr>
              <a:t>Use </a:t>
            </a:r>
            <a:r>
              <a:rPr lang="en-US" dirty="0" err="1" smtClean="0">
                <a:latin typeface="+mj-lt"/>
              </a:rPr>
              <a:t>jQuery</a:t>
            </a:r>
            <a:r>
              <a:rPr lang="en-US" dirty="0" smtClean="0">
                <a:latin typeface="+mj-lt"/>
              </a:rPr>
              <a:t> UI to create and format the date picker</a:t>
            </a:r>
            <a:endParaRPr lang="en-US" dirty="0" smtClean="0">
              <a:latin typeface="+mj-lt"/>
            </a:endParaRPr>
          </a:p>
        </p:txBody>
      </p:sp>
      <p:pic>
        <p:nvPicPr>
          <p:cNvPr id="16" name="Picture 15"/>
          <p:cNvPicPr>
            <a:picLocks noChangeAspect="1"/>
          </p:cNvPicPr>
          <p:nvPr/>
        </p:nvPicPr>
        <p:blipFill>
          <a:blip r:embed="rId5"/>
          <a:stretch>
            <a:fillRect/>
          </a:stretch>
        </p:blipFill>
        <p:spPr>
          <a:xfrm>
            <a:off x="885825" y="4467649"/>
            <a:ext cx="3267075" cy="2183034"/>
          </a:xfrm>
          <a:prstGeom prst="rect">
            <a:avLst/>
          </a:prstGeom>
        </p:spPr>
      </p:pic>
      <p:cxnSp>
        <p:nvCxnSpPr>
          <p:cNvPr id="18" name="Straight Arrow Connector 17"/>
          <p:cNvCxnSpPr/>
          <p:nvPr/>
        </p:nvCxnSpPr>
        <p:spPr bwMode="auto">
          <a:xfrm flipH="1" flipV="1">
            <a:off x="4267200" y="5503617"/>
            <a:ext cx="2133600" cy="1058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400800" y="5325348"/>
            <a:ext cx="2743200" cy="369332"/>
          </a:xfrm>
          <a:prstGeom prst="rect">
            <a:avLst/>
          </a:prstGeom>
          <a:noFill/>
          <a:ln w="9525">
            <a:noFill/>
            <a:miter lim="800000"/>
            <a:headEnd/>
            <a:tailEnd/>
          </a:ln>
        </p:spPr>
        <p:txBody>
          <a:bodyPr wrap="square" rtlCol="0">
            <a:spAutoFit/>
          </a:bodyPr>
          <a:lstStyle/>
          <a:p>
            <a:r>
              <a:rPr lang="en-US" dirty="0" smtClean="0">
                <a:latin typeface="+mj-lt"/>
              </a:rPr>
              <a:t>What the picker looks like</a:t>
            </a:r>
            <a:endParaRPr lang="en-US" dirty="0" smtClean="0">
              <a:latin typeface="+mj-lt"/>
            </a:endParaRPr>
          </a:p>
        </p:txBody>
      </p:sp>
    </p:spTree>
    <p:extLst>
      <p:ext uri="{BB962C8B-B14F-4D97-AF65-F5344CB8AC3E}">
        <p14:creationId xmlns:p14="http://schemas.microsoft.com/office/powerpoint/2010/main" val="1094875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763291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solidFill>
                  <a:schemeClr val="accent6">
                    <a:lumMod val="75000"/>
                  </a:schemeClr>
                </a:solidFill>
              </a:rPr>
              <a:t>Deleting Data </a:t>
            </a:r>
          </a:p>
          <a:p>
            <a:r>
              <a:rPr lang="en-GB" dirty="0" smtClean="0"/>
              <a:t>Computed Totals</a:t>
            </a:r>
            <a:endParaRPr lang="en-GB" dirty="0"/>
          </a:p>
        </p:txBody>
      </p:sp>
    </p:spTree>
    <p:extLst>
      <p:ext uri="{BB962C8B-B14F-4D97-AF65-F5344CB8AC3E}">
        <p14:creationId xmlns:p14="http://schemas.microsoft.com/office/powerpoint/2010/main" val="107907460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Text Placeholder 2"/>
          <p:cNvSpPr>
            <a:spLocks noGrp="1"/>
          </p:cNvSpPr>
          <p:nvPr>
            <p:ph type="body" idx="1"/>
          </p:nvPr>
        </p:nvSpPr>
        <p:spPr/>
        <p:txBody>
          <a:bodyPr/>
          <a:lstStyle/>
          <a:p>
            <a:pPr marL="0" indent="0">
              <a:buNone/>
            </a:pPr>
            <a:r>
              <a:rPr lang="en-US" dirty="0" smtClean="0"/>
              <a:t>Making the call in Silverlight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a:stretch>
            <a:fillRect/>
          </a:stretch>
        </p:blipFill>
        <p:spPr>
          <a:xfrm>
            <a:off x="772268" y="2016337"/>
            <a:ext cx="7599463" cy="3516041"/>
          </a:xfrm>
          <a:prstGeom prst="rect">
            <a:avLst/>
          </a:prstGeom>
        </p:spPr>
      </p:pic>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0" name="TextBox 9"/>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Client to make the service call</a:t>
            </a:r>
          </a:p>
        </p:txBody>
      </p:sp>
      <p:cxnSp>
        <p:nvCxnSpPr>
          <p:cNvPr id="11" name="Straight Arrow Connector 10"/>
          <p:cNvCxnSpPr/>
          <p:nvPr/>
        </p:nvCxnSpPr>
        <p:spPr bwMode="auto">
          <a:xfrm flipH="1">
            <a:off x="5181600" y="2845863"/>
            <a:ext cx="1219200" cy="18597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4114800" y="3773941"/>
            <a:ext cx="1828799" cy="122044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739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Making the call in Typescript</a:t>
            </a:r>
            <a:endParaRPr lang="en-US" dirty="0"/>
          </a:p>
        </p:txBody>
      </p:sp>
      <p:pic>
        <p:nvPicPr>
          <p:cNvPr id="4" name="Picture 3"/>
          <p:cNvPicPr>
            <a:picLocks noChangeAspect="1"/>
          </p:cNvPicPr>
          <p:nvPr/>
        </p:nvPicPr>
        <p:blipFill>
          <a:blip r:embed="rId3"/>
          <a:stretch>
            <a:fillRect/>
          </a:stretch>
        </p:blipFill>
        <p:spPr>
          <a:xfrm>
            <a:off x="915015" y="2038350"/>
            <a:ext cx="6496050" cy="3162300"/>
          </a:xfrm>
          <a:prstGeom prst="rect">
            <a:avLst/>
          </a:prstGeom>
        </p:spPr>
      </p:pic>
      <p:sp>
        <p:nvSpPr>
          <p:cNvPr id="2" name="Title 1"/>
          <p:cNvSpPr>
            <a:spLocks noGrp="1"/>
          </p:cNvSpPr>
          <p:nvPr>
            <p:ph type="title"/>
          </p:nvPr>
        </p:nvSpPr>
        <p:spPr/>
        <p:txBody>
          <a:bodyPr/>
          <a:lstStyle/>
          <a:p>
            <a:r>
              <a:rPr lang="en-US" dirty="0" smtClean="0"/>
              <a:t>Deleting Data</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3962400" y="4038600"/>
            <a:ext cx="1981200" cy="9557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400800" y="2935069"/>
            <a:ext cx="2743200" cy="646331"/>
          </a:xfrm>
          <a:prstGeom prst="rect">
            <a:avLst/>
          </a:prstGeom>
          <a:noFill/>
          <a:ln w="9525">
            <a:noFill/>
            <a:miter lim="800000"/>
            <a:headEnd/>
            <a:tailEnd/>
          </a:ln>
        </p:spPr>
        <p:txBody>
          <a:bodyPr wrap="square" rtlCol="0">
            <a:spAutoFit/>
          </a:bodyPr>
          <a:lstStyle/>
          <a:p>
            <a:r>
              <a:rPr lang="en-US" dirty="0" smtClean="0">
                <a:latin typeface="+mj-lt"/>
              </a:rPr>
              <a:t>Make the call via </a:t>
            </a:r>
            <a:r>
              <a:rPr lang="en-US" dirty="0" err="1" smtClean="0">
                <a:latin typeface="+mj-lt"/>
              </a:rPr>
              <a:t>jQuery</a:t>
            </a:r>
            <a:r>
              <a:rPr lang="en-US" dirty="0" smtClean="0">
                <a:latin typeface="+mj-lt"/>
              </a:rPr>
              <a:t> and Ajax</a:t>
            </a:r>
          </a:p>
        </p:txBody>
      </p:sp>
      <p:cxnSp>
        <p:nvCxnSpPr>
          <p:cNvPr id="18" name="Straight Arrow Connector 17"/>
          <p:cNvCxnSpPr/>
          <p:nvPr/>
        </p:nvCxnSpPr>
        <p:spPr bwMode="auto">
          <a:xfrm flipH="1" flipV="1">
            <a:off x="2743200" y="3048000"/>
            <a:ext cx="3657600" cy="15106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35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2092398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solidFill>
                  <a:schemeClr val="accent6">
                    <a:lumMod val="75000"/>
                  </a:schemeClr>
                </a:solidFill>
              </a:rPr>
              <a:t>Computed Totals</a:t>
            </a:r>
            <a:endParaRPr lang="en-GB" dirty="0">
              <a:solidFill>
                <a:schemeClr val="accent6">
                  <a:lumMod val="75000"/>
                </a:schemeClr>
              </a:solidFill>
            </a:endParaRPr>
          </a:p>
        </p:txBody>
      </p:sp>
    </p:spTree>
    <p:extLst>
      <p:ext uri="{BB962C8B-B14F-4D97-AF65-F5344CB8AC3E}">
        <p14:creationId xmlns:p14="http://schemas.microsoft.com/office/powerpoint/2010/main" val="10903086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1157287"/>
            <a:ext cx="8194123" cy="5038725"/>
          </a:xfrm>
          <a:prstGeom prst="rect">
            <a:avLst/>
          </a:prstGeom>
        </p:spPr>
      </p:pic>
      <p:sp>
        <p:nvSpPr>
          <p:cNvPr id="2" name="Title 1"/>
          <p:cNvSpPr>
            <a:spLocks noGrp="1"/>
          </p:cNvSpPr>
          <p:nvPr>
            <p:ph type="title"/>
          </p:nvPr>
        </p:nvSpPr>
        <p:spPr/>
        <p:txBody>
          <a:bodyPr/>
          <a:lstStyle/>
          <a:p>
            <a:r>
              <a:rPr lang="en-US" dirty="0" smtClean="0"/>
              <a:t>Computed Totals</a:t>
            </a:r>
            <a:endParaRPr lang="en-US" dirty="0"/>
          </a:p>
        </p:txBody>
      </p:sp>
      <p:cxnSp>
        <p:nvCxnSpPr>
          <p:cNvPr id="15" name="Straight Arrow Connector 14"/>
          <p:cNvCxnSpPr/>
          <p:nvPr/>
        </p:nvCxnSpPr>
        <p:spPr bwMode="auto">
          <a:xfrm>
            <a:off x="4724400" y="608838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bwMode="auto">
          <a:xfrm>
            <a:off x="7092315"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77724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84582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77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Computing totals in Silverlight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Raise Notifications to the UI to rebind the properties</a:t>
            </a:r>
          </a:p>
        </p:txBody>
      </p:sp>
      <p:pic>
        <p:nvPicPr>
          <p:cNvPr id="7" name="Picture 6"/>
          <p:cNvPicPr>
            <a:picLocks noChangeAspect="1"/>
          </p:cNvPicPr>
          <p:nvPr/>
        </p:nvPicPr>
        <p:blipFill>
          <a:blip r:embed="rId3"/>
          <a:stretch>
            <a:fillRect/>
          </a:stretch>
        </p:blipFill>
        <p:spPr>
          <a:xfrm>
            <a:off x="914400" y="2094544"/>
            <a:ext cx="3657600" cy="752475"/>
          </a:xfrm>
          <a:prstGeom prst="rect">
            <a:avLst/>
          </a:prstGeom>
        </p:spPr>
      </p:pic>
      <p:pic>
        <p:nvPicPr>
          <p:cNvPr id="8" name="Picture 7"/>
          <p:cNvPicPr>
            <a:picLocks noChangeAspect="1"/>
          </p:cNvPicPr>
          <p:nvPr/>
        </p:nvPicPr>
        <p:blipFill>
          <a:blip r:embed="rId4"/>
          <a:stretch>
            <a:fillRect/>
          </a:stretch>
        </p:blipFill>
        <p:spPr>
          <a:xfrm>
            <a:off x="914400" y="3557109"/>
            <a:ext cx="6115050" cy="1600200"/>
          </a:xfrm>
          <a:prstGeom prst="rect">
            <a:avLst/>
          </a:prstGeom>
        </p:spPr>
      </p:pic>
      <p:cxnSp>
        <p:nvCxnSpPr>
          <p:cNvPr id="15" name="Straight Arrow Connector 14"/>
          <p:cNvCxnSpPr/>
          <p:nvPr/>
        </p:nvCxnSpPr>
        <p:spPr bwMode="auto">
          <a:xfrm flipH="1">
            <a:off x="5181600" y="386642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646331"/>
          </a:xfrm>
          <a:prstGeom prst="rect">
            <a:avLst/>
          </a:prstGeom>
          <a:noFill/>
          <a:ln w="9525">
            <a:noFill/>
            <a:miter lim="800000"/>
            <a:headEnd/>
            <a:tailEnd/>
          </a:ln>
        </p:spPr>
        <p:txBody>
          <a:bodyPr wrap="square" rtlCol="0">
            <a:spAutoFit/>
          </a:bodyPr>
          <a:lstStyle/>
          <a:p>
            <a:r>
              <a:rPr lang="en-US" dirty="0" smtClean="0">
                <a:latin typeface="+mj-lt"/>
              </a:rPr>
              <a:t>Backing field to calculate the summary values</a:t>
            </a:r>
          </a:p>
        </p:txBody>
      </p:sp>
    </p:spTree>
    <p:extLst>
      <p:ext uri="{BB962C8B-B14F-4D97-AF65-F5344CB8AC3E}">
        <p14:creationId xmlns:p14="http://schemas.microsoft.com/office/powerpoint/2010/main" val="2584144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Creating a new </a:t>
            </a:r>
            <a:r>
              <a:rPr lang="en-GB" dirty="0" err="1"/>
              <a:t>ToDo</a:t>
            </a:r>
            <a:r>
              <a:rPr lang="en-GB" dirty="0"/>
              <a:t> Item</a:t>
            </a:r>
          </a:p>
          <a:p>
            <a:pPr lvl="1"/>
            <a:r>
              <a:rPr lang="en-US" dirty="0" smtClean="0">
                <a:latin typeface="+mn-lt"/>
              </a:rPr>
              <a:t>Adding a new </a:t>
            </a:r>
            <a:r>
              <a:rPr lang="en-US" dirty="0" err="1" smtClean="0">
                <a:latin typeface="+mn-lt"/>
              </a:rPr>
              <a:t>ToDo</a:t>
            </a:r>
            <a:r>
              <a:rPr lang="en-US" dirty="0" smtClean="0">
                <a:latin typeface="+mn-lt"/>
              </a:rPr>
              <a:t> Item</a:t>
            </a:r>
          </a:p>
          <a:p>
            <a:pPr lvl="1"/>
            <a:endParaRPr lang="en-US" dirty="0" smtClean="0">
              <a:latin typeface="+mn-lt"/>
            </a:endParaRPr>
          </a:p>
          <a:p>
            <a:r>
              <a:rPr lang="en-US" dirty="0" smtClean="0">
                <a:latin typeface="+mn-lt"/>
              </a:rPr>
              <a:t>Maintaining an existing </a:t>
            </a:r>
            <a:r>
              <a:rPr lang="en-US" dirty="0" err="1" smtClean="0">
                <a:latin typeface="+mn-lt"/>
              </a:rPr>
              <a:t>ToDo</a:t>
            </a:r>
            <a:r>
              <a:rPr lang="en-US" dirty="0" smtClean="0">
                <a:latin typeface="+mn-lt"/>
              </a:rPr>
              <a:t> Item</a:t>
            </a:r>
            <a:endParaRPr lang="en-US" dirty="0" smtClean="0">
              <a:latin typeface="+mn-lt"/>
            </a:endParaRPr>
          </a:p>
          <a:p>
            <a:pPr lvl="1"/>
            <a:r>
              <a:rPr lang="en-US" dirty="0" smtClean="0">
                <a:latin typeface="+mn-lt"/>
              </a:rPr>
              <a:t>Editing an existing </a:t>
            </a:r>
            <a:r>
              <a:rPr lang="en-US" dirty="0" err="1" smtClean="0">
                <a:latin typeface="+mn-lt"/>
              </a:rPr>
              <a:t>ToDo</a:t>
            </a:r>
            <a:r>
              <a:rPr lang="en-US" dirty="0" smtClean="0">
                <a:latin typeface="+mn-lt"/>
              </a:rPr>
              <a:t> Item</a:t>
            </a:r>
            <a:endParaRPr lang="en-US" dirty="0" smtClean="0">
              <a:latin typeface="+mn-lt"/>
            </a:endParaRPr>
          </a:p>
          <a:p>
            <a:pPr marL="457200" lvl="1" indent="0">
              <a:buNone/>
            </a:pPr>
            <a:endParaRPr lang="en-US" dirty="0" smtClean="0">
              <a:latin typeface="+mn-lt"/>
            </a:endParaRPr>
          </a:p>
          <a:p>
            <a:r>
              <a:rPr lang="en-GB" dirty="0" smtClean="0"/>
              <a:t>Saving the </a:t>
            </a:r>
            <a:r>
              <a:rPr lang="en-GB" dirty="0" err="1" smtClean="0"/>
              <a:t>ToDo</a:t>
            </a:r>
            <a:r>
              <a:rPr lang="en-GB" dirty="0" smtClean="0"/>
              <a:t> Item</a:t>
            </a:r>
            <a:endParaRPr lang="en-GB" dirty="0"/>
          </a:p>
          <a:p>
            <a:pPr lvl="1"/>
            <a:r>
              <a:rPr lang="en-GB" dirty="0" smtClean="0">
                <a:latin typeface="+mn-lt"/>
              </a:rPr>
              <a:t>Performing  an HTTP Post to save data</a:t>
            </a:r>
            <a:endParaRPr lang="en-GB" dirty="0" smtClean="0">
              <a:latin typeface="+mn-lt"/>
            </a:endParaRPr>
          </a:p>
          <a:p>
            <a:pPr lvl="1"/>
            <a:endParaRPr lang="en-US" dirty="0" smtClean="0"/>
          </a:p>
          <a:p>
            <a:pPr marL="457200" lvl="1" indent="0">
              <a:buNone/>
            </a:pPr>
            <a:endParaRPr lang="en-GB" dirty="0" smtClean="0"/>
          </a:p>
          <a:p>
            <a:pPr marL="457200" lvl="1" indent="0">
              <a:buNone/>
            </a:pPr>
            <a:endParaRPr lang="en-GB" dirty="0"/>
          </a:p>
        </p:txBody>
      </p:sp>
    </p:spTree>
    <p:extLst>
      <p:ext uri="{BB962C8B-B14F-4D97-AF65-F5344CB8AC3E}">
        <p14:creationId xmlns:p14="http://schemas.microsoft.com/office/powerpoint/2010/main" val="379254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43896" y="3975079"/>
            <a:ext cx="5638800" cy="1447800"/>
          </a:xfrm>
          <a:prstGeom prst="rect">
            <a:avLst/>
          </a:prstGeom>
        </p:spPr>
      </p:pic>
      <p:sp>
        <p:nvSpPr>
          <p:cNvPr id="3" name="Text Placeholder 2"/>
          <p:cNvSpPr>
            <a:spLocks noGrp="1"/>
          </p:cNvSpPr>
          <p:nvPr>
            <p:ph type="body" idx="1"/>
          </p:nvPr>
        </p:nvSpPr>
        <p:spPr/>
        <p:txBody>
          <a:bodyPr/>
          <a:lstStyle/>
          <a:p>
            <a:pPr marL="0" indent="0">
              <a:buNone/>
            </a:pPr>
            <a:r>
              <a:rPr lang="en-US" dirty="0" smtClean="0"/>
              <a:t>Computing totals in Typescript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Declare our Knockout computed fields</a:t>
            </a:r>
          </a:p>
        </p:txBody>
      </p:sp>
      <p:cxnSp>
        <p:nvCxnSpPr>
          <p:cNvPr id="15" name="Straight Arrow Connector 14"/>
          <p:cNvCxnSpPr/>
          <p:nvPr/>
        </p:nvCxnSpPr>
        <p:spPr bwMode="auto">
          <a:xfrm flipH="1">
            <a:off x="5410200" y="3866429"/>
            <a:ext cx="990600" cy="3375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923330"/>
          </a:xfrm>
          <a:prstGeom prst="rect">
            <a:avLst/>
          </a:prstGeom>
          <a:noFill/>
          <a:ln w="9525">
            <a:noFill/>
            <a:miter lim="800000"/>
            <a:headEnd/>
            <a:tailEnd/>
          </a:ln>
        </p:spPr>
        <p:txBody>
          <a:bodyPr wrap="square" rtlCol="0">
            <a:spAutoFit/>
          </a:bodyPr>
          <a:lstStyle/>
          <a:p>
            <a:r>
              <a:rPr lang="en-US" dirty="0" smtClean="0">
                <a:latin typeface="+mj-lt"/>
              </a:rPr>
              <a:t>Computed field using underscore JS to summarize the value</a:t>
            </a:r>
          </a:p>
        </p:txBody>
      </p:sp>
      <p:pic>
        <p:nvPicPr>
          <p:cNvPr id="4" name="Picture 3"/>
          <p:cNvPicPr>
            <a:picLocks noChangeAspect="1"/>
          </p:cNvPicPr>
          <p:nvPr/>
        </p:nvPicPr>
        <p:blipFill>
          <a:blip r:embed="rId4"/>
          <a:stretch>
            <a:fillRect/>
          </a:stretch>
        </p:blipFill>
        <p:spPr>
          <a:xfrm>
            <a:off x="929148" y="2116692"/>
            <a:ext cx="3390900" cy="695325"/>
          </a:xfrm>
          <a:prstGeom prst="rect">
            <a:avLst/>
          </a:prstGeom>
        </p:spPr>
      </p:pic>
      <p:cxnSp>
        <p:nvCxnSpPr>
          <p:cNvPr id="14" name="Straight Connector 13"/>
          <p:cNvCxnSpPr/>
          <p:nvPr/>
        </p:nvCxnSpPr>
        <p:spPr bwMode="auto">
          <a:xfrm>
            <a:off x="2446873" y="4572000"/>
            <a:ext cx="57250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200400" y="4572000"/>
            <a:ext cx="914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bwMode="auto">
          <a:xfrm flipH="1" flipV="1">
            <a:off x="3810000" y="4698157"/>
            <a:ext cx="838200" cy="9072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4648200" y="5274760"/>
            <a:ext cx="2743200" cy="923330"/>
          </a:xfrm>
          <a:prstGeom prst="rect">
            <a:avLst/>
          </a:prstGeom>
          <a:noFill/>
          <a:ln w="9525">
            <a:noFill/>
            <a:miter lim="800000"/>
            <a:headEnd/>
            <a:tailEnd/>
          </a:ln>
        </p:spPr>
        <p:txBody>
          <a:bodyPr wrap="square" rtlCol="0">
            <a:spAutoFit/>
          </a:bodyPr>
          <a:lstStyle/>
          <a:p>
            <a:r>
              <a:rPr lang="en-US" dirty="0" smtClean="0">
                <a:latin typeface="+mj-lt"/>
              </a:rPr>
              <a:t>Will recalculate when the </a:t>
            </a:r>
            <a:r>
              <a:rPr lang="en-US" dirty="0" err="1" smtClean="0">
                <a:latin typeface="+mj-lt"/>
              </a:rPr>
              <a:t>ToDo’s</a:t>
            </a:r>
            <a:r>
              <a:rPr lang="en-US" dirty="0" smtClean="0">
                <a:latin typeface="+mj-lt"/>
              </a:rPr>
              <a:t> collection is modified</a:t>
            </a:r>
          </a:p>
        </p:txBody>
      </p:sp>
    </p:spTree>
    <p:extLst>
      <p:ext uri="{BB962C8B-B14F-4D97-AF65-F5344CB8AC3E}">
        <p14:creationId xmlns:p14="http://schemas.microsoft.com/office/powerpoint/2010/main" val="4082591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424292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a:t>
            </a:r>
            <a:endParaRPr lang="en-GB" dirty="0"/>
          </a:p>
        </p:txBody>
      </p:sp>
      <p:sp>
        <p:nvSpPr>
          <p:cNvPr id="3" name="Text Placeholder 2"/>
          <p:cNvSpPr>
            <a:spLocks noGrp="1"/>
          </p:cNvSpPr>
          <p:nvPr>
            <p:ph type="body" idx="1"/>
          </p:nvPr>
        </p:nvSpPr>
        <p:spPr/>
        <p:txBody>
          <a:bodyPr/>
          <a:lstStyle/>
          <a:p>
            <a:r>
              <a:rPr lang="en-US" dirty="0" smtClean="0"/>
              <a:t>Learned how to setup Two </a:t>
            </a:r>
            <a:r>
              <a:rPr lang="en-US" dirty="0"/>
              <a:t>Way, Real Time, Text Binding</a:t>
            </a:r>
          </a:p>
          <a:p>
            <a:r>
              <a:rPr lang="en-GB" dirty="0" smtClean="0"/>
              <a:t>Learned how to do Client </a:t>
            </a:r>
            <a:r>
              <a:rPr lang="en-GB" dirty="0"/>
              <a:t>Side Filtering</a:t>
            </a:r>
          </a:p>
          <a:p>
            <a:r>
              <a:rPr lang="en-GB" dirty="0" smtClean="0"/>
              <a:t>Learned another way to apply styles to your UI elements</a:t>
            </a:r>
          </a:p>
          <a:p>
            <a:r>
              <a:rPr lang="en-GB" dirty="0" smtClean="0"/>
              <a:t>Learned how to toggle visibility state of UI elements</a:t>
            </a:r>
            <a:endParaRPr lang="en-GB" dirty="0"/>
          </a:p>
          <a:p>
            <a:r>
              <a:rPr lang="en-GB" dirty="0" smtClean="0"/>
              <a:t>Learned how to make http posts to Deleting </a:t>
            </a:r>
            <a:r>
              <a:rPr lang="en-GB" dirty="0"/>
              <a:t>Data</a:t>
            </a:r>
          </a:p>
          <a:p>
            <a:r>
              <a:rPr lang="en-GB" dirty="0" smtClean="0"/>
              <a:t>Learned how to create Computed </a:t>
            </a:r>
            <a:r>
              <a:rPr lang="en-GB" dirty="0"/>
              <a:t>Totals</a:t>
            </a:r>
          </a:p>
          <a:p>
            <a:endParaRPr lang="en-GB" dirty="0">
              <a:solidFill>
                <a:schemeClr val="accent6">
                  <a:lumMod val="75000"/>
                </a:schemeClr>
              </a:solidFill>
            </a:endParaRPr>
          </a:p>
        </p:txBody>
      </p:sp>
    </p:spTree>
    <p:extLst>
      <p:ext uri="{BB962C8B-B14F-4D97-AF65-F5344CB8AC3E}">
        <p14:creationId xmlns:p14="http://schemas.microsoft.com/office/powerpoint/2010/main" val="36367851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solidFill>
                  <a:schemeClr val="accent6">
                    <a:lumMod val="75000"/>
                  </a:schemeClr>
                </a:solidFill>
              </a:rPr>
              <a:t>Creating </a:t>
            </a:r>
            <a:r>
              <a:rPr lang="en-GB" dirty="0" smtClean="0">
                <a:solidFill>
                  <a:schemeClr val="accent6">
                    <a:lumMod val="75000"/>
                  </a:schemeClr>
                </a:solidFill>
              </a:rPr>
              <a:t>the </a:t>
            </a:r>
            <a:r>
              <a:rPr lang="en-GB" dirty="0">
                <a:solidFill>
                  <a:schemeClr val="accent6">
                    <a:lumMod val="75000"/>
                  </a:schemeClr>
                </a:solidFill>
              </a:rPr>
              <a:t>Maintenance Dialog</a:t>
            </a:r>
          </a:p>
          <a:p>
            <a:r>
              <a:rPr lang="en-GB" dirty="0" smtClean="0"/>
              <a:t>Setting up the </a:t>
            </a:r>
            <a:r>
              <a:rPr lang="en-GB" dirty="0"/>
              <a:t>Maintenance View </a:t>
            </a:r>
            <a:r>
              <a:rPr lang="en-GB" dirty="0" smtClean="0"/>
              <a:t>Model</a:t>
            </a:r>
            <a:endParaRPr lang="en-GB" dirty="0" smtClean="0"/>
          </a:p>
          <a:p>
            <a:r>
              <a:rPr lang="en-GB" dirty="0" smtClean="0"/>
              <a:t>Working with </a:t>
            </a:r>
            <a:r>
              <a:rPr lang="en-GB" dirty="0"/>
              <a:t>Selection </a:t>
            </a:r>
            <a:r>
              <a:rPr lang="en-GB" dirty="0" smtClean="0"/>
              <a:t>Options</a:t>
            </a:r>
          </a:p>
          <a:p>
            <a:r>
              <a:rPr lang="en-GB" dirty="0" smtClean="0"/>
              <a:t>Working with Date Fields</a:t>
            </a:r>
            <a:endParaRPr lang="en-GB" dirty="0" smtClean="0"/>
          </a:p>
          <a:p>
            <a:r>
              <a:rPr lang="en-GB" dirty="0"/>
              <a:t>Creating a new </a:t>
            </a:r>
            <a:r>
              <a:rPr lang="en-GB" dirty="0" err="1"/>
              <a:t>ToDo</a:t>
            </a:r>
            <a:r>
              <a:rPr lang="en-GB" dirty="0"/>
              <a:t> </a:t>
            </a:r>
            <a:r>
              <a:rPr lang="en-GB" dirty="0" smtClean="0"/>
              <a:t>Item</a:t>
            </a:r>
            <a:endParaRPr lang="en-GB" dirty="0"/>
          </a:p>
          <a:p>
            <a:r>
              <a:rPr lang="en-US" dirty="0"/>
              <a:t>Maintaining an existing </a:t>
            </a:r>
            <a:r>
              <a:rPr lang="en-US" dirty="0" err="1"/>
              <a:t>ToDo</a:t>
            </a:r>
            <a:r>
              <a:rPr lang="en-US" dirty="0"/>
              <a:t> </a:t>
            </a:r>
            <a:r>
              <a:rPr lang="en-US" dirty="0" smtClean="0"/>
              <a:t>Item</a:t>
            </a:r>
            <a:endParaRPr lang="en-GB" dirty="0" smtClean="0"/>
          </a:p>
          <a:p>
            <a:r>
              <a:rPr lang="en-GB" dirty="0" smtClean="0"/>
              <a:t>Saving the Data</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Maintenance Dialog</a:t>
            </a:r>
            <a:endParaRPr lang="en-GB" dirty="0"/>
          </a:p>
        </p:txBody>
      </p:sp>
      <p:pic>
        <p:nvPicPr>
          <p:cNvPr id="5" name="Picture 4"/>
          <p:cNvPicPr>
            <a:picLocks noChangeAspect="1"/>
          </p:cNvPicPr>
          <p:nvPr/>
        </p:nvPicPr>
        <p:blipFill>
          <a:blip r:embed="rId3"/>
          <a:stretch>
            <a:fillRect/>
          </a:stretch>
        </p:blipFill>
        <p:spPr>
          <a:xfrm>
            <a:off x="1524000" y="1828800"/>
            <a:ext cx="5419725" cy="4010025"/>
          </a:xfrm>
          <a:prstGeom prst="rect">
            <a:avLst/>
          </a:prstGeom>
        </p:spPr>
      </p:pic>
      <p:cxnSp>
        <p:nvCxnSpPr>
          <p:cNvPr id="8" name="Straight Arrow Connector 7"/>
          <p:cNvCxnSpPr/>
          <p:nvPr/>
        </p:nvCxnSpPr>
        <p:spPr bwMode="auto">
          <a:xfrm flipH="1">
            <a:off x="5105400" y="175260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934200" y="1535668"/>
            <a:ext cx="2236253" cy="923330"/>
          </a:xfrm>
          <a:prstGeom prst="rect">
            <a:avLst/>
          </a:prstGeom>
          <a:noFill/>
          <a:ln w="9525">
            <a:noFill/>
            <a:miter lim="800000"/>
            <a:headEnd/>
            <a:tailEnd/>
          </a:ln>
        </p:spPr>
        <p:txBody>
          <a:bodyPr wrap="none" rtlCol="0">
            <a:spAutoFit/>
          </a:bodyPr>
          <a:lstStyle/>
          <a:p>
            <a:r>
              <a:rPr lang="en-US" dirty="0" smtClean="0">
                <a:latin typeface="+mj-lt"/>
              </a:rPr>
              <a:t>Hidden </a:t>
            </a:r>
            <a:r>
              <a:rPr lang="en-US" dirty="0" err="1" smtClean="0">
                <a:latin typeface="+mj-lt"/>
              </a:rPr>
              <a:t>Div</a:t>
            </a:r>
            <a:r>
              <a:rPr lang="en-US" dirty="0" smtClean="0">
                <a:latin typeface="+mj-lt"/>
              </a:rPr>
              <a:t> displayed</a:t>
            </a:r>
          </a:p>
          <a:p>
            <a:r>
              <a:rPr lang="en-US" dirty="0" smtClean="0">
                <a:latin typeface="+mj-lt"/>
              </a:rPr>
              <a:t>as dialog via </a:t>
            </a:r>
          </a:p>
          <a:p>
            <a:r>
              <a:rPr lang="en-US" dirty="0" smtClean="0">
                <a:latin typeface="+mj-lt"/>
              </a:rPr>
              <a:t>Bootstrap</a:t>
            </a:r>
            <a:endParaRPr lang="en-US" sz="1800" dirty="0">
              <a:latin typeface="+mj-lt"/>
            </a:endParaRPr>
          </a:p>
        </p:txBody>
      </p:sp>
      <p:cxnSp>
        <p:nvCxnSpPr>
          <p:cNvPr id="10" name="Straight Arrow Connector 9"/>
          <p:cNvCxnSpPr/>
          <p:nvPr/>
        </p:nvCxnSpPr>
        <p:spPr bwMode="auto">
          <a:xfrm flipH="1">
            <a:off x="5105400" y="291846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988876" y="2717802"/>
            <a:ext cx="1240724" cy="369332"/>
          </a:xfrm>
          <a:prstGeom prst="rect">
            <a:avLst/>
          </a:prstGeom>
          <a:noFill/>
          <a:ln w="9525">
            <a:noFill/>
            <a:miter lim="800000"/>
            <a:headEnd/>
            <a:tailEnd/>
          </a:ln>
        </p:spPr>
        <p:txBody>
          <a:bodyPr wrap="none" rtlCol="0">
            <a:spAutoFit/>
          </a:bodyPr>
          <a:lstStyle/>
          <a:p>
            <a:r>
              <a:rPr lang="en-US" dirty="0" smtClean="0">
                <a:latin typeface="+mj-lt"/>
              </a:rPr>
              <a:t>Date Fields</a:t>
            </a:r>
            <a:endParaRPr lang="en-US" sz="1800" dirty="0">
              <a:latin typeface="+mj-lt"/>
            </a:endParaRPr>
          </a:p>
        </p:txBody>
      </p:sp>
      <p:cxnSp>
        <p:nvCxnSpPr>
          <p:cNvPr id="12" name="Straight Arrow Connector 11"/>
          <p:cNvCxnSpPr/>
          <p:nvPr/>
        </p:nvCxnSpPr>
        <p:spPr bwMode="auto">
          <a:xfrm flipH="1">
            <a:off x="5105400" y="390906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934200" y="3657600"/>
            <a:ext cx="2257862" cy="369332"/>
          </a:xfrm>
          <a:prstGeom prst="rect">
            <a:avLst/>
          </a:prstGeom>
          <a:noFill/>
          <a:ln w="9525">
            <a:noFill/>
            <a:miter lim="800000"/>
            <a:headEnd/>
            <a:tailEnd/>
          </a:ln>
        </p:spPr>
        <p:txBody>
          <a:bodyPr wrap="none" rtlCol="0">
            <a:spAutoFit/>
          </a:bodyPr>
          <a:lstStyle/>
          <a:p>
            <a:r>
              <a:rPr lang="en-US" dirty="0" smtClean="0">
                <a:latin typeface="+mj-lt"/>
              </a:rPr>
              <a:t>Selection Dropdowns</a:t>
            </a:r>
          </a:p>
        </p:txBody>
      </p: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Maintenance Dialog</a:t>
            </a:r>
            <a:r>
              <a:rPr lang="en-US" dirty="0" smtClean="0"/>
              <a:t>		</a:t>
            </a:r>
            <a:endParaRPr lang="en-GB" dirty="0"/>
          </a:p>
        </p:txBody>
      </p:sp>
      <p:sp>
        <p:nvSpPr>
          <p:cNvPr id="4" name="Text Placeholder 3"/>
          <p:cNvSpPr>
            <a:spLocks noGrp="1"/>
          </p:cNvSpPr>
          <p:nvPr>
            <p:ph type="body" idx="1"/>
          </p:nvPr>
        </p:nvSpPr>
        <p:spPr/>
        <p:txBody>
          <a:bodyPr/>
          <a:lstStyle/>
          <a:p>
            <a:r>
              <a:rPr lang="en-US" dirty="0" smtClean="0"/>
              <a:t>Dialog HTML</a:t>
            </a:r>
          </a:p>
          <a:p>
            <a:endParaRPr lang="en-US" dirty="0"/>
          </a:p>
        </p:txBody>
      </p:sp>
      <p:pic>
        <p:nvPicPr>
          <p:cNvPr id="10" name="Picture 9"/>
          <p:cNvPicPr>
            <a:picLocks noChangeAspect="1"/>
          </p:cNvPicPr>
          <p:nvPr/>
        </p:nvPicPr>
        <p:blipFill>
          <a:blip r:embed="rId3"/>
          <a:stretch>
            <a:fillRect/>
          </a:stretch>
        </p:blipFill>
        <p:spPr>
          <a:xfrm>
            <a:off x="862012" y="1828800"/>
            <a:ext cx="7419975" cy="3676650"/>
          </a:xfrm>
          <a:prstGeom prst="rect">
            <a:avLst/>
          </a:prstGeom>
        </p:spPr>
      </p:pic>
      <p:cxnSp>
        <p:nvCxnSpPr>
          <p:cNvPr id="19" name="Straight Arrow Connector 18"/>
          <p:cNvCxnSpPr/>
          <p:nvPr/>
        </p:nvCxnSpPr>
        <p:spPr bwMode="auto">
          <a:xfrm flipH="1">
            <a:off x="2743200" y="1283732"/>
            <a:ext cx="4191000" cy="5450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934200" y="1066800"/>
            <a:ext cx="2138919" cy="923330"/>
          </a:xfrm>
          <a:prstGeom prst="rect">
            <a:avLst/>
          </a:prstGeom>
          <a:noFill/>
          <a:ln w="9525">
            <a:noFill/>
            <a:miter lim="800000"/>
            <a:headEnd/>
            <a:tailEnd/>
          </a:ln>
        </p:spPr>
        <p:txBody>
          <a:bodyPr wrap="none" rtlCol="0">
            <a:spAutoFit/>
          </a:bodyPr>
          <a:lstStyle/>
          <a:p>
            <a:r>
              <a:rPr lang="en-US" dirty="0" smtClean="0">
                <a:latin typeface="+mj-lt"/>
              </a:rPr>
              <a:t>Unique name allows</a:t>
            </a:r>
          </a:p>
          <a:p>
            <a:r>
              <a:rPr lang="en-US" dirty="0" smtClean="0">
                <a:latin typeface="+mj-lt"/>
              </a:rPr>
              <a:t>us to interact w/ the</a:t>
            </a:r>
          </a:p>
          <a:p>
            <a:r>
              <a:rPr lang="en-US" sz="1800" dirty="0" smtClean="0">
                <a:latin typeface="+mj-lt"/>
              </a:rPr>
              <a:t>div</a:t>
            </a:r>
            <a:endParaRPr lang="en-US" sz="1800" dirty="0">
              <a:latin typeface="+mj-lt"/>
            </a:endParaRPr>
          </a:p>
        </p:txBody>
      </p:sp>
      <p:sp>
        <p:nvSpPr>
          <p:cNvPr id="21" name="TextBox 20"/>
          <p:cNvSpPr txBox="1"/>
          <p:nvPr/>
        </p:nvSpPr>
        <p:spPr bwMode="auto">
          <a:xfrm>
            <a:off x="6934200" y="2124670"/>
            <a:ext cx="2085764" cy="923330"/>
          </a:xfrm>
          <a:prstGeom prst="rect">
            <a:avLst/>
          </a:prstGeom>
          <a:noFill/>
          <a:ln w="9525">
            <a:noFill/>
            <a:miter lim="800000"/>
            <a:headEnd/>
            <a:tailEnd/>
          </a:ln>
        </p:spPr>
        <p:txBody>
          <a:bodyPr wrap="none" rtlCol="0">
            <a:spAutoFit/>
          </a:bodyPr>
          <a:lstStyle/>
          <a:p>
            <a:r>
              <a:rPr lang="en-US" dirty="0" smtClean="0">
                <a:latin typeface="+mj-lt"/>
              </a:rPr>
              <a:t>Bootstrap classes to</a:t>
            </a:r>
          </a:p>
          <a:p>
            <a:r>
              <a:rPr lang="en-US" dirty="0" smtClean="0">
                <a:latin typeface="+mj-lt"/>
              </a:rPr>
              <a:t>allow showing as a</a:t>
            </a:r>
          </a:p>
          <a:p>
            <a:r>
              <a:rPr lang="en-US" sz="1800" dirty="0" smtClean="0">
                <a:latin typeface="+mj-lt"/>
              </a:rPr>
              <a:t>dialog</a:t>
            </a:r>
            <a:endParaRPr lang="en-US" sz="1800" dirty="0">
              <a:latin typeface="+mj-lt"/>
            </a:endParaRPr>
          </a:p>
        </p:txBody>
      </p:sp>
      <p:cxnSp>
        <p:nvCxnSpPr>
          <p:cNvPr id="22" name="Straight Arrow Connector 21"/>
          <p:cNvCxnSpPr/>
          <p:nvPr/>
        </p:nvCxnSpPr>
        <p:spPr bwMode="auto">
          <a:xfrm flipH="1" flipV="1">
            <a:off x="4648200" y="2209800"/>
            <a:ext cx="2224378" cy="37653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bwMode="auto">
          <a:xfrm>
            <a:off x="3657600" y="2032000"/>
            <a:ext cx="4572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bwMode="auto">
          <a:xfrm>
            <a:off x="4228499" y="2032000"/>
            <a:ext cx="34350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bwMode="auto">
          <a:xfrm>
            <a:off x="4675016" y="2032000"/>
            <a:ext cx="312274"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Showing the Dialog</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a:p>
        </p:txBody>
      </p:sp>
      <p:pic>
        <p:nvPicPr>
          <p:cNvPr id="9" name="Picture 8"/>
          <p:cNvPicPr>
            <a:picLocks noChangeAspect="1"/>
          </p:cNvPicPr>
          <p:nvPr/>
        </p:nvPicPr>
        <p:blipFill>
          <a:blip r:embed="rId3"/>
          <a:stretch>
            <a:fillRect/>
          </a:stretch>
        </p:blipFill>
        <p:spPr>
          <a:xfrm>
            <a:off x="771525" y="1991796"/>
            <a:ext cx="4170075" cy="2199204"/>
          </a:xfrm>
          <a:prstGeom prst="rect">
            <a:avLst/>
          </a:prstGeom>
        </p:spPr>
      </p:pic>
      <p:sp>
        <p:nvSpPr>
          <p:cNvPr id="2" name="Title 1"/>
          <p:cNvSpPr>
            <a:spLocks noGrp="1"/>
          </p:cNvSpPr>
          <p:nvPr>
            <p:ph type="title"/>
          </p:nvPr>
        </p:nvSpPr>
        <p:spPr/>
        <p:txBody>
          <a:bodyPr/>
          <a:lstStyle/>
          <a:p>
            <a:r>
              <a:rPr lang="en-US" dirty="0"/>
              <a:t>Creating the Maintenance Dialog </a:t>
            </a:r>
            <a:r>
              <a:rPr lang="en-US" dirty="0" smtClean="0"/>
              <a:t>		</a:t>
            </a:r>
            <a:endParaRPr lang="en-GB" dirty="0"/>
          </a:p>
        </p:txBody>
      </p:sp>
      <p:cxnSp>
        <p:nvCxnSpPr>
          <p:cNvPr id="18" name="Straight Arrow Connector 17"/>
          <p:cNvCxnSpPr/>
          <p:nvPr/>
        </p:nvCxnSpPr>
        <p:spPr bwMode="auto">
          <a:xfrm flipH="1">
            <a:off x="3276600" y="1752600"/>
            <a:ext cx="3657600" cy="34874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934200" y="1535668"/>
            <a:ext cx="2166683" cy="646331"/>
          </a:xfrm>
          <a:prstGeom prst="rect">
            <a:avLst/>
          </a:prstGeom>
          <a:noFill/>
          <a:ln w="9525">
            <a:noFill/>
            <a:miter lim="800000"/>
            <a:headEnd/>
            <a:tailEnd/>
          </a:ln>
        </p:spPr>
        <p:txBody>
          <a:bodyPr wrap="none" rtlCol="0">
            <a:spAutoFit/>
          </a:bodyPr>
          <a:lstStyle/>
          <a:p>
            <a:r>
              <a:rPr lang="en-US" dirty="0" smtClean="0">
                <a:latin typeface="+mj-lt"/>
              </a:rPr>
              <a:t>Method to handle</a:t>
            </a:r>
          </a:p>
          <a:p>
            <a:r>
              <a:rPr lang="en-US" dirty="0" smtClean="0">
                <a:latin typeface="+mj-lt"/>
              </a:rPr>
              <a:t>our open click event</a:t>
            </a:r>
            <a:endParaRPr lang="en-US" sz="1800" dirty="0">
              <a:latin typeface="+mj-lt"/>
            </a:endParaRPr>
          </a:p>
        </p:txBody>
      </p:sp>
      <p:cxnSp>
        <p:nvCxnSpPr>
          <p:cNvPr id="23" name="Straight Arrow Connector 22"/>
          <p:cNvCxnSpPr/>
          <p:nvPr/>
        </p:nvCxnSpPr>
        <p:spPr bwMode="auto">
          <a:xfrm flipH="1">
            <a:off x="5255925" y="2618601"/>
            <a:ext cx="1678275" cy="24473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6934200" y="2401669"/>
            <a:ext cx="2174891" cy="923330"/>
          </a:xfrm>
          <a:prstGeom prst="rect">
            <a:avLst/>
          </a:prstGeom>
          <a:noFill/>
          <a:ln w="9525">
            <a:noFill/>
            <a:miter lim="800000"/>
            <a:headEnd/>
            <a:tailEnd/>
          </a:ln>
        </p:spPr>
        <p:txBody>
          <a:bodyPr wrap="none" rtlCol="0">
            <a:spAutoFit/>
          </a:bodyPr>
          <a:lstStyle/>
          <a:p>
            <a:r>
              <a:rPr lang="en-US" dirty="0" smtClean="0">
                <a:latin typeface="+mj-lt"/>
              </a:rPr>
              <a:t>Name of our HTML</a:t>
            </a:r>
          </a:p>
          <a:p>
            <a:r>
              <a:rPr lang="en-US" dirty="0">
                <a:latin typeface="+mj-lt"/>
              </a:rPr>
              <a:t>d</a:t>
            </a:r>
            <a:r>
              <a:rPr lang="en-US" sz="1800" dirty="0" smtClean="0">
                <a:latin typeface="+mj-lt"/>
              </a:rPr>
              <a:t>iv which represents</a:t>
            </a:r>
          </a:p>
          <a:p>
            <a:r>
              <a:rPr lang="en-US" dirty="0" smtClean="0">
                <a:latin typeface="+mj-lt"/>
              </a:rPr>
              <a:t>our layout</a:t>
            </a:r>
            <a:endParaRPr lang="en-US" sz="1800" dirty="0">
              <a:latin typeface="+mj-lt"/>
            </a:endParaRPr>
          </a:p>
        </p:txBody>
      </p:sp>
      <p:cxnSp>
        <p:nvCxnSpPr>
          <p:cNvPr id="28" name="Straight Arrow Connector 27"/>
          <p:cNvCxnSpPr/>
          <p:nvPr/>
        </p:nvCxnSpPr>
        <p:spPr bwMode="auto">
          <a:xfrm flipH="1" flipV="1">
            <a:off x="4419600" y="3564195"/>
            <a:ext cx="2514600" cy="37760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934200" y="3724870"/>
            <a:ext cx="1991186" cy="923330"/>
          </a:xfrm>
          <a:prstGeom prst="rect">
            <a:avLst/>
          </a:prstGeom>
          <a:noFill/>
          <a:ln w="9525">
            <a:noFill/>
            <a:miter lim="800000"/>
            <a:headEnd/>
            <a:tailEnd/>
          </a:ln>
        </p:spPr>
        <p:txBody>
          <a:bodyPr wrap="none" rtlCol="0">
            <a:spAutoFit/>
          </a:bodyPr>
          <a:lstStyle/>
          <a:p>
            <a:r>
              <a:rPr lang="en-US" dirty="0" smtClean="0">
                <a:latin typeface="+mj-lt"/>
              </a:rPr>
              <a:t>Using </a:t>
            </a:r>
            <a:r>
              <a:rPr lang="en-US" dirty="0" err="1" smtClean="0">
                <a:latin typeface="+mj-lt"/>
              </a:rPr>
              <a:t>jQuery</a:t>
            </a:r>
            <a:r>
              <a:rPr lang="en-US" dirty="0" smtClean="0">
                <a:latin typeface="+mj-lt"/>
              </a:rPr>
              <a:t> and </a:t>
            </a:r>
          </a:p>
          <a:p>
            <a:r>
              <a:rPr lang="en-US" sz="1800" dirty="0" smtClean="0">
                <a:latin typeface="+mj-lt"/>
              </a:rPr>
              <a:t>Bootstrap to show </a:t>
            </a:r>
          </a:p>
          <a:p>
            <a:r>
              <a:rPr lang="en-US" dirty="0">
                <a:latin typeface="+mj-lt"/>
              </a:rPr>
              <a:t>t</a:t>
            </a:r>
            <a:r>
              <a:rPr lang="en-US" dirty="0" smtClean="0">
                <a:latin typeface="+mj-lt"/>
              </a:rPr>
              <a:t>he div as a modal</a:t>
            </a:r>
            <a:endParaRPr lang="en-US" sz="1800" dirty="0">
              <a:latin typeface="+mj-lt"/>
            </a:endParaRP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5"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878687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23395</TotalTime>
  <Words>3264</Words>
  <Application>Microsoft Office PowerPoint</Application>
  <PresentationFormat>On-screen Show (4:3)</PresentationFormat>
  <Paragraphs>401</Paragraphs>
  <Slides>32</Slides>
  <Notes>32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Consolas</vt:lpstr>
      <vt:lpstr>Myriad Pro</vt:lpstr>
      <vt:lpstr>Myriad Pro Light</vt:lpstr>
      <vt:lpstr>Segoe UI</vt:lpstr>
      <vt:lpstr>Verdana</vt:lpstr>
      <vt:lpstr>Wingdings</vt:lpstr>
      <vt:lpstr>PluralsightSlideTemplate</vt:lpstr>
      <vt:lpstr>Maintaining Task ToDo Items – Part 1</vt:lpstr>
      <vt:lpstr>Agenda  </vt:lpstr>
      <vt:lpstr>Agenda  </vt:lpstr>
      <vt:lpstr>END OF Overview Slides  </vt:lpstr>
      <vt:lpstr>Agenda  </vt:lpstr>
      <vt:lpstr>Creating the Maintenance Dialog</vt:lpstr>
      <vt:lpstr>Creating the Maintenance Dialog  </vt:lpstr>
      <vt:lpstr>Creating the Maintenance Dialog   </vt:lpstr>
      <vt:lpstr>END OF Overview Slides  </vt:lpstr>
      <vt:lpstr>Agenda  </vt:lpstr>
      <vt:lpstr>Setting up the Maintenance View Model</vt:lpstr>
      <vt:lpstr>Setting up the Maintenance View Model</vt:lpstr>
      <vt:lpstr>END OF Overview Slides  </vt:lpstr>
      <vt:lpstr>Agenda  </vt:lpstr>
      <vt:lpstr>Working with Selection Options</vt:lpstr>
      <vt:lpstr>Working with Selection Options</vt:lpstr>
      <vt:lpstr>END OF Overview Slides  </vt:lpstr>
      <vt:lpstr>Agenda  </vt:lpstr>
      <vt:lpstr>Working with Date Fields</vt:lpstr>
      <vt:lpstr>Working with Date Fields</vt:lpstr>
      <vt:lpstr>Working with Date Fields</vt:lpstr>
      <vt:lpstr>END OF Overview Slides  </vt:lpstr>
      <vt:lpstr>Agenda  </vt:lpstr>
      <vt:lpstr>Deleting Data</vt:lpstr>
      <vt:lpstr>Deleting Data</vt:lpstr>
      <vt:lpstr>END OF Overview Slides  </vt:lpstr>
      <vt:lpstr>Agenda  </vt:lpstr>
      <vt:lpstr>Computed Totals</vt:lpstr>
      <vt:lpstr>Computed Totals</vt:lpstr>
      <vt:lpstr>Computed Totals</vt:lpstr>
      <vt:lpstr>END OF Overview Slides  </vt:lpstr>
      <vt:lpstr>Summery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347</cp:revision>
  <dcterms:created xsi:type="dcterms:W3CDTF">2013-02-20T23:32:03Z</dcterms:created>
  <dcterms:modified xsi:type="dcterms:W3CDTF">2013-04-01T10:18:56Z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