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4"/>
  </p:sldMasterIdLst>
  <p:notesMasterIdLst>
    <p:notesMasterId r:id="rId23"/>
  </p:notesMasterIdLst>
  <p:handoutMasterIdLst>
    <p:handoutMasterId r:id="rId24"/>
  </p:handoutMasterIdLst>
  <p:sldIdLst>
    <p:sldId id="356" r:id="rId5"/>
    <p:sldId id="357" r:id="rId6"/>
    <p:sldId id="370" r:id="rId7"/>
    <p:sldId id="371" r:id="rId8"/>
    <p:sldId id="373" r:id="rId9"/>
    <p:sldId id="372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5" r:id="rId19"/>
    <p:sldId id="382" r:id="rId20"/>
    <p:sldId id="383" r:id="rId21"/>
    <p:sldId id="384" r:id="rId2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356"/>
            <p14:sldId id="357"/>
            <p14:sldId id="370"/>
            <p14:sldId id="371"/>
            <p14:sldId id="373"/>
            <p14:sldId id="372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5"/>
            <p14:sldId id="382"/>
            <p14:sldId id="383"/>
            <p14:sldId id="3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8B19"/>
    <a:srgbClr val="FFFFCC"/>
    <a:srgbClr val="5EA113"/>
    <a:srgbClr val="008000"/>
    <a:srgbClr val="808080"/>
    <a:srgbClr val="FF7C80"/>
    <a:srgbClr val="CC3300"/>
    <a:srgbClr val="FF9119"/>
    <a:srgbClr val="FF9121"/>
    <a:srgbClr val="A4D2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5" autoAdjust="0"/>
    <p:restoredTop sz="75057" autoAdjust="0"/>
  </p:normalViewPr>
  <p:slideViewPr>
    <p:cSldViewPr>
      <p:cViewPr varScale="1">
        <p:scale>
          <a:sx n="70" d="100"/>
          <a:sy n="70" d="100"/>
        </p:scale>
        <p:origin x="95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2256" y="-10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FAA13-3E1B-4A40-BCE0-2A4101C91A56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3B382-5E20-4D88-A964-1D6629C87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47C584BF-6945-4E60-B2A7-1638FF8EA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Hello and welcome to module 2 of Html for the XAML developer</a:t>
            </a:r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this module we will kick off our transition from bein</a:t>
            </a:r>
            <a:r>
              <a:rPr lang="en-US" baseline="0" dirty="0" smtClean="0"/>
              <a:t>g a XAML developer to an HTML developer by getting our hands dirty and pounding out some code.  We will start by focusing on the skills need to port a potion of the </a:t>
            </a:r>
            <a:r>
              <a:rPr lang="en-US" baseline="0" dirty="0" err="1" smtClean="0"/>
              <a:t>ToDo</a:t>
            </a:r>
            <a:r>
              <a:rPr lang="en-US" baseline="0" dirty="0" smtClean="0"/>
              <a:t> listing screen over to HTML.  This will be the first of 2 modules focused solely on this screen.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55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23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189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365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066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756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769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6248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885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547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</a:t>
            </a:r>
            <a:r>
              <a:rPr lang="en-US" baseline="0" dirty="0" smtClean="0"/>
              <a:t>is the time to start having fun lets roll up our sleeves and begin cranking out code</a:t>
            </a:r>
          </a:p>
          <a:p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[SHOW ANIMATION NOW]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are going to start off by building our first real view model with knockout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and Typescript.  We will compare the differences between a XAML View Model and a Knockout View Model in order understand where they are similar and where they are different.</a:t>
            </a:r>
          </a:p>
          <a:p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[SHOW ANIMATION NOW]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Following this we will create our first view built using HTML.  While building our HTML view we will take a look at the reference XAML application to see how our experience laying out views in XAML will actually help us while building HTML views</a:t>
            </a:r>
          </a:p>
          <a:p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[SHOW ANIMATION NOW]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 we will take a look at how to dynamically change the style of UI element by using knockout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.  We will learn that although they way in which we change styles is different between XAML and HTML the concepts are 100% the same.</a:t>
            </a:r>
          </a:p>
          <a:p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[SHOW ANIMATION NOW]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Finally we will complete this module by taking a look at how to use Ajax to query a Web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endpoint.  Once we have received the data from the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we will learn how to store our data in the view model so it can be displayed to </a:t>
            </a:r>
            <a:r>
              <a:rPr lang="en-US" baseline="0" smtClean="0"/>
              <a:t>the user.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82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44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54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[SHOW</a:t>
            </a:r>
            <a:r>
              <a:rPr lang="en-US" baseline="0" dirty="0" smtClean="0"/>
              <a:t> ANIMATION]</a:t>
            </a:r>
          </a:p>
          <a:p>
            <a:r>
              <a:rPr lang="en-US" baseline="0" dirty="0" smtClean="0"/>
              <a:t>Here is a View Model declaration, this is something you should be very familiar with.  We have a namespace declared along with a class</a:t>
            </a:r>
          </a:p>
          <a:p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[SHOW</a:t>
            </a:r>
            <a:r>
              <a:rPr lang="en-US" baseline="0" dirty="0" smtClean="0"/>
              <a:t> ANIMATION]</a:t>
            </a:r>
          </a:p>
          <a:p>
            <a:r>
              <a:rPr lang="en-US" dirty="0" smtClean="0"/>
              <a:t>You can see that</a:t>
            </a:r>
            <a:r>
              <a:rPr lang="en-US" baseline="0" dirty="0" smtClean="0"/>
              <a:t> this class inherits off a base view model, in our case a VM from the MVVM light framework.  What makes the fact that this view model inherits off a base VM special is the fact that what we are really trying do is have our </a:t>
            </a:r>
            <a:r>
              <a:rPr lang="en-US" baseline="0" dirty="0" err="1" smtClean="0"/>
              <a:t>Vm</a:t>
            </a:r>
            <a:r>
              <a:rPr lang="en-US" baseline="0" dirty="0" smtClean="0"/>
              <a:t> implement the </a:t>
            </a:r>
            <a:r>
              <a:rPr lang="en-US" baseline="0" dirty="0" err="1" smtClean="0"/>
              <a:t>INotifyPropertyCHanged</a:t>
            </a:r>
            <a:r>
              <a:rPr lang="en-US" baseline="0" dirty="0" smtClean="0"/>
              <a:t> interface.  The </a:t>
            </a:r>
            <a:r>
              <a:rPr lang="en-US" baseline="0" dirty="0" err="1" smtClean="0"/>
              <a:t>INotifyPropertyChanged</a:t>
            </a:r>
            <a:r>
              <a:rPr lang="en-US" baseline="0" dirty="0" smtClean="0"/>
              <a:t> interface is the mechanism in XAML which allows binding to work.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would we implement our View Model in the HTML world using typescript? </a:t>
            </a:r>
          </a:p>
          <a:p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[SHOW</a:t>
            </a:r>
            <a:r>
              <a:rPr lang="en-US" baseline="0" dirty="0" smtClean="0"/>
              <a:t> ANIMATION]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we look at our View Model declaration now, this should look similar to you, but with out one little detail.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[SHOW ANIMATION]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There is no need to implement </a:t>
            </a:r>
            <a:r>
              <a:rPr lang="en-US" baseline="0" dirty="0" err="1" smtClean="0"/>
              <a:t>INotifyPropertyChanged</a:t>
            </a:r>
            <a:r>
              <a:rPr lang="en-US" baseline="0" dirty="0" smtClean="0"/>
              <a:t>.  The reason we do not need to do anything special is because </a:t>
            </a:r>
            <a:r>
              <a:rPr lang="en-US" baseline="0" dirty="0" err="1" smtClean="0"/>
              <a:t>Knockoutjs</a:t>
            </a:r>
            <a:r>
              <a:rPr lang="en-US" baseline="0" dirty="0" smtClean="0"/>
              <a:t> is going to handle all this for us.  This removes the need for us to clutter up our classes and allows us to have cleaner code to work.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As you can see, declaring a view model in </a:t>
            </a:r>
            <a:r>
              <a:rPr lang="en-US" baseline="0" dirty="0" err="1" smtClean="0"/>
              <a:t>xaml</a:t>
            </a:r>
            <a:r>
              <a:rPr lang="en-US" baseline="0" dirty="0" smtClean="0"/>
              <a:t> is pretty much identical to how you would declare on in Typescript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87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have created our View Model, but what good is a View model if we do not have any properties or method in it.</a:t>
            </a:r>
          </a:p>
          <a:p>
            <a:endParaRPr lang="en-US" baseline="0" dirty="0" smtClean="0"/>
          </a:p>
          <a:p>
            <a:r>
              <a:rPr lang="en-US" dirty="0" smtClean="0"/>
              <a:t>[SHOW</a:t>
            </a:r>
            <a:r>
              <a:rPr lang="en-US" baseline="0" dirty="0" smtClean="0"/>
              <a:t> ANIMATION]</a:t>
            </a:r>
          </a:p>
          <a:p>
            <a:r>
              <a:rPr lang="en-US" baseline="0" dirty="0" smtClean="0"/>
              <a:t>In Silverlight if you were to create a property and make it observable you would have something as you see now.</a:t>
            </a:r>
          </a:p>
          <a:p>
            <a:endParaRPr lang="en-US" baseline="0" dirty="0" smtClean="0"/>
          </a:p>
          <a:p>
            <a:r>
              <a:rPr lang="en-US" baseline="0" dirty="0" smtClean="0"/>
              <a:t>[Show animation]</a:t>
            </a:r>
          </a:p>
          <a:p>
            <a:r>
              <a:rPr lang="en-US" baseline="0" dirty="0" smtClean="0"/>
              <a:t>We would have a property backing field which is an observable collection.  This means we are not able to use an auto property in our VM which really is a shame.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[show animation]</a:t>
            </a:r>
          </a:p>
          <a:p>
            <a:r>
              <a:rPr lang="en-US" baseline="0" dirty="0" smtClean="0"/>
              <a:t>The setter of our </a:t>
            </a:r>
            <a:r>
              <a:rPr lang="en-US" baseline="0" dirty="0" err="1" smtClean="0"/>
              <a:t>preoprty</a:t>
            </a:r>
            <a:r>
              <a:rPr lang="en-US" baseline="0" dirty="0" smtClean="0"/>
              <a:t> would also need to some how raise a notification changed event to signal to the UI that something has changed.  This is done here via the </a:t>
            </a:r>
            <a:r>
              <a:rPr lang="en-US" baseline="0" dirty="0" err="1" smtClean="0"/>
              <a:t>RaisePropertyChanged</a:t>
            </a:r>
            <a:r>
              <a:rPr lang="en-US" baseline="0" dirty="0" smtClean="0"/>
              <a:t> method which is a helper method that is part of MVVM light.</a:t>
            </a:r>
          </a:p>
          <a:p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How would we implement our Property in the HTML world using Knockout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?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[show animation]</a:t>
            </a:r>
          </a:p>
          <a:p>
            <a:r>
              <a:rPr lang="en-US" baseline="0" dirty="0" smtClean="0"/>
              <a:t>In the Typescript/knockout world we would still have to declare our property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[show animation]</a:t>
            </a:r>
          </a:p>
          <a:p>
            <a:r>
              <a:rPr lang="en-US" baseline="0" dirty="0" smtClean="0"/>
              <a:t>And this property would have to be an observable.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[show animation]</a:t>
            </a:r>
          </a:p>
          <a:p>
            <a:r>
              <a:rPr lang="en-US" baseline="0" dirty="0" smtClean="0"/>
              <a:t>However, unlike in XAML there is NO need to have a backing field OR to manually have to signal that our property has changed, all of this is taken care of for you via knockout.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you can see the implementation of a property is a bit different between XAML and Typescript w/ knockout.  But different in a good way if you ask me.  I have never liked the fact that I have to go through the ceremony of raising changed events and with </a:t>
            </a:r>
            <a:r>
              <a:rPr lang="en-US" baseline="0" smtClean="0"/>
              <a:t>knockout I do not need to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54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4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71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962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6670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 descr="ppt support_title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p:transition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rgbClr val="FFFFCC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p:transition>
    <p:fad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95800"/>
            <a:ext cx="77724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71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95800"/>
            <a:ext cx="77724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38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33400"/>
            <a:ext cx="8153400" cy="1933575"/>
          </a:xfrm>
        </p:spPr>
        <p:txBody>
          <a:bodyPr/>
          <a:lstStyle/>
          <a:p>
            <a:r>
              <a:rPr lang="en-AU" dirty="0" smtClean="0"/>
              <a:t>Porting the </a:t>
            </a:r>
            <a:r>
              <a:rPr lang="en-AU" dirty="0" err="1" smtClean="0"/>
              <a:t>ToDo</a:t>
            </a:r>
            <a:r>
              <a:rPr lang="en-AU" dirty="0" smtClean="0"/>
              <a:t> Listing Screen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Derik Whittaker</a:t>
            </a:r>
          </a:p>
        </p:txBody>
      </p:sp>
    </p:spTree>
    <p:extLst>
      <p:ext uri="{BB962C8B-B14F-4D97-AF65-F5344CB8AC3E}">
        <p14:creationId xmlns:p14="http://schemas.microsoft.com/office/powerpoint/2010/main" val="365158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our </a:t>
            </a:r>
            <a:r>
              <a:rPr lang="en-US" dirty="0" smtClean="0"/>
              <a:t>View</a:t>
            </a:r>
            <a:r>
              <a:rPr lang="en-US" dirty="0" smtClean="0"/>
              <a:t>		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145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Overview Slides		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88740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Remote Data</a:t>
            </a:r>
            <a:r>
              <a:rPr lang="en-US" dirty="0" smtClean="0"/>
              <a:t>		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42574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Overview Slides		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30792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Styles on the Fly</a:t>
            </a:r>
            <a:r>
              <a:rPr lang="en-US" dirty="0" smtClean="0"/>
              <a:t>		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4958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Silverlight Value Converter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XAML Implementation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15841"/>
            <a:ext cx="7743825" cy="242755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 bwMode="auto">
          <a:xfrm flipH="1">
            <a:off x="5181600" y="1676400"/>
            <a:ext cx="1219200" cy="239441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 bwMode="auto">
          <a:xfrm>
            <a:off x="6400800" y="1219200"/>
            <a:ext cx="2743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Custom Class implements </a:t>
            </a:r>
            <a:r>
              <a:rPr lang="en-US" dirty="0" err="1" smtClean="0">
                <a:latin typeface="+mj-lt"/>
              </a:rPr>
              <a:t>IValueConverter</a:t>
            </a:r>
            <a:endParaRPr lang="en-US" sz="1800" dirty="0">
              <a:latin typeface="+mj-lt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3733800" y="2514600"/>
            <a:ext cx="2743200" cy="674959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 bwMode="auto">
          <a:xfrm>
            <a:off x="6477000" y="2732359"/>
            <a:ext cx="2743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Value to ‘test’ agains</a:t>
            </a:r>
            <a:r>
              <a:rPr lang="en-US" dirty="0" smtClean="0">
                <a:latin typeface="+mj-lt"/>
              </a:rPr>
              <a:t>t</a:t>
            </a:r>
          </a:p>
          <a:p>
            <a:r>
              <a:rPr lang="en-US" sz="1800" dirty="0" smtClean="0">
                <a:latin typeface="+mj-lt"/>
              </a:rPr>
              <a:t>provided</a:t>
            </a:r>
            <a:endParaRPr lang="en-US" sz="18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6400800" y="4484959"/>
            <a:ext cx="2743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Bound property to ‘test’ against</a:t>
            </a:r>
            <a:endParaRPr lang="en-US" sz="18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6400800" y="5856559"/>
            <a:ext cx="2743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Invoking the </a:t>
            </a:r>
            <a:r>
              <a:rPr lang="en-US" dirty="0" err="1" smtClean="0">
                <a:latin typeface="+mj-lt"/>
              </a:rPr>
              <a:t>IValueConverter</a:t>
            </a:r>
            <a:endParaRPr lang="en-US" sz="1800" dirty="0">
              <a:latin typeface="+mj-lt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156" y="5230652"/>
            <a:ext cx="5419725" cy="10668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 bwMode="auto">
          <a:xfrm flipH="1">
            <a:off x="3810000" y="4942159"/>
            <a:ext cx="2590800" cy="468041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5181600" y="6065424"/>
            <a:ext cx="1219200" cy="248335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5745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/>
      <p:bldP spid="12" grpId="0"/>
      <p:bldP spid="17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Styles on the Fly</a:t>
            </a:r>
            <a:r>
              <a:rPr lang="en-US" dirty="0" smtClean="0"/>
              <a:t>		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4958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Knockout Computed Method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HTML Implementation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81200"/>
            <a:ext cx="6086475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086" y="4648200"/>
            <a:ext cx="4152900" cy="4762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 flipH="1">
            <a:off x="5181600" y="1676400"/>
            <a:ext cx="1219200" cy="239441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 bwMode="auto">
          <a:xfrm>
            <a:off x="6400800" y="1459468"/>
            <a:ext cx="274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Computed Observable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 flipV="1">
            <a:off x="4572000" y="2819400"/>
            <a:ext cx="1828800" cy="293132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 bwMode="auto">
          <a:xfrm>
            <a:off x="6400800" y="2895600"/>
            <a:ext cx="2743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Triggers off another Observable</a:t>
            </a:r>
            <a:endParaRPr lang="en-US" dirty="0" smtClean="0">
              <a:latin typeface="+mj-lt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5181600" y="4408759"/>
            <a:ext cx="1219200" cy="239441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 bwMode="auto">
          <a:xfrm>
            <a:off x="6400800" y="4191827"/>
            <a:ext cx="274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Bound to the Observable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2514600" y="5029200"/>
            <a:ext cx="0" cy="556141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 bwMode="auto">
          <a:xfrm>
            <a:off x="1143000" y="5640116"/>
            <a:ext cx="274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Uses the </a:t>
            </a:r>
            <a:r>
              <a:rPr lang="en-US" dirty="0" err="1" smtClean="0">
                <a:latin typeface="+mj-lt"/>
              </a:rPr>
              <a:t>attr</a:t>
            </a:r>
            <a:r>
              <a:rPr lang="en-US" dirty="0" smtClean="0">
                <a:latin typeface="+mj-lt"/>
              </a:rPr>
              <a:t> binding key</a:t>
            </a:r>
          </a:p>
        </p:txBody>
      </p:sp>
    </p:spTree>
    <p:extLst>
      <p:ext uri="{BB962C8B-B14F-4D97-AF65-F5344CB8AC3E}">
        <p14:creationId xmlns:p14="http://schemas.microsoft.com/office/powerpoint/2010/main" val="42473140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/>
      <p:bldP spid="10" grpId="0"/>
      <p:bldP spid="13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Overview Slides		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2496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</a:t>
            </a:r>
            <a:r>
              <a:rPr lang="en-US" dirty="0" smtClean="0"/>
              <a:t>		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97987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Overview Slides		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39006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	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Create our first Knockout View Model</a:t>
            </a:r>
          </a:p>
          <a:p>
            <a:pPr lvl="1"/>
            <a:r>
              <a:rPr lang="en-US" dirty="0" smtClean="0">
                <a:latin typeface="+mn-lt"/>
              </a:rPr>
              <a:t>Knockout </a:t>
            </a:r>
            <a:r>
              <a:rPr lang="en-US" dirty="0" err="1" smtClean="0">
                <a:latin typeface="+mn-lt"/>
              </a:rPr>
              <a:t>vs</a:t>
            </a:r>
            <a:r>
              <a:rPr lang="en-US" dirty="0" smtClean="0">
                <a:latin typeface="+mn-lt"/>
              </a:rPr>
              <a:t> XAML </a:t>
            </a:r>
            <a:r>
              <a:rPr lang="en-US" dirty="0" err="1" smtClean="0">
                <a:latin typeface="+mn-lt"/>
              </a:rPr>
              <a:t>ViewModel</a:t>
            </a:r>
            <a:endParaRPr lang="en-US" dirty="0" smtClean="0">
              <a:latin typeface="+mn-lt"/>
            </a:endParaRPr>
          </a:p>
          <a:p>
            <a:pPr marL="457200" lvl="1" indent="0">
              <a:buNone/>
            </a:pPr>
            <a:endParaRPr lang="en-US" dirty="0" smtClean="0">
              <a:latin typeface="+mn-lt"/>
            </a:endParaRPr>
          </a:p>
          <a:p>
            <a:r>
              <a:rPr lang="en-GB" dirty="0" smtClean="0"/>
              <a:t>Create our first HTML View</a:t>
            </a:r>
          </a:p>
          <a:p>
            <a:pPr lvl="1"/>
            <a:r>
              <a:rPr lang="en-GB" dirty="0" smtClean="0"/>
              <a:t>Compare layout in HTML </a:t>
            </a:r>
            <a:r>
              <a:rPr lang="en-GB" dirty="0" err="1" smtClean="0"/>
              <a:t>vs</a:t>
            </a:r>
            <a:r>
              <a:rPr lang="en-GB" dirty="0" smtClean="0"/>
              <a:t> XAML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Fetch data via </a:t>
            </a:r>
            <a:r>
              <a:rPr lang="en-GB" dirty="0" err="1" smtClean="0"/>
              <a:t>ajax</a:t>
            </a:r>
            <a:r>
              <a:rPr lang="en-GB" dirty="0" smtClean="0"/>
              <a:t> from our Web API endpoint</a:t>
            </a:r>
          </a:p>
          <a:p>
            <a:pPr lvl="1"/>
            <a:r>
              <a:rPr lang="en-GB" dirty="0" smtClean="0"/>
              <a:t>Ajax </a:t>
            </a:r>
            <a:r>
              <a:rPr lang="en-GB" dirty="0" err="1" smtClean="0"/>
              <a:t>vs</a:t>
            </a:r>
            <a:r>
              <a:rPr lang="en-GB" dirty="0" smtClean="0"/>
              <a:t> </a:t>
            </a:r>
            <a:r>
              <a:rPr lang="en-GB" dirty="0" err="1" smtClean="0"/>
              <a:t>HttpClient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/>
              <a:t>Apply styles to an HTML element via Knockout</a:t>
            </a:r>
          </a:p>
          <a:p>
            <a:pPr lvl="1"/>
            <a:r>
              <a:rPr lang="en-GB" dirty="0"/>
              <a:t>Knockout </a:t>
            </a:r>
            <a:r>
              <a:rPr lang="en-GB" dirty="0" err="1"/>
              <a:t>css</a:t>
            </a:r>
            <a:r>
              <a:rPr lang="en-GB" dirty="0"/>
              <a:t> binding </a:t>
            </a:r>
            <a:r>
              <a:rPr lang="en-GB" dirty="0" err="1"/>
              <a:t>vs</a:t>
            </a:r>
            <a:r>
              <a:rPr lang="en-GB" dirty="0"/>
              <a:t> </a:t>
            </a:r>
            <a:r>
              <a:rPr lang="en-GB" dirty="0" err="1" smtClean="0"/>
              <a:t>StyleConverters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Formatting data via Computed Observables</a:t>
            </a:r>
            <a:endParaRPr lang="en-GB" dirty="0"/>
          </a:p>
          <a:p>
            <a:pPr lvl="1"/>
            <a:r>
              <a:rPr lang="en-GB" dirty="0"/>
              <a:t>Knockout </a:t>
            </a:r>
            <a:r>
              <a:rPr lang="en-GB" dirty="0" smtClean="0"/>
              <a:t>computed </a:t>
            </a:r>
            <a:r>
              <a:rPr lang="en-GB" dirty="0" err="1" smtClean="0"/>
              <a:t>vs</a:t>
            </a:r>
            <a:r>
              <a:rPr lang="en-GB" dirty="0" smtClean="0"/>
              <a:t> Formatters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39835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Overview Slides		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3327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our View Model		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 need to implement </a:t>
            </a:r>
            <a:r>
              <a:rPr lang="en-GB" dirty="0" err="1" smtClean="0"/>
              <a:t>INotifyPropertyChanged</a:t>
            </a:r>
            <a:endParaRPr lang="en-GB" dirty="0"/>
          </a:p>
          <a:p>
            <a:pPr lvl="1"/>
            <a:endParaRPr lang="en-GB" dirty="0" smtClean="0"/>
          </a:p>
          <a:p>
            <a:r>
              <a:rPr lang="en-GB" dirty="0" smtClean="0"/>
              <a:t>No need to raise Property Changed events on each property</a:t>
            </a:r>
          </a:p>
          <a:p>
            <a:endParaRPr lang="en-GB" dirty="0"/>
          </a:p>
          <a:p>
            <a:r>
              <a:rPr lang="en-GB" dirty="0" smtClean="0"/>
              <a:t>Properties must be Knockout Observables to be found</a:t>
            </a:r>
          </a:p>
          <a:p>
            <a:endParaRPr lang="en-GB" dirty="0"/>
          </a:p>
          <a:p>
            <a:r>
              <a:rPr lang="en-GB" dirty="0" smtClean="0"/>
              <a:t>Knockout Observables are treated as methods not as ‘properties’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1937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View Model		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Silverlight View Model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Typescript View Model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5962650" cy="1495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16" y="4052887"/>
            <a:ext cx="3476625" cy="10858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 flipH="1">
            <a:off x="5638800" y="1828800"/>
            <a:ext cx="762000" cy="381000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 bwMode="auto">
          <a:xfrm>
            <a:off x="6400800" y="1371600"/>
            <a:ext cx="253620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Implements </a:t>
            </a:r>
          </a:p>
          <a:p>
            <a:r>
              <a:rPr lang="en-US" sz="1800" dirty="0" err="1" smtClean="0">
                <a:latin typeface="+mj-lt"/>
              </a:rPr>
              <a:t>INotifyPropertyChanged</a:t>
            </a:r>
            <a:endParaRPr lang="en-US" sz="1800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4572000" y="4038600"/>
            <a:ext cx="1828800" cy="189131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 bwMode="auto">
          <a:xfrm>
            <a:off x="6400800" y="3581400"/>
            <a:ext cx="253620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No need to implement</a:t>
            </a:r>
          </a:p>
          <a:p>
            <a:r>
              <a:rPr lang="en-US" sz="1800" dirty="0" err="1" smtClean="0">
                <a:latin typeface="+mj-lt"/>
              </a:rPr>
              <a:t>INotifyPropertyChanged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69048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Silverlight Property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Typescript View Model w/ Knockout </a:t>
            </a:r>
            <a:r>
              <a:rPr lang="en-GB" dirty="0" err="1" smtClean="0"/>
              <a:t>js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981200"/>
            <a:ext cx="6543675" cy="2238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Observable Property		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756" y="5173980"/>
            <a:ext cx="5895975" cy="72390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 bwMode="auto">
          <a:xfrm flipH="1">
            <a:off x="5334000" y="1981200"/>
            <a:ext cx="1066800" cy="457200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 bwMode="auto">
          <a:xfrm>
            <a:off x="6400800" y="1524000"/>
            <a:ext cx="253620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Implements </a:t>
            </a:r>
          </a:p>
          <a:p>
            <a:r>
              <a:rPr lang="en-US" dirty="0" smtClean="0">
                <a:latin typeface="+mj-lt"/>
              </a:rPr>
              <a:t>Observable Collection</a:t>
            </a:r>
            <a:endParaRPr lang="en-US" sz="1800" dirty="0">
              <a:latin typeface="+mj-lt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>
            <a:off x="5486400" y="3316069"/>
            <a:ext cx="914400" cy="189131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 bwMode="auto">
          <a:xfrm>
            <a:off x="6400800" y="2858869"/>
            <a:ext cx="209820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Must manually raise</a:t>
            </a:r>
          </a:p>
          <a:p>
            <a:r>
              <a:rPr lang="en-US" dirty="0" smtClean="0">
                <a:latin typeface="+mj-lt"/>
              </a:rPr>
              <a:t>Property Changed</a:t>
            </a:r>
            <a:endParaRPr lang="en-US" sz="1800" dirty="0">
              <a:latin typeface="+mj-lt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 flipH="1">
            <a:off x="5334000" y="4953000"/>
            <a:ext cx="1066800" cy="457200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 bwMode="auto">
          <a:xfrm>
            <a:off x="6400800" y="4495800"/>
            <a:ext cx="253620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Implements </a:t>
            </a:r>
          </a:p>
          <a:p>
            <a:r>
              <a:rPr lang="en-US" dirty="0" smtClean="0">
                <a:latin typeface="+mj-lt"/>
              </a:rPr>
              <a:t>Observable Array</a:t>
            </a:r>
            <a:endParaRPr lang="en-US" sz="1800" dirty="0">
              <a:latin typeface="+mj-lt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 flipV="1">
            <a:off x="5334000" y="5759351"/>
            <a:ext cx="1066800" cy="489049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 bwMode="auto">
          <a:xfrm>
            <a:off x="6400800" y="5791200"/>
            <a:ext cx="253620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No need to raise any</a:t>
            </a:r>
          </a:p>
          <a:p>
            <a:r>
              <a:rPr lang="en-US" sz="1800" dirty="0" smtClean="0">
                <a:latin typeface="+mj-lt"/>
              </a:rPr>
              <a:t>Property Changed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8489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/>
      <p:bldP spid="23" grpId="0"/>
      <p:bldP spid="27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3404503"/>
            <a:ext cx="6943725" cy="771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down our Observable Property		</a:t>
            </a:r>
            <a:endParaRPr lang="en-GB" dirty="0"/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362200" y="2763947"/>
            <a:ext cx="0" cy="797719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 bwMode="auto">
          <a:xfrm>
            <a:off x="1524000" y="2362200"/>
            <a:ext cx="167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Property Name</a:t>
            </a:r>
            <a:endParaRPr lang="en-US" sz="1800" dirty="0">
              <a:latin typeface="+mj-lt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3886200" y="3954037"/>
            <a:ext cx="0" cy="791110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3048000" y="4812268"/>
            <a:ext cx="167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Property Type</a:t>
            </a:r>
            <a:endParaRPr lang="en-US" sz="1800" dirty="0">
              <a:latin typeface="+mj-lt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6705599" y="2763947"/>
            <a:ext cx="0" cy="797719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 bwMode="auto">
          <a:xfrm>
            <a:off x="5715000" y="2370755"/>
            <a:ext cx="20240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Property Initializer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18142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7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an Observable Property		</a:t>
            </a:r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4958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Silverlight Property</a:t>
            </a:r>
          </a:p>
          <a:p>
            <a:pPr marL="0" indent="0">
              <a:buNone/>
            </a:pPr>
            <a:r>
              <a:rPr lang="en-GB" dirty="0" smtClean="0"/>
              <a:t>		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Typescript View Model w/ Knockout </a:t>
            </a:r>
            <a:r>
              <a:rPr lang="en-GB" dirty="0" err="1" smtClean="0"/>
              <a:t>js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05000"/>
            <a:ext cx="4867275" cy="132397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 bwMode="auto">
          <a:xfrm flipH="1">
            <a:off x="5431807" y="1844040"/>
            <a:ext cx="914400" cy="304800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auto">
          <a:xfrm>
            <a:off x="6400800" y="1615440"/>
            <a:ext cx="25362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Sets Value</a:t>
            </a:r>
            <a:endParaRPr lang="en-US" sz="1800" dirty="0">
              <a:latin typeface="+mj-lt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>
            <a:off x="3603007" y="2529840"/>
            <a:ext cx="2743200" cy="381000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 bwMode="auto">
          <a:xfrm>
            <a:off x="6400800" y="2301240"/>
            <a:ext cx="25362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Gets Value</a:t>
            </a:r>
            <a:endParaRPr lang="en-US" sz="1800" dirty="0"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217193"/>
            <a:ext cx="3019425" cy="1171575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 bwMode="auto">
          <a:xfrm flipH="1">
            <a:off x="3162300" y="4038600"/>
            <a:ext cx="3182620" cy="357187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 bwMode="auto">
          <a:xfrm>
            <a:off x="6399513" y="3810000"/>
            <a:ext cx="25362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Sets Value</a:t>
            </a:r>
            <a:endParaRPr lang="en-US" sz="1800" dirty="0">
              <a:latin typeface="+mj-lt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>
            <a:off x="3933825" y="4824413"/>
            <a:ext cx="2408555" cy="280987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 bwMode="auto">
          <a:xfrm>
            <a:off x="6396973" y="4595813"/>
            <a:ext cx="25362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Gets Value</a:t>
            </a:r>
            <a:endParaRPr lang="en-US" sz="1800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1447800" y="5572958"/>
            <a:ext cx="5638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Notice we access these like methods NOT properties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45565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8" grpId="0"/>
      <p:bldP spid="20" grpId="0"/>
      <p:bldP spid="23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Overview Slides		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1434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uralsightSlideTemplate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luralsightSlideTemplate.potx" id="{4FD8AF3B-EA10-4912-902F-C72F4BFFC556}" vid="{D7F17895-93B1-42F2-90B6-CE537C42212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498799-B0FC-4B7A-8396-BFC34D805990}">
  <ds:schemaRefs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PluralsightSlideTemplate</Template>
  <TotalTime>12978</TotalTime>
  <Words>1100</Words>
  <Application>Microsoft Office PowerPoint</Application>
  <PresentationFormat>On-screen Show (4:3)</PresentationFormat>
  <Paragraphs>191</Paragraphs>
  <Slides>18</Slides>
  <Notes>18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PluralsightSlideTemplate</vt:lpstr>
      <vt:lpstr>Porting the ToDo Listing Screen</vt:lpstr>
      <vt:lpstr>Agenda  </vt:lpstr>
      <vt:lpstr>END OF Overview Slides  </vt:lpstr>
      <vt:lpstr>Implementing our View Model  </vt:lpstr>
      <vt:lpstr>Our First View Model  </vt:lpstr>
      <vt:lpstr>Our First Observable Property  </vt:lpstr>
      <vt:lpstr>Breaking down our Observable Property  </vt:lpstr>
      <vt:lpstr>Using an Observable Property  </vt:lpstr>
      <vt:lpstr>END OF Overview Slides  </vt:lpstr>
      <vt:lpstr>Implementing our View  </vt:lpstr>
      <vt:lpstr>END OF Overview Slides  </vt:lpstr>
      <vt:lpstr>Fetching Remote Data  </vt:lpstr>
      <vt:lpstr>END OF Overview Slides  </vt:lpstr>
      <vt:lpstr>Changing Styles on the Fly  </vt:lpstr>
      <vt:lpstr>Changing Styles on the Fly  </vt:lpstr>
      <vt:lpstr>END OF Overview Slides  </vt:lpstr>
      <vt:lpstr>Formatting Data  </vt:lpstr>
      <vt:lpstr>END OF Overview Slides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development for the XAML developer</dc:title>
  <dc:subject>From raw Ajax to ASP.NET</dc:subject>
  <dc:creator>Derik Whittaker</dc:creator>
  <cp:lastModifiedBy>Derik Whittaker</cp:lastModifiedBy>
  <cp:revision>154</cp:revision>
  <dcterms:created xsi:type="dcterms:W3CDTF">2013-02-20T23:32:03Z</dcterms:created>
  <dcterms:modified xsi:type="dcterms:W3CDTF">2013-03-06T22:44:48Z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