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35"/>
  </p:notesMasterIdLst>
  <p:handoutMasterIdLst>
    <p:handoutMasterId r:id="rId36"/>
  </p:handoutMasterIdLst>
  <p:sldIdLst>
    <p:sldId id="356" r:id="rId5"/>
    <p:sldId id="357" r:id="rId6"/>
    <p:sldId id="390" r:id="rId7"/>
    <p:sldId id="370" r:id="rId8"/>
    <p:sldId id="389" r:id="rId9"/>
    <p:sldId id="371" r:id="rId10"/>
    <p:sldId id="373" r:id="rId11"/>
    <p:sldId id="372" r:id="rId12"/>
    <p:sldId id="391" r:id="rId13"/>
    <p:sldId id="392" r:id="rId14"/>
    <p:sldId id="401" r:id="rId15"/>
    <p:sldId id="402" r:id="rId16"/>
    <p:sldId id="393" r:id="rId17"/>
    <p:sldId id="394" r:id="rId18"/>
    <p:sldId id="403" r:id="rId19"/>
    <p:sldId id="395" r:id="rId20"/>
    <p:sldId id="396" r:id="rId21"/>
    <p:sldId id="404" r:id="rId22"/>
    <p:sldId id="405" r:id="rId23"/>
    <p:sldId id="397" r:id="rId24"/>
    <p:sldId id="398" r:id="rId25"/>
    <p:sldId id="406" r:id="rId26"/>
    <p:sldId id="407" r:id="rId27"/>
    <p:sldId id="399" r:id="rId28"/>
    <p:sldId id="400" r:id="rId29"/>
    <p:sldId id="410" r:id="rId30"/>
    <p:sldId id="411" r:id="rId31"/>
    <p:sldId id="412" r:id="rId32"/>
    <p:sldId id="408" r:id="rId33"/>
    <p:sldId id="413" r:id="rId3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90"/>
            <p14:sldId id="370"/>
            <p14:sldId id="389"/>
            <p14:sldId id="371"/>
            <p14:sldId id="373"/>
            <p14:sldId id="372"/>
            <p14:sldId id="391"/>
            <p14:sldId id="392"/>
            <p14:sldId id="401"/>
            <p14:sldId id="402"/>
            <p14:sldId id="393"/>
            <p14:sldId id="394"/>
            <p14:sldId id="403"/>
            <p14:sldId id="395"/>
            <p14:sldId id="396"/>
            <p14:sldId id="404"/>
            <p14:sldId id="405"/>
            <p14:sldId id="397"/>
            <p14:sldId id="398"/>
            <p14:sldId id="406"/>
            <p14:sldId id="407"/>
            <p14:sldId id="399"/>
            <p14:sldId id="400"/>
            <p14:sldId id="410"/>
            <p14:sldId id="411"/>
            <p14:sldId id="412"/>
            <p14:sldId id="408"/>
            <p14:sldId id="41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55721" autoAdjust="0"/>
  </p:normalViewPr>
  <p:slideViewPr>
    <p:cSldViewPr>
      <p:cViewPr>
        <p:scale>
          <a:sx n="66" d="100"/>
          <a:sy n="66" d="100"/>
        </p:scale>
        <p:origin x="1349" y="-403"/>
      </p:cViewPr>
      <p:guideLst>
        <p:guide orient="horz" pos="2160"/>
        <p:guide pos="2880"/>
      </p:guideLst>
    </p:cSldViewPr>
  </p:slideViewPr>
  <p:outlineViewPr>
    <p:cViewPr>
      <p:scale>
        <a:sx n="33" d="100"/>
        <a:sy n="33" d="100"/>
      </p:scale>
      <p:origin x="0" y="0"/>
    </p:cViewPr>
  </p:outlineViewPr>
  <p:notesTextViewPr>
    <p:cViewPr>
      <p:scale>
        <a:sx n="100" d="100"/>
        <a:sy n="100" d="100"/>
      </p:scale>
      <p:origin x="0" y="-14"/>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3/21/2013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module </a:t>
            </a:r>
            <a:r>
              <a:rPr lang="en-US" dirty="0" smtClean="0"/>
              <a:t>3 </a:t>
            </a:r>
            <a:r>
              <a:rPr lang="en-US" dirty="0" smtClean="0"/>
              <a:t>of Html for the XAML developer</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this module we </a:t>
            </a:r>
            <a:r>
              <a:rPr lang="en-US" dirty="0" smtClean="0"/>
              <a:t>are going</a:t>
            </a:r>
            <a:r>
              <a:rPr lang="en-US" baseline="0" dirty="0" smtClean="0"/>
              <a:t> to continue to focus on the </a:t>
            </a:r>
            <a:r>
              <a:rPr lang="en-US" baseline="0" dirty="0" err="1" smtClean="0"/>
              <a:t>ToDo</a:t>
            </a:r>
            <a:r>
              <a:rPr lang="en-US" baseline="0" dirty="0" smtClean="0"/>
              <a:t> Listing screen.  However this time we are going to focus on the secondary items on the screen such as the filtering of data and more styling. Lets go ahead and get started.</a:t>
            </a:r>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how to handle 2way</a:t>
            </a:r>
            <a:r>
              <a:rPr lang="en-US" baseline="0" dirty="0" smtClean="0"/>
              <a:t> binding with real time updating to our view model we should take a look at how to use this in conjunction with client side data filtering.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10</a:t>
            </a:fld>
            <a:endParaRPr lang="en-US">
              <a:solidFill>
                <a:srgbClr val="000000"/>
              </a:solidFill>
            </a:endParaRPr>
          </a:p>
        </p:txBody>
      </p:sp>
    </p:spTree>
    <p:extLst>
      <p:ext uri="{BB962C8B-B14F-4D97-AF65-F5344CB8AC3E}">
        <p14:creationId xmlns:p14="http://schemas.microsoft.com/office/powerpoint/2010/main" val="391224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When</a:t>
            </a:r>
            <a:r>
              <a:rPr lang="en-US" baseline="0" dirty="0" smtClean="0"/>
              <a:t> wanting to do data filtering in your view model you may have some code that looks like you see here</a:t>
            </a:r>
          </a:p>
          <a:p>
            <a:endParaRPr lang="en-US" baseline="0" dirty="0" smtClean="0"/>
          </a:p>
          <a:p>
            <a:r>
              <a:rPr lang="en-US" baseline="0" dirty="0" smtClean="0"/>
              <a:t>[show animation]</a:t>
            </a:r>
          </a:p>
          <a:p>
            <a:r>
              <a:rPr lang="en-US" baseline="0" dirty="0" smtClean="0"/>
              <a:t>We would take our data listing and use </a:t>
            </a:r>
            <a:r>
              <a:rPr lang="en-US" baseline="0" dirty="0" err="1" smtClean="0"/>
              <a:t>Linq</a:t>
            </a:r>
            <a:r>
              <a:rPr lang="en-US" baseline="0" dirty="0" smtClean="0"/>
              <a:t> to filter it down based on the filter text provided by the users</a:t>
            </a:r>
          </a:p>
          <a:p>
            <a:endParaRPr lang="en-US" baseline="0" dirty="0" smtClean="0"/>
          </a:p>
          <a:p>
            <a:r>
              <a:rPr lang="en-US" baseline="0" dirty="0" smtClean="0"/>
              <a:t>[show animation]</a:t>
            </a:r>
          </a:p>
          <a:p>
            <a:r>
              <a:rPr lang="en-US" baseline="0" dirty="0" smtClean="0"/>
              <a:t>Once we have our filtered data we just simply need to add it to our bound collection.</a:t>
            </a:r>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a:t>
            </a:fld>
            <a:endParaRPr lang="en-US"/>
          </a:p>
        </p:txBody>
      </p:sp>
    </p:spTree>
    <p:extLst>
      <p:ext uri="{BB962C8B-B14F-4D97-AF65-F5344CB8AC3E}">
        <p14:creationId xmlns:p14="http://schemas.microsoft.com/office/powerpoint/2010/main" val="318390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When doing</a:t>
            </a:r>
            <a:r>
              <a:rPr lang="en-US" baseline="0" dirty="0" smtClean="0"/>
              <a:t> this inside our </a:t>
            </a:r>
            <a:r>
              <a:rPr lang="en-US" baseline="0" dirty="0" err="1" smtClean="0"/>
              <a:t>TypeScript</a:t>
            </a:r>
            <a:r>
              <a:rPr lang="en-US" baseline="0" dirty="0" smtClean="0"/>
              <a:t> view model the code would look something as you see here</a:t>
            </a:r>
          </a:p>
          <a:p>
            <a:endParaRPr lang="en-US" baseline="0" dirty="0" smtClean="0"/>
          </a:p>
          <a:p>
            <a:r>
              <a:rPr lang="en-US" baseline="0" dirty="0" smtClean="0"/>
              <a:t>[show animation]</a:t>
            </a:r>
          </a:p>
          <a:p>
            <a:r>
              <a:rPr lang="en-US" baseline="0" dirty="0" smtClean="0"/>
              <a:t>Sadly we cannot use </a:t>
            </a:r>
            <a:r>
              <a:rPr lang="en-US" baseline="0" dirty="0" err="1" smtClean="0"/>
              <a:t>Linq</a:t>
            </a:r>
            <a:r>
              <a:rPr lang="en-US" baseline="0" dirty="0" smtClean="0"/>
              <a:t> in </a:t>
            </a:r>
            <a:r>
              <a:rPr lang="en-US" baseline="0" dirty="0" err="1" smtClean="0"/>
              <a:t>javascript</a:t>
            </a:r>
            <a:r>
              <a:rPr lang="en-US" baseline="0" dirty="0" smtClean="0"/>
              <a:t>, however the next best thing is the Underscore </a:t>
            </a:r>
            <a:r>
              <a:rPr lang="en-US" baseline="0" dirty="0" err="1" smtClean="0"/>
              <a:t>js</a:t>
            </a:r>
            <a:r>
              <a:rPr lang="en-US" baseline="0" dirty="0" smtClean="0"/>
              <a:t> library.  This library has a filter method which will reduce a list in the same manor as </a:t>
            </a:r>
            <a:r>
              <a:rPr lang="en-US" baseline="0" dirty="0" err="1" smtClean="0"/>
              <a:t>Linq</a:t>
            </a:r>
            <a:r>
              <a:rPr lang="en-US" baseline="0" dirty="0" smtClean="0"/>
              <a:t>.</a:t>
            </a:r>
          </a:p>
          <a:p>
            <a:endParaRPr lang="en-US" baseline="0" dirty="0" smtClean="0"/>
          </a:p>
          <a:p>
            <a:r>
              <a:rPr lang="en-US" baseline="0" dirty="0" smtClean="0"/>
              <a:t>[show animation]</a:t>
            </a:r>
          </a:p>
          <a:p>
            <a:r>
              <a:rPr lang="en-US" baseline="0" dirty="0" smtClean="0"/>
              <a:t>Once we have filtered our list via the filter method all we need to do is populate our underlying list of </a:t>
            </a:r>
            <a:r>
              <a:rPr lang="en-US" baseline="0" dirty="0" err="1" smtClean="0"/>
              <a:t>ToDo’s</a:t>
            </a:r>
            <a:r>
              <a:rPr lang="en-US" baseline="0" dirty="0" smtClean="0"/>
              <a:t>.  By pushing our results into our bound collection our UI will be updated to reflect our new list of </a:t>
            </a:r>
            <a:r>
              <a:rPr lang="en-US" baseline="0" dirty="0" err="1" smtClean="0"/>
              <a:t>ToDo’s</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a:p>
        </p:txBody>
      </p:sp>
    </p:spTree>
    <p:extLst>
      <p:ext uri="{BB962C8B-B14F-4D97-AF65-F5344CB8AC3E}">
        <p14:creationId xmlns:p14="http://schemas.microsoft.com/office/powerpoint/2010/main" val="374391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609885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 </a:t>
            </a:r>
            <a:r>
              <a:rPr lang="en-US" baseline="0" dirty="0" smtClean="0"/>
              <a:t>module 2 </a:t>
            </a:r>
            <a:r>
              <a:rPr lang="en-US" baseline="0" dirty="0" smtClean="0"/>
              <a:t>we took a look at how to change a UI style by using a custom observable.  Now we are going to look at a different, more reusable way to accomplish </a:t>
            </a:r>
            <a:r>
              <a:rPr lang="en-US" baseline="0" dirty="0" smtClean="0"/>
              <a:t>this task </a:t>
            </a:r>
            <a:r>
              <a:rPr lang="en-US" baseline="0" dirty="0" smtClean="0"/>
              <a:t>now by creating a custom knockout binding.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346542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I</a:t>
            </a:r>
            <a:r>
              <a:rPr lang="en-US" baseline="0" dirty="0" smtClean="0"/>
              <a:t>n the previous module we saw how we could use Computed Observables to return a string which would be put into the class attribute in HTML.  The problem with this is that this is not highly reusable and is constrained to a single view model</a:t>
            </a:r>
          </a:p>
          <a:p>
            <a:endParaRPr lang="en-US" baseline="0" dirty="0" smtClean="0"/>
          </a:p>
          <a:p>
            <a:r>
              <a:rPr lang="en-US" baseline="0" dirty="0" smtClean="0"/>
              <a:t>[show animation]</a:t>
            </a:r>
          </a:p>
          <a:p>
            <a:r>
              <a:rPr lang="en-US" baseline="0" dirty="0" smtClean="0"/>
              <a:t>If we wanted to perform this same action but in a highly reusable way we could use Custom Knockout Bindings.</a:t>
            </a:r>
          </a:p>
          <a:p>
            <a:endParaRPr lang="en-US" baseline="0" dirty="0" smtClean="0"/>
          </a:p>
          <a:p>
            <a:r>
              <a:rPr lang="en-US" baseline="0" dirty="0" smtClean="0"/>
              <a:t>[show animation]</a:t>
            </a:r>
          </a:p>
          <a:p>
            <a:r>
              <a:rPr lang="en-US" baseline="0" dirty="0" smtClean="0"/>
              <a:t>To create a custom bindings we need to add a new item to the </a:t>
            </a:r>
            <a:r>
              <a:rPr lang="en-US" baseline="0" dirty="0" err="1" smtClean="0"/>
              <a:t>ko.bindingHandlers</a:t>
            </a:r>
            <a:r>
              <a:rPr lang="en-US" baseline="0" dirty="0" smtClean="0"/>
              <a:t> collection.   After we add this we can now use this binding in HTML throughout our application.</a:t>
            </a:r>
          </a:p>
          <a:p>
            <a:endParaRPr lang="en-US" baseline="0" dirty="0" smtClean="0"/>
          </a:p>
          <a:p>
            <a:r>
              <a:rPr lang="en-US" baseline="0" dirty="0" smtClean="0"/>
              <a:t>[show animation]</a:t>
            </a:r>
          </a:p>
          <a:p>
            <a:r>
              <a:rPr lang="en-US" baseline="0" dirty="0" smtClean="0"/>
              <a:t>Once we have declared our binding we need to implement the </a:t>
            </a:r>
            <a:r>
              <a:rPr lang="en-US" baseline="0" dirty="0" err="1" smtClean="0"/>
              <a:t>init</a:t>
            </a:r>
            <a:r>
              <a:rPr lang="en-US" baseline="0" dirty="0" smtClean="0"/>
              <a:t> method on the binding.  Our </a:t>
            </a:r>
            <a:r>
              <a:rPr lang="en-US" baseline="0" dirty="0" err="1" smtClean="0"/>
              <a:t>Init</a:t>
            </a:r>
            <a:r>
              <a:rPr lang="en-US" baseline="0" dirty="0" smtClean="0"/>
              <a:t> method accepts 2 arguments, the UI element and its value.  This is great because it allows us evaluate a value and take some action on our underlying HTML element.</a:t>
            </a:r>
          </a:p>
          <a:p>
            <a:endParaRPr lang="en-US" baseline="0" dirty="0" smtClean="0"/>
          </a:p>
          <a:p>
            <a:r>
              <a:rPr lang="en-US" baseline="0" dirty="0" smtClean="0"/>
              <a:t>[show animation]</a:t>
            </a:r>
          </a:p>
          <a:p>
            <a:r>
              <a:rPr lang="en-US" baseline="0" dirty="0" smtClean="0"/>
              <a:t>Implementing our new binding is done using the exact same syntax as other binders such as Value or Text.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a:t>
            </a:fld>
            <a:endParaRPr lang="en-US"/>
          </a:p>
        </p:txBody>
      </p:sp>
    </p:spTree>
    <p:extLst>
      <p:ext uri="{BB962C8B-B14F-4D97-AF65-F5344CB8AC3E}">
        <p14:creationId xmlns:p14="http://schemas.microsoft.com/office/powerpoint/2010/main" val="1772289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1061958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building XAML based applications it is very common to use a Boolean</a:t>
            </a:r>
            <a:r>
              <a:rPr lang="en-US" baseline="0" dirty="0" smtClean="0"/>
              <a:t> to visibility </a:t>
            </a:r>
            <a:r>
              <a:rPr lang="en-US" baseline="0" dirty="0" smtClean="0"/>
              <a:t>converter to drive the visibility of your UI elements based on a property in your view model..  </a:t>
            </a:r>
            <a:r>
              <a:rPr lang="en-US" baseline="0" dirty="0" smtClean="0"/>
              <a:t>We can accomplish this same result via knockout but with less code.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3096285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I</a:t>
            </a:r>
            <a:r>
              <a:rPr lang="en-US" baseline="0" dirty="0" smtClean="0"/>
              <a:t>n Silverlight you would use an </a:t>
            </a:r>
            <a:r>
              <a:rPr lang="en-US" baseline="0" dirty="0" err="1" smtClean="0"/>
              <a:t>IValueConverter</a:t>
            </a:r>
            <a:r>
              <a:rPr lang="en-US" baseline="0" dirty="0" smtClean="0"/>
              <a:t> to toggle visibility state and the code would look something like you see here on screen </a:t>
            </a:r>
          </a:p>
          <a:p>
            <a:endParaRPr lang="en-US" baseline="0" dirty="0" smtClean="0"/>
          </a:p>
          <a:p>
            <a:r>
              <a:rPr lang="en-US" baseline="0" dirty="0" smtClean="0"/>
              <a:t>[show animation]</a:t>
            </a:r>
          </a:p>
          <a:p>
            <a:r>
              <a:rPr lang="en-US" baseline="0" dirty="0" smtClean="0"/>
              <a:t>The converter you see here will accept a value provided to it via the bound property and will return the correct visibility status based on the evaluation of that value.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a:t>
            </a:fld>
            <a:endParaRPr lang="en-US"/>
          </a:p>
        </p:txBody>
      </p:sp>
    </p:spTree>
    <p:extLst>
      <p:ext uri="{BB962C8B-B14F-4D97-AF65-F5344CB8AC3E}">
        <p14:creationId xmlns:p14="http://schemas.microsoft.com/office/powerpoint/2010/main" val="332736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endParaRPr lang="en-US" dirty="0"/>
          </a:p>
          <a:p>
            <a:r>
              <a:rPr lang="en-US" dirty="0" smtClean="0"/>
              <a:t>To</a:t>
            </a:r>
            <a:r>
              <a:rPr lang="en-US" baseline="0" dirty="0" smtClean="0"/>
              <a:t> accomplish the same result in knockout you would create html like you see here on screen</a:t>
            </a:r>
          </a:p>
          <a:p>
            <a:endParaRPr lang="en-US" baseline="0" dirty="0" smtClean="0"/>
          </a:p>
          <a:p>
            <a:r>
              <a:rPr lang="en-US" baseline="0" dirty="0" smtClean="0"/>
              <a:t>[show animation]</a:t>
            </a:r>
          </a:p>
          <a:p>
            <a:r>
              <a:rPr lang="en-US" baseline="0" dirty="0" smtClean="0"/>
              <a:t>Knockout has a visible binding which will toggle the associated html DOM element to either be visible or hidden</a:t>
            </a:r>
          </a:p>
          <a:p>
            <a:endParaRPr lang="en-US" baseline="0" dirty="0" smtClean="0"/>
          </a:p>
          <a:p>
            <a:r>
              <a:rPr lang="en-US" baseline="0" dirty="0" smtClean="0"/>
              <a:t>[show animation]</a:t>
            </a:r>
          </a:p>
          <a:p>
            <a:r>
              <a:rPr lang="en-US" baseline="0" dirty="0" smtClean="0"/>
              <a:t>When using visible binding, you need to provide a statement to be evaluated.  In our example we are going to evaluate a text property to see if it matches a predetermined value.  There is one special thing should understand about the way this evaluates and that is this does not follow strict true/false lines.  This follows the </a:t>
            </a:r>
            <a:r>
              <a:rPr lang="en-US" baseline="0" dirty="0" err="1" smtClean="0"/>
              <a:t>javascript</a:t>
            </a:r>
            <a:r>
              <a:rPr lang="en-US" baseline="0" dirty="0" smtClean="0"/>
              <a:t> </a:t>
            </a:r>
            <a:r>
              <a:rPr lang="en-US" baseline="0" dirty="0" err="1" smtClean="0"/>
              <a:t>truthly</a:t>
            </a:r>
            <a:r>
              <a:rPr lang="en-US" baseline="0" dirty="0" smtClean="0"/>
              <a:t> </a:t>
            </a:r>
            <a:r>
              <a:rPr lang="en-US" baseline="0" dirty="0" err="1" smtClean="0"/>
              <a:t>falsly</a:t>
            </a:r>
            <a:r>
              <a:rPr lang="en-US" baseline="0" dirty="0" smtClean="0"/>
              <a:t> concept which basically means that if it appears true by either having a true Boolean, a true string or a non 0 value it will evaluate as true. However, if it appears false, by either being false, 0, null or undefined value it will resolve to false.</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19</a:t>
            </a:fld>
            <a:endParaRPr lang="en-US"/>
          </a:p>
        </p:txBody>
      </p:sp>
    </p:spTree>
    <p:extLst>
      <p:ext uri="{BB962C8B-B14F-4D97-AF65-F5344CB8AC3E}">
        <p14:creationId xmlns:p14="http://schemas.microsoft.com/office/powerpoint/2010/main" val="1193386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module we are going to take a look at 6 different areas.</a:t>
            </a:r>
          </a:p>
          <a:p>
            <a:endParaRPr lang="en-US" baseline="0" dirty="0" smtClean="0"/>
          </a:p>
          <a:p>
            <a:r>
              <a:rPr lang="en-US" baseline="0" dirty="0" smtClean="0"/>
              <a:t>[show animation]</a:t>
            </a:r>
          </a:p>
          <a:p>
            <a:r>
              <a:rPr lang="en-US" baseline="0" dirty="0" smtClean="0"/>
              <a:t>The first thing we are going to do is take a look at how to handle 2 way text binding along w/ real time text </a:t>
            </a:r>
            <a:r>
              <a:rPr lang="en-US" baseline="0" dirty="0" err="1" smtClean="0"/>
              <a:t>bindng</a:t>
            </a:r>
            <a:r>
              <a:rPr lang="en-US" baseline="0" dirty="0" smtClean="0"/>
              <a:t>. We will compare how we can do this with XAML bindings to how we can accomplish this with knockout</a:t>
            </a:r>
          </a:p>
          <a:p>
            <a:endParaRPr lang="en-US" baseline="0" dirty="0" smtClean="0"/>
          </a:p>
          <a:p>
            <a:r>
              <a:rPr lang="en-US" baseline="0" dirty="0" smtClean="0"/>
              <a:t>[show animation]</a:t>
            </a:r>
          </a:p>
          <a:p>
            <a:r>
              <a:rPr lang="en-US" baseline="0" dirty="0" smtClean="0"/>
              <a:t>Next we will learn how to filter our data on the client side.  We will compare the filter via knockout and </a:t>
            </a:r>
            <a:r>
              <a:rPr lang="en-US" baseline="0" dirty="0" err="1" smtClean="0"/>
              <a:t>javasript</a:t>
            </a:r>
            <a:r>
              <a:rPr lang="en-US" baseline="0" dirty="0" smtClean="0"/>
              <a:t> to how we would do it if we were in our C# View model</a:t>
            </a:r>
          </a:p>
          <a:p>
            <a:endParaRPr lang="en-US" baseline="0" dirty="0" smtClean="0"/>
          </a:p>
          <a:p>
            <a:r>
              <a:rPr lang="en-US" baseline="0" dirty="0" smtClean="0"/>
              <a:t>[show animation]</a:t>
            </a:r>
          </a:p>
          <a:p>
            <a:r>
              <a:rPr lang="en-US" baseline="0" dirty="0" smtClean="0"/>
              <a:t>After this we explore another way in which we can dynamically apply styles to our </a:t>
            </a:r>
            <a:r>
              <a:rPr lang="en-US" baseline="0" dirty="0" err="1" smtClean="0"/>
              <a:t>ui</a:t>
            </a:r>
            <a:r>
              <a:rPr lang="en-US" baseline="0" dirty="0" smtClean="0"/>
              <a:t>.  We will compare this new method in knockout to the how it could be done by using a style converter</a:t>
            </a:r>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2213122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most applications</a:t>
            </a:r>
            <a:r>
              <a:rPr lang="en-US" baseline="0" dirty="0" smtClean="0"/>
              <a:t> there will be a need to delete application data.  We are going to take a look at how we would delete data via an HTTP post using </a:t>
            </a:r>
            <a:r>
              <a:rPr lang="en-US" baseline="0" dirty="0" err="1" smtClean="0"/>
              <a:t>jquery</a:t>
            </a:r>
            <a:r>
              <a:rPr lang="en-US" baseline="0" dirty="0" smtClean="0"/>
              <a:t> and </a:t>
            </a:r>
            <a:r>
              <a:rPr lang="en-US" baseline="0" dirty="0" err="1" smtClean="0"/>
              <a:t>ajax</a:t>
            </a:r>
            <a:r>
              <a:rPr lang="en-US" baseline="0" dirty="0" smtClean="0"/>
              <a:t>.  We will compare how this would be accomplished if we were doing this in </a:t>
            </a:r>
            <a:r>
              <a:rPr lang="en-US" baseline="0" dirty="0" err="1" smtClean="0"/>
              <a:t>silverlight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val="417372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using Silverlight and needed to make an http post you may have code which looks a bit like you see here</a:t>
            </a:r>
          </a:p>
          <a:p>
            <a:endParaRPr lang="en-US" baseline="0" dirty="0" smtClean="0"/>
          </a:p>
          <a:p>
            <a:r>
              <a:rPr lang="en-US" baseline="0" dirty="0" smtClean="0"/>
              <a:t>[show animation]</a:t>
            </a:r>
          </a:p>
          <a:p>
            <a:r>
              <a:rPr lang="en-US" dirty="0" smtClean="0"/>
              <a:t>The first thing we would</a:t>
            </a:r>
            <a:r>
              <a:rPr lang="en-US" baseline="0" dirty="0" smtClean="0"/>
              <a:t> need to do is determine the http endpoint to call in order to perform our delete</a:t>
            </a:r>
          </a:p>
          <a:p>
            <a:endParaRPr lang="en-US" baseline="0" dirty="0" smtClean="0"/>
          </a:p>
          <a:p>
            <a:r>
              <a:rPr lang="en-US" baseline="0" dirty="0" smtClean="0"/>
              <a:t>[show animation]</a:t>
            </a:r>
          </a:p>
          <a:p>
            <a:r>
              <a:rPr lang="en-US" baseline="0" dirty="0" smtClean="0"/>
              <a:t>Next we would need to create some sort of connection to this endpoint, here we are using Rest client which is a </a:t>
            </a:r>
            <a:r>
              <a:rPr lang="en-US" baseline="0" dirty="0" err="1" smtClean="0"/>
              <a:t>.net</a:t>
            </a:r>
            <a:r>
              <a:rPr lang="en-US" baseline="0" dirty="0" smtClean="0"/>
              <a:t> library for working with restful end points</a:t>
            </a:r>
          </a:p>
          <a:p>
            <a:endParaRPr lang="en-US" baseline="0" dirty="0" smtClean="0"/>
          </a:p>
          <a:p>
            <a:r>
              <a:rPr lang="en-US" baseline="0" dirty="0" smtClean="0"/>
              <a:t>[show animation]</a:t>
            </a:r>
          </a:p>
          <a:p>
            <a:r>
              <a:rPr lang="en-US" baseline="0" dirty="0" smtClean="0"/>
              <a:t>Finally we would make the call </a:t>
            </a:r>
            <a:r>
              <a:rPr lang="en-US" baseline="0" dirty="0" err="1" smtClean="0"/>
              <a:t>asynchronisly</a:t>
            </a:r>
            <a:r>
              <a:rPr lang="en-US" baseline="0" dirty="0" smtClean="0"/>
              <a:t> and would wait for the response.  Once we received our call back we would check some status indicator in order to process the result.  Depending on the returned status we would either process he results successfully or handle some sort of error condition. </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22</a:t>
            </a:fld>
            <a:endParaRPr lang="en-US"/>
          </a:p>
        </p:txBody>
      </p:sp>
    </p:spTree>
    <p:extLst>
      <p:ext uri="{BB962C8B-B14F-4D97-AF65-F5344CB8AC3E}">
        <p14:creationId xmlns:p14="http://schemas.microsoft.com/office/powerpoint/2010/main" val="3220638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using Typescript and </a:t>
            </a:r>
            <a:r>
              <a:rPr lang="en-US" baseline="0" dirty="0" err="1" smtClean="0"/>
              <a:t>jQuery</a:t>
            </a:r>
            <a:r>
              <a:rPr lang="en-US" baseline="0" dirty="0" smtClean="0"/>
              <a:t> our code would look quite similar to that in c# and Silverlight.</a:t>
            </a:r>
          </a:p>
          <a:p>
            <a:endParaRPr lang="en-US" baseline="0" dirty="0" smtClean="0"/>
          </a:p>
          <a:p>
            <a:r>
              <a:rPr lang="en-US" baseline="0" dirty="0" smtClean="0"/>
              <a:t>[show animation]</a:t>
            </a:r>
          </a:p>
          <a:p>
            <a:r>
              <a:rPr lang="en-US" baseline="0" dirty="0" smtClean="0"/>
              <a:t>We still need to know the address of our end point to connect to.</a:t>
            </a:r>
          </a:p>
          <a:p>
            <a:endParaRPr lang="en-US" baseline="0" dirty="0" smtClean="0"/>
          </a:p>
          <a:p>
            <a:r>
              <a:rPr lang="en-US" baseline="0" dirty="0" smtClean="0"/>
              <a:t>[show animation]</a:t>
            </a:r>
          </a:p>
          <a:p>
            <a:r>
              <a:rPr lang="en-US" baseline="0" dirty="0" smtClean="0"/>
              <a:t>We would need to use some library to make our remote call to perform the action, in our case we are going to use the </a:t>
            </a:r>
            <a:r>
              <a:rPr lang="en-US" baseline="0" dirty="0" err="1" smtClean="0"/>
              <a:t>jquery</a:t>
            </a:r>
            <a:r>
              <a:rPr lang="en-US" baseline="0" dirty="0" smtClean="0"/>
              <a:t> </a:t>
            </a:r>
            <a:r>
              <a:rPr lang="en-US" baseline="0" dirty="0" err="1" smtClean="0"/>
              <a:t>ajax</a:t>
            </a:r>
            <a:r>
              <a:rPr lang="en-US" baseline="0" dirty="0" smtClean="0"/>
              <a:t> library</a:t>
            </a:r>
          </a:p>
          <a:p>
            <a:endParaRPr lang="en-US" baseline="0" dirty="0" smtClean="0"/>
          </a:p>
          <a:p>
            <a:r>
              <a:rPr lang="en-US" baseline="0" dirty="0" smtClean="0"/>
              <a:t>[show animation]</a:t>
            </a:r>
          </a:p>
          <a:p>
            <a:r>
              <a:rPr lang="en-US" baseline="0" dirty="0" smtClean="0"/>
              <a:t>Finally you would need to process the results from the call.  Again based on the status returned you would either handle successful results or process some sort of failure.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23</a:t>
            </a:fld>
            <a:endParaRPr lang="en-US"/>
          </a:p>
        </p:txBody>
      </p:sp>
    </p:spTree>
    <p:extLst>
      <p:ext uri="{BB962C8B-B14F-4D97-AF65-F5344CB8AC3E}">
        <p14:creationId xmlns:p14="http://schemas.microsoft.com/office/powerpoint/2010/main" val="1086209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24</a:t>
            </a:fld>
            <a:endParaRPr lang="en-US">
              <a:solidFill>
                <a:srgbClr val="000000"/>
              </a:solidFill>
            </a:endParaRPr>
          </a:p>
        </p:txBody>
      </p:sp>
    </p:spTree>
    <p:extLst>
      <p:ext uri="{BB962C8B-B14F-4D97-AF65-F5344CB8AC3E}">
        <p14:creationId xmlns:p14="http://schemas.microsoft.com/office/powerpoint/2010/main" val="2526784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building applications often times you will be needed to calculate summary data to display to the users.  We are going to take a look at how we can use our </a:t>
            </a:r>
            <a:r>
              <a:rPr lang="en-US" baseline="0" dirty="0" err="1" smtClean="0"/>
              <a:t>javascript</a:t>
            </a:r>
            <a:r>
              <a:rPr lang="en-US" baseline="0" dirty="0" smtClean="0"/>
              <a:t> skills to accomplish this in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25</a:t>
            </a:fld>
            <a:endParaRPr lang="en-US">
              <a:solidFill>
                <a:srgbClr val="000000"/>
              </a:solidFill>
            </a:endParaRPr>
          </a:p>
        </p:txBody>
      </p:sp>
    </p:spTree>
    <p:extLst>
      <p:ext uri="{BB962C8B-B14F-4D97-AF65-F5344CB8AC3E}">
        <p14:creationId xmlns:p14="http://schemas.microsoft.com/office/powerpoint/2010/main" val="870553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review our final application one more time, you</a:t>
            </a:r>
            <a:r>
              <a:rPr lang="en-US" baseline="0" dirty="0" smtClean="0"/>
              <a:t> should notice down at the bottom of the screen we are going to calculate totals for out </a:t>
            </a:r>
            <a:r>
              <a:rPr lang="en-US" baseline="0" dirty="0" err="1" smtClean="0"/>
              <a:t>ToDo</a:t>
            </a:r>
            <a:r>
              <a:rPr lang="en-US" baseline="0" dirty="0" smtClean="0"/>
              <a:t> items.  We want to be able to display to our users how mean items are currently in each state.  We are going to use both knockout </a:t>
            </a:r>
            <a:r>
              <a:rPr lang="en-US" baseline="0" dirty="0" err="1" smtClean="0"/>
              <a:t>js</a:t>
            </a:r>
            <a:r>
              <a:rPr lang="en-US" baseline="0" dirty="0" smtClean="0"/>
              <a:t> as well as underscore </a:t>
            </a:r>
            <a:r>
              <a:rPr lang="en-US" baseline="0" dirty="0" err="1" smtClean="0"/>
              <a:t>js</a:t>
            </a:r>
            <a:r>
              <a:rPr lang="en-US" baseline="0" dirty="0" smtClean="0"/>
              <a:t> to accomplish this.</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26</a:t>
            </a:fld>
            <a:endParaRPr lang="en-US"/>
          </a:p>
        </p:txBody>
      </p:sp>
    </p:spTree>
    <p:extLst>
      <p:ext uri="{BB962C8B-B14F-4D97-AF65-F5344CB8AC3E}">
        <p14:creationId xmlns:p14="http://schemas.microsoft.com/office/powerpoint/2010/main" val="1918820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computing totals in a </a:t>
            </a:r>
            <a:r>
              <a:rPr lang="en-US" dirty="0" err="1" smtClean="0"/>
              <a:t>xaml</a:t>
            </a:r>
            <a:r>
              <a:rPr lang="en-US" dirty="0" smtClean="0"/>
              <a:t> view model there are 2 things you</a:t>
            </a:r>
            <a:r>
              <a:rPr lang="en-US" baseline="0" dirty="0" smtClean="0"/>
              <a:t> need to do.</a:t>
            </a:r>
          </a:p>
          <a:p>
            <a:endParaRPr lang="en-US" baseline="0" dirty="0" smtClean="0"/>
          </a:p>
          <a:p>
            <a:r>
              <a:rPr lang="en-US" baseline="0" dirty="0" smtClean="0"/>
              <a:t>[show animation]</a:t>
            </a:r>
          </a:p>
          <a:p>
            <a:r>
              <a:rPr lang="en-US" dirty="0" smtClean="0"/>
              <a:t>The</a:t>
            </a:r>
            <a:r>
              <a:rPr lang="en-US" baseline="0" dirty="0" smtClean="0"/>
              <a:t> first thing you are going to have to do is signal to the UI that your backing property has been updated.  You would do this wen the underling collection which holds your data has been modified.</a:t>
            </a:r>
          </a:p>
          <a:p>
            <a:endParaRPr lang="en-US" baseline="0" dirty="0" smtClean="0"/>
          </a:p>
          <a:p>
            <a:r>
              <a:rPr lang="en-US" baseline="0" dirty="0" smtClean="0"/>
              <a:t>[show animation]</a:t>
            </a:r>
          </a:p>
          <a:p>
            <a:r>
              <a:rPr lang="en-US" baseline="0" dirty="0" smtClean="0"/>
              <a:t>The next thing you need to do is create your computed total property.  Inside your property you typically have logic as you see here which will perform a count on your collection via </a:t>
            </a:r>
            <a:r>
              <a:rPr lang="en-US" baseline="0" dirty="0" err="1" smtClean="0"/>
              <a:t>linq</a:t>
            </a:r>
            <a:r>
              <a:rPr lang="en-US" baseline="0" dirty="0" smtClean="0"/>
              <a:t> and return this computed value so it can be bound to the UI.</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27</a:t>
            </a:fld>
            <a:endParaRPr lang="en-US"/>
          </a:p>
        </p:txBody>
      </p:sp>
    </p:spTree>
    <p:extLst>
      <p:ext uri="{BB962C8B-B14F-4D97-AF65-F5344CB8AC3E}">
        <p14:creationId xmlns:p14="http://schemas.microsoft.com/office/powerpoint/2010/main" val="3476778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computing totals with</a:t>
            </a:r>
            <a:r>
              <a:rPr lang="en-US" baseline="0" dirty="0" smtClean="0"/>
              <a:t> knockout in your typescript view model there are 2 things you need </a:t>
            </a:r>
            <a:r>
              <a:rPr lang="en-US" baseline="0" dirty="0" err="1" smtClean="0"/>
              <a:t>todo</a:t>
            </a:r>
            <a:r>
              <a:rPr lang="en-US" baseline="0" dirty="0" smtClean="0"/>
              <a:t>.</a:t>
            </a:r>
          </a:p>
          <a:p>
            <a:endParaRPr lang="en-US" baseline="0" dirty="0" smtClean="0"/>
          </a:p>
          <a:p>
            <a:r>
              <a:rPr lang="en-US" baseline="0" dirty="0" smtClean="0"/>
              <a:t>[show animation]</a:t>
            </a:r>
          </a:p>
          <a:p>
            <a:r>
              <a:rPr lang="en-US" dirty="0" smtClean="0"/>
              <a:t>The</a:t>
            </a:r>
            <a:r>
              <a:rPr lang="en-US" baseline="0" dirty="0" smtClean="0"/>
              <a:t> first thing you are going need to do is create your knockout computed property.  This is the property which is going to be bound to your UI to display the values</a:t>
            </a:r>
          </a:p>
          <a:p>
            <a:endParaRPr lang="en-US" baseline="0" dirty="0" smtClean="0"/>
          </a:p>
          <a:p>
            <a:r>
              <a:rPr lang="en-US" baseline="0" dirty="0" smtClean="0"/>
              <a:t>[show animation]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next thing you need to do is implement your computed value.  In our computed value we are going to use the filter method which comes with underscore </a:t>
            </a:r>
            <a:r>
              <a:rPr lang="en-US" baseline="0" dirty="0" err="1" smtClean="0"/>
              <a:t>js</a:t>
            </a:r>
            <a:r>
              <a:rPr lang="en-US" baseline="0" dirty="0" smtClean="0"/>
              <a:t> to calculate the totals.  , this is the magic sauce needed to replace your </a:t>
            </a:r>
            <a:r>
              <a:rPr lang="en-US" baseline="0" dirty="0" err="1" smtClean="0"/>
              <a:t>linq</a:t>
            </a:r>
            <a:r>
              <a:rPr lang="en-US" baseline="0" dirty="0" smtClean="0"/>
              <a:t> statement,.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r>
              <a:rPr lang="en-US" baseline="0" dirty="0" smtClean="0"/>
              <a:t>[show animation]</a:t>
            </a:r>
          </a:p>
          <a:p>
            <a:r>
              <a:rPr lang="en-US" baseline="0" dirty="0" smtClean="0"/>
              <a:t>One more thing I would like to point out is that unlike in </a:t>
            </a:r>
            <a:r>
              <a:rPr lang="en-US" baseline="0" dirty="0" err="1" smtClean="0"/>
              <a:t>xaml</a:t>
            </a:r>
            <a:r>
              <a:rPr lang="en-US" baseline="0" dirty="0" smtClean="0"/>
              <a:t> there is no need to directly signal the UI to rebind to the computed </a:t>
            </a:r>
            <a:r>
              <a:rPr lang="en-US" baseline="0" dirty="0" err="1" smtClean="0"/>
              <a:t>objservable</a:t>
            </a:r>
            <a:r>
              <a:rPr lang="en-US" baseline="0" dirty="0" smtClean="0"/>
              <a:t>, This is because when you create a computed observable in knockout it will rebind every time an observable inside the computed value is updated.  This is great because it removes some noise from your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28</a:t>
            </a:fld>
            <a:endParaRPr lang="en-US"/>
          </a:p>
        </p:txBody>
      </p:sp>
    </p:spTree>
    <p:extLst>
      <p:ext uri="{BB962C8B-B14F-4D97-AF65-F5344CB8AC3E}">
        <p14:creationId xmlns:p14="http://schemas.microsoft.com/office/powerpoint/2010/main" val="2251623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29</a:t>
            </a:fld>
            <a:endParaRPr lang="en-US">
              <a:solidFill>
                <a:srgbClr val="000000"/>
              </a:solidFill>
            </a:endParaRPr>
          </a:p>
        </p:txBody>
      </p:sp>
    </p:spTree>
    <p:extLst>
      <p:ext uri="{BB962C8B-B14F-4D97-AF65-F5344CB8AC3E}">
        <p14:creationId xmlns:p14="http://schemas.microsoft.com/office/powerpoint/2010/main" val="402880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[show animation]</a:t>
            </a:r>
          </a:p>
          <a:p>
            <a:r>
              <a:rPr lang="en-US" baseline="0" dirty="0" smtClean="0"/>
              <a:t>We will continue on by learning how to handle visibility state in our application.  We will compare how we knockout to toggle visibility to how we can do it by using a value converter in our </a:t>
            </a:r>
            <a:r>
              <a:rPr lang="en-US" baseline="0" dirty="0" err="1" smtClean="0"/>
              <a:t>xaml</a:t>
            </a:r>
            <a:r>
              <a:rPr lang="en-US" baseline="0" dirty="0" smtClean="0"/>
              <a:t> application.</a:t>
            </a:r>
          </a:p>
          <a:p>
            <a:endParaRPr lang="en-US" baseline="0" dirty="0" smtClean="0"/>
          </a:p>
          <a:p>
            <a:r>
              <a:rPr lang="en-US" baseline="0" dirty="0" smtClean="0"/>
              <a:t>[show animation]</a:t>
            </a:r>
          </a:p>
          <a:p>
            <a:r>
              <a:rPr lang="en-US" baseline="0" dirty="0" smtClean="0"/>
              <a:t>Next we will take a look at how to delete our data by using Ajax and Web </a:t>
            </a:r>
            <a:r>
              <a:rPr lang="en-US" baseline="0" dirty="0" err="1" smtClean="0"/>
              <a:t>Api</a:t>
            </a:r>
            <a:r>
              <a:rPr lang="en-US" baseline="0" dirty="0" smtClean="0"/>
              <a:t>.  </a:t>
            </a:r>
          </a:p>
          <a:p>
            <a:endParaRPr lang="en-US" baseline="0" dirty="0" smtClean="0"/>
          </a:p>
          <a:p>
            <a:r>
              <a:rPr lang="en-US" baseline="0" dirty="0" smtClean="0"/>
              <a:t>[show animation]</a:t>
            </a:r>
          </a:p>
          <a:p>
            <a:r>
              <a:rPr lang="en-US" baseline="0" dirty="0" smtClean="0"/>
              <a:t>Finally we will take a look at how we can use computed values to generate a summary field in our application.  We will compare the difference between using knockout to compute our values to using a View Model property in Silverlight.</a:t>
            </a:r>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2483768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a:t>
            </a:r>
            <a:r>
              <a:rPr lang="en-US" dirty="0" smtClean="0"/>
              <a:t>continued</a:t>
            </a:r>
            <a:r>
              <a:rPr lang="en-US" baseline="0" dirty="0" smtClean="0"/>
              <a:t> working on our </a:t>
            </a:r>
            <a:r>
              <a:rPr lang="en-US" baseline="0" dirty="0" err="1" smtClean="0"/>
              <a:t>ToDo</a:t>
            </a:r>
            <a:r>
              <a:rPr lang="en-US" baseline="0" dirty="0" smtClean="0"/>
              <a:t> listing screen to implement some of the more advanced features.</a:t>
            </a:r>
          </a:p>
          <a:p>
            <a:endParaRPr lang="en-US" baseline="0" dirty="0" smtClean="0"/>
          </a:p>
          <a:p>
            <a:r>
              <a:rPr lang="en-US" baseline="0" dirty="0" smtClean="0"/>
              <a:t>These items included</a:t>
            </a:r>
            <a:endParaRPr lang="en-US" baseline="0" dirty="0" smtClean="0"/>
          </a:p>
          <a:p>
            <a:endParaRPr lang="en-US" baseline="0" dirty="0" smtClean="0"/>
          </a:p>
          <a:p>
            <a:r>
              <a:rPr lang="en-US" baseline="0" dirty="0" smtClean="0"/>
              <a:t>Learning how to setup 2way, real time binding in knockout to update your backing properties.</a:t>
            </a:r>
            <a:endParaRPr lang="en-US" baseline="0" dirty="0" smtClean="0"/>
          </a:p>
          <a:p>
            <a:endParaRPr lang="en-US" baseline="0" dirty="0" smtClean="0"/>
          </a:p>
          <a:p>
            <a:r>
              <a:rPr lang="en-US" baseline="0" dirty="0" smtClean="0"/>
              <a:t>Next we learned how to use knockout and underscore </a:t>
            </a:r>
            <a:r>
              <a:rPr lang="en-US" baseline="0" dirty="0" err="1" smtClean="0"/>
              <a:t>js</a:t>
            </a:r>
            <a:r>
              <a:rPr lang="en-US" baseline="0" dirty="0" smtClean="0"/>
              <a:t> to enable filter of data on the client..</a:t>
            </a:r>
            <a:endParaRPr lang="en-US" baseline="0" dirty="0" smtClean="0"/>
          </a:p>
          <a:p>
            <a:endParaRPr lang="en-US" baseline="0" dirty="0" smtClean="0"/>
          </a:p>
          <a:p>
            <a:r>
              <a:rPr lang="en-US" baseline="0" dirty="0" smtClean="0"/>
              <a:t>After this </a:t>
            </a:r>
            <a:r>
              <a:rPr lang="en-US" baseline="0" dirty="0" smtClean="0"/>
              <a:t>explored another way to use knockout to dynamically update the look and feel of your application by creating a custom binding.</a:t>
            </a:r>
            <a:endParaRPr lang="en-US" baseline="0" dirty="0" smtClean="0"/>
          </a:p>
          <a:p>
            <a:endParaRPr lang="en-US" baseline="0" dirty="0" smtClean="0"/>
          </a:p>
          <a:p>
            <a:r>
              <a:rPr lang="en-US" baseline="0" dirty="0" smtClean="0"/>
              <a:t>Following this we explored how to toggle the visibility state of a UI element by using the visible binding in knockout.</a:t>
            </a:r>
          </a:p>
          <a:p>
            <a:endParaRPr lang="en-US" baseline="0" dirty="0" smtClean="0"/>
          </a:p>
          <a:p>
            <a:r>
              <a:rPr lang="en-US" baseline="0" dirty="0" smtClean="0"/>
              <a:t>We then went on to learn how to make HTTP posts in </a:t>
            </a:r>
            <a:r>
              <a:rPr lang="en-US" baseline="0" dirty="0" err="1" smtClean="0"/>
              <a:t>jquery</a:t>
            </a:r>
            <a:r>
              <a:rPr lang="en-US" baseline="0" dirty="0" smtClean="0"/>
              <a:t> to hit a remote web </a:t>
            </a:r>
            <a:r>
              <a:rPr lang="en-US" baseline="0" dirty="0" err="1" smtClean="0"/>
              <a:t>api</a:t>
            </a:r>
            <a:r>
              <a:rPr lang="en-US" baseline="0" dirty="0" smtClean="0"/>
              <a:t> endpoint to delete some data.</a:t>
            </a:r>
          </a:p>
          <a:p>
            <a:endParaRPr lang="en-US" baseline="0" dirty="0" smtClean="0"/>
          </a:p>
          <a:p>
            <a:r>
              <a:rPr lang="en-US" baseline="0" dirty="0" smtClean="0"/>
              <a:t>Finally we rounded out the module by learning how to use knockout to compute summary for our </a:t>
            </a:r>
            <a:r>
              <a:rPr lang="en-US" baseline="0" dirty="0" err="1" smtClean="0"/>
              <a:t>todo</a:t>
            </a:r>
            <a:r>
              <a:rPr lang="en-US" baseline="0" dirty="0" smtClean="0"/>
              <a:t> listing</a:t>
            </a:r>
            <a:endParaRPr lang="en-US" baseline="0" dirty="0" smtClean="0"/>
          </a:p>
          <a:p>
            <a:endParaRPr lang="en-US" baseline="0" dirty="0" smtClean="0"/>
          </a:p>
          <a:p>
            <a:r>
              <a:rPr lang="en-US" baseline="0" dirty="0" smtClean="0"/>
              <a:t>In the next module we will </a:t>
            </a:r>
            <a:r>
              <a:rPr lang="en-US" baseline="0" dirty="0" smtClean="0"/>
              <a:t>focus on learning how we can edit and maintain our individual </a:t>
            </a:r>
            <a:r>
              <a:rPr lang="en-US" baseline="0" dirty="0" err="1" smtClean="0"/>
              <a:t>todo</a:t>
            </a:r>
            <a:r>
              <a:rPr lang="en-US" baseline="0" dirty="0" smtClean="0"/>
              <a:t> items.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30</a:t>
            </a:fld>
            <a:endParaRPr lang="en-US"/>
          </a:p>
        </p:txBody>
      </p:sp>
    </p:spTree>
    <p:extLst>
      <p:ext uri="{BB962C8B-B14F-4D97-AF65-F5344CB8AC3E}">
        <p14:creationId xmlns:p14="http://schemas.microsoft.com/office/powerpoint/2010/main" val="284132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It is time to take</a:t>
            </a:r>
            <a:r>
              <a:rPr lang="en-US" baseline="0" dirty="0" smtClean="0"/>
              <a:t> get our hands dirty </a:t>
            </a:r>
            <a:r>
              <a:rPr lang="en-US" baseline="0" dirty="0" smtClean="0"/>
              <a:t>again and </a:t>
            </a:r>
            <a:r>
              <a:rPr lang="en-US" baseline="0" dirty="0" smtClean="0"/>
              <a:t>take a look at how we can handle two way text binding as well as real time when using Knockout. Handing user input via knockout is very , in fact our binding is 2 way be default, which unlike the default in Silverlight.  However, like in Silverlight, our update bindings will NOT fire until you leave the text field, which is a pain, however this is an easily solvable problem.  </a:t>
            </a: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1649885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[show animation]</a:t>
            </a:r>
          </a:p>
          <a:p>
            <a:r>
              <a:rPr lang="en-US" baseline="0" dirty="0" smtClean="0"/>
              <a:t>If we take a look at what we expect to build by the end of this module you should notice we are going to have a filter text box which will allow our users to filter our </a:t>
            </a:r>
            <a:r>
              <a:rPr lang="en-US" baseline="0" dirty="0" err="1" smtClean="0"/>
              <a:t>ToDo</a:t>
            </a:r>
            <a:r>
              <a:rPr lang="en-US" baseline="0" dirty="0" smtClean="0"/>
              <a:t> data on the client.  This filter box is going to be our focus right now.</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2818254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ANIMATION]</a:t>
            </a:r>
          </a:p>
          <a:p>
            <a:r>
              <a:rPr lang="en-US" baseline="0" dirty="0" smtClean="0"/>
              <a:t>When setting up text binding in Silverlight your code will look something like we see here</a:t>
            </a:r>
          </a:p>
          <a:p>
            <a:endParaRPr lang="en-US" baseline="0" dirty="0" smtClean="0"/>
          </a:p>
          <a:p>
            <a:r>
              <a:rPr lang="en-US" baseline="0" dirty="0" smtClean="0"/>
              <a:t>[Show animation]</a:t>
            </a:r>
          </a:p>
          <a:p>
            <a:r>
              <a:rPr lang="en-US" baseline="0" dirty="0" smtClean="0"/>
              <a:t>We would setup our binding to our given backing field.</a:t>
            </a:r>
          </a:p>
          <a:p>
            <a:endParaRPr lang="en-US" baseline="0" dirty="0" smtClean="0"/>
          </a:p>
          <a:p>
            <a:r>
              <a:rPr lang="en-US" baseline="0" dirty="0" smtClean="0"/>
              <a:t>[show animation]</a:t>
            </a:r>
          </a:p>
          <a:p>
            <a:r>
              <a:rPr lang="en-US" dirty="0" smtClean="0"/>
              <a:t>Next we</a:t>
            </a:r>
            <a:r>
              <a:rPr lang="en-US" baseline="0" dirty="0" smtClean="0"/>
              <a:t> would have to explicitly set our Mode to be </a:t>
            </a:r>
            <a:r>
              <a:rPr lang="en-US" baseline="0" dirty="0" err="1" smtClean="0"/>
              <a:t>TwoWay</a:t>
            </a:r>
            <a:r>
              <a:rPr lang="en-US" baseline="0" dirty="0" smtClean="0"/>
              <a:t> if we want our text changes to be pushed back into our backing property.  This works great, but given that this is not the default mode for text binding it often causes developers to spin their wheels wondering why their text input is not being pushed into their backing property because the forgot to explicitly set the </a:t>
            </a:r>
            <a:r>
              <a:rPr lang="en-US" baseline="0" dirty="0" err="1" smtClean="0"/>
              <a:t>TwoWay</a:t>
            </a:r>
            <a:r>
              <a:rPr lang="en-US" baseline="0" dirty="0" smtClean="0"/>
              <a:t> mode.</a:t>
            </a:r>
          </a:p>
          <a:p>
            <a:endParaRPr lang="en-US" baseline="0" dirty="0" smtClean="0"/>
          </a:p>
          <a:p>
            <a:r>
              <a:rPr lang="en-US" baseline="0" dirty="0" smtClean="0"/>
              <a:t>[show animation]</a:t>
            </a:r>
          </a:p>
          <a:p>
            <a:r>
              <a:rPr lang="en-US" baseline="0" dirty="0" smtClean="0"/>
              <a:t>When doing binding with Knockout in Html you would have something like you see now.</a:t>
            </a:r>
          </a:p>
          <a:p>
            <a:endParaRPr lang="en-US" baseline="0" dirty="0" smtClean="0"/>
          </a:p>
          <a:p>
            <a:r>
              <a:rPr lang="en-US" baseline="0" dirty="0" smtClean="0"/>
              <a:t>[show animation]</a:t>
            </a:r>
          </a:p>
          <a:p>
            <a:r>
              <a:rPr lang="en-US" baseline="0" dirty="0" smtClean="0"/>
              <a:t>You need to setup your binding via the data-bind attribute as well as use the value binder.</a:t>
            </a:r>
          </a:p>
          <a:p>
            <a:endParaRPr lang="en-US" baseline="0" dirty="0" smtClean="0"/>
          </a:p>
          <a:p>
            <a:r>
              <a:rPr lang="en-US" baseline="0" dirty="0" smtClean="0"/>
              <a:t>[show animation]</a:t>
            </a:r>
          </a:p>
          <a:p>
            <a:r>
              <a:rPr lang="en-US" baseline="0" dirty="0" smtClean="0"/>
              <a:t>But notice, unlike in </a:t>
            </a:r>
            <a:r>
              <a:rPr lang="en-US" baseline="0" dirty="0" err="1" smtClean="0"/>
              <a:t>xaml</a:t>
            </a:r>
            <a:r>
              <a:rPr lang="en-US" baseline="0" dirty="0" smtClean="0"/>
              <a:t>, there is no need to explicitly set the mode to be 2way as this is the default with knockout.</a:t>
            </a:r>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a:t>
            </a:fld>
            <a:endParaRPr lang="en-US"/>
          </a:p>
        </p:txBody>
      </p:sp>
    </p:spTree>
    <p:extLst>
      <p:ext uri="{BB962C8B-B14F-4D97-AF65-F5344CB8AC3E}">
        <p14:creationId xmlns:p14="http://schemas.microsoft.com/office/powerpoint/2010/main" val="3036987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In</a:t>
            </a:r>
            <a:r>
              <a:rPr lang="en-US" baseline="0" dirty="0" smtClean="0"/>
              <a:t> </a:t>
            </a:r>
            <a:r>
              <a:rPr lang="en-US" baseline="0" dirty="0" err="1" smtClean="0"/>
              <a:t>xaml</a:t>
            </a:r>
            <a:r>
              <a:rPr lang="en-US" baseline="0" dirty="0" smtClean="0"/>
              <a:t> applications if you want your bindings to fire in real time rather then when the control loses focus you need to implement custom behaviors to handle this for you.</a:t>
            </a:r>
          </a:p>
          <a:p>
            <a:endParaRPr lang="en-US" baseline="0" dirty="0" smtClean="0"/>
          </a:p>
          <a:p>
            <a:r>
              <a:rPr lang="en-US" baseline="0" dirty="0" smtClean="0"/>
              <a:t>[show animation]</a:t>
            </a:r>
          </a:p>
          <a:p>
            <a:r>
              <a:rPr lang="en-US" baseline="0" dirty="0" smtClean="0"/>
              <a:t>As you can see here we have a </a:t>
            </a:r>
            <a:r>
              <a:rPr lang="en-US" baseline="0" dirty="0" err="1" smtClean="0"/>
              <a:t>TextBoxUpdateOnChangeBehavior</a:t>
            </a:r>
            <a:r>
              <a:rPr lang="en-US" baseline="0" dirty="0" smtClean="0"/>
              <a:t> which will listen for the key press events and will manually push the updated text to the underlying view model.  This is not too bad because it is an abstracted problem and there is no need to put this inside your view model.  However, IMO this is a classic example of something that is simply not needed and introduces ceremony.</a:t>
            </a:r>
          </a:p>
          <a:p>
            <a:endParaRPr lang="en-US" baseline="0" dirty="0" smtClean="0"/>
          </a:p>
          <a:p>
            <a:r>
              <a:rPr lang="en-US" baseline="0" dirty="0" smtClean="0"/>
              <a:t>[show animation]</a:t>
            </a:r>
          </a:p>
          <a:p>
            <a:r>
              <a:rPr lang="en-US" baseline="0" dirty="0" smtClean="0"/>
              <a:t>When using Knockout there is still some ceremony, but there is no need to create a custom </a:t>
            </a:r>
            <a:r>
              <a:rPr lang="en-US" baseline="0" dirty="0" smtClean="0"/>
              <a:t>code to </a:t>
            </a:r>
            <a:r>
              <a:rPr lang="en-US" baseline="0" dirty="0" smtClean="0"/>
              <a:t>handle this ceremony.</a:t>
            </a:r>
          </a:p>
          <a:p>
            <a:endParaRPr lang="en-US" baseline="0" dirty="0" smtClean="0"/>
          </a:p>
          <a:p>
            <a:r>
              <a:rPr lang="en-US" baseline="0" dirty="0" smtClean="0"/>
              <a:t>[show animation]</a:t>
            </a:r>
          </a:p>
          <a:p>
            <a:r>
              <a:rPr lang="en-US" baseline="0" dirty="0" smtClean="0"/>
              <a:t>All we need to do in knockout is to use the </a:t>
            </a:r>
            <a:r>
              <a:rPr lang="en-US" baseline="0" dirty="0" err="1" smtClean="0"/>
              <a:t>valueUpdate</a:t>
            </a:r>
            <a:r>
              <a:rPr lang="en-US" baseline="0" dirty="0" smtClean="0"/>
              <a:t> binding and tell it when we want to update.  IN our example we are going to use the ‘</a:t>
            </a:r>
            <a:r>
              <a:rPr lang="en-US" baseline="0" dirty="0" err="1" smtClean="0"/>
              <a:t>afterKeyDown</a:t>
            </a:r>
            <a:r>
              <a:rPr lang="en-US" baseline="0" dirty="0" smtClean="0"/>
              <a:t>’ handler which is the </a:t>
            </a:r>
            <a:r>
              <a:rPr lang="en-US" baseline="0" dirty="0" err="1" smtClean="0"/>
              <a:t>prefered</a:t>
            </a:r>
            <a:r>
              <a:rPr lang="en-US" baseline="0" dirty="0" smtClean="0"/>
              <a:t> best choice.</a:t>
            </a:r>
          </a:p>
          <a:p>
            <a:endParaRPr lang="en-US" baseline="0" dirty="0" smtClean="0"/>
          </a:p>
          <a:p>
            <a:r>
              <a:rPr lang="en-US" baseline="0" dirty="0" smtClean="0"/>
              <a:t>[show animation]</a:t>
            </a:r>
          </a:p>
          <a:p>
            <a:r>
              <a:rPr lang="en-US" baseline="0" dirty="0" smtClean="0"/>
              <a:t>Although </a:t>
            </a:r>
            <a:r>
              <a:rPr lang="en-US" baseline="0" dirty="0" err="1" smtClean="0"/>
              <a:t>afterKeyDown</a:t>
            </a:r>
            <a:r>
              <a:rPr lang="en-US" baseline="0" dirty="0" smtClean="0"/>
              <a:t> is the preferred way to accomplish this, there are 3 total options.  The first being on key up, which is when the user releases a key</a:t>
            </a:r>
          </a:p>
          <a:p>
            <a:endParaRPr lang="en-US" baseline="0" dirty="0" smtClean="0"/>
          </a:p>
          <a:p>
            <a:r>
              <a:rPr lang="en-US" baseline="0" dirty="0" smtClean="0"/>
              <a:t>[show animation]</a:t>
            </a:r>
          </a:p>
          <a:p>
            <a:r>
              <a:rPr lang="en-US" baseline="0" dirty="0" smtClean="0"/>
              <a:t>The next on is </a:t>
            </a:r>
            <a:r>
              <a:rPr lang="en-US" baseline="0" dirty="0" err="1" smtClean="0"/>
              <a:t>keyPress</a:t>
            </a:r>
            <a:r>
              <a:rPr lang="en-US" baseline="0" dirty="0" smtClean="0"/>
              <a:t>, which is like key up but allows for </a:t>
            </a:r>
            <a:r>
              <a:rPr lang="en-US" baseline="0" dirty="0" err="1" smtClean="0"/>
              <a:t>repating</a:t>
            </a:r>
            <a:r>
              <a:rPr lang="en-US" baseline="0" dirty="0" smtClean="0"/>
              <a:t> updates if you continue to hold the key down.</a:t>
            </a:r>
          </a:p>
          <a:p>
            <a:endParaRPr lang="en-US" baseline="0" dirty="0" smtClean="0"/>
          </a:p>
          <a:p>
            <a:r>
              <a:rPr lang="en-US" baseline="0" dirty="0" smtClean="0"/>
              <a:t>[show animation]</a:t>
            </a:r>
          </a:p>
          <a:p>
            <a:r>
              <a:rPr lang="en-US" baseline="0" dirty="0" smtClean="0"/>
              <a:t>The last option, the one we chose, is </a:t>
            </a:r>
            <a:r>
              <a:rPr lang="en-US" baseline="0" dirty="0" err="1" smtClean="0"/>
              <a:t>afterKeyDown</a:t>
            </a:r>
            <a:r>
              <a:rPr lang="en-US" baseline="0" dirty="0" smtClean="0"/>
              <a:t>.  This will fire as the user is typing and will update in real time.</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3099554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1502305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Porting the </a:t>
            </a:r>
            <a:r>
              <a:rPr lang="en-AU" dirty="0" err="1" smtClean="0"/>
              <a:t>ToDo</a:t>
            </a:r>
            <a:r>
              <a:rPr lang="en-AU" dirty="0" smtClean="0"/>
              <a:t> Listing Screen – Part 2</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Twitter: @</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Two Way, Real Time, Text Binding</a:t>
            </a:r>
          </a:p>
          <a:p>
            <a:r>
              <a:rPr lang="en-GB" dirty="0" smtClean="0">
                <a:solidFill>
                  <a:schemeClr val="accent6">
                    <a:lumMod val="75000"/>
                  </a:schemeClr>
                </a:solidFill>
              </a:rPr>
              <a:t>Client Side Filtering</a:t>
            </a:r>
          </a:p>
          <a:p>
            <a:r>
              <a:rPr lang="en-GB" dirty="0" smtClean="0"/>
              <a:t>Advanced UI Styling</a:t>
            </a:r>
          </a:p>
          <a:p>
            <a:r>
              <a:rPr lang="en-GB" dirty="0" smtClean="0"/>
              <a:t>Visibility State of UI elements</a:t>
            </a:r>
            <a:endParaRPr lang="en-GB" dirty="0"/>
          </a:p>
          <a:p>
            <a:r>
              <a:rPr lang="en-GB" dirty="0" smtClean="0"/>
              <a:t>Deleting Data</a:t>
            </a:r>
          </a:p>
          <a:p>
            <a:r>
              <a:rPr lang="en-GB" dirty="0" smtClean="0"/>
              <a:t>Computed Totals</a:t>
            </a:r>
            <a:endParaRPr lang="en-GB" dirty="0"/>
          </a:p>
        </p:txBody>
      </p:sp>
    </p:spTree>
    <p:extLst>
      <p:ext uri="{BB962C8B-B14F-4D97-AF65-F5344CB8AC3E}">
        <p14:creationId xmlns:p14="http://schemas.microsoft.com/office/powerpoint/2010/main" val="293175833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GB" dirty="0" smtClean="0"/>
              <a:t>Silverlight View Model</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pic>
        <p:nvPicPr>
          <p:cNvPr id="4" name="Picture 3"/>
          <p:cNvPicPr>
            <a:picLocks noChangeAspect="1"/>
          </p:cNvPicPr>
          <p:nvPr/>
        </p:nvPicPr>
        <p:blipFill>
          <a:blip r:embed="rId3"/>
          <a:stretch>
            <a:fillRect/>
          </a:stretch>
        </p:blipFill>
        <p:spPr>
          <a:xfrm>
            <a:off x="757237" y="1865531"/>
            <a:ext cx="7629525" cy="2628900"/>
          </a:xfrm>
          <a:prstGeom prst="rect">
            <a:avLst/>
          </a:prstGeom>
        </p:spPr>
      </p:pic>
      <p:sp>
        <p:nvSpPr>
          <p:cNvPr id="2" name="Title 1"/>
          <p:cNvSpPr>
            <a:spLocks noGrp="1"/>
          </p:cNvSpPr>
          <p:nvPr>
            <p:ph type="title"/>
          </p:nvPr>
        </p:nvSpPr>
        <p:spPr/>
        <p:txBody>
          <a:bodyPr/>
          <a:lstStyle/>
          <a:p>
            <a:r>
              <a:rPr lang="en-US" dirty="0" smtClean="0"/>
              <a:t>Filtering Client Side Data</a:t>
            </a:r>
            <a:endParaRPr lang="en-GB" dirty="0"/>
          </a:p>
        </p:txBody>
      </p:sp>
      <p:cxnSp>
        <p:nvCxnSpPr>
          <p:cNvPr id="6" name="Straight Arrow Connector 5"/>
          <p:cNvCxnSpPr/>
          <p:nvPr/>
        </p:nvCxnSpPr>
        <p:spPr bwMode="auto">
          <a:xfrm flipH="1">
            <a:off x="5181600" y="1676400"/>
            <a:ext cx="1219200" cy="5334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bwMode="auto">
          <a:xfrm>
            <a:off x="6400800" y="1447800"/>
            <a:ext cx="2609689" cy="369332"/>
          </a:xfrm>
          <a:prstGeom prst="rect">
            <a:avLst/>
          </a:prstGeom>
          <a:noFill/>
          <a:ln w="9525">
            <a:noFill/>
            <a:miter lim="800000"/>
            <a:headEnd/>
            <a:tailEnd/>
          </a:ln>
        </p:spPr>
        <p:txBody>
          <a:bodyPr wrap="none" rtlCol="0">
            <a:spAutoFit/>
          </a:bodyPr>
          <a:lstStyle/>
          <a:p>
            <a:r>
              <a:rPr lang="en-US" dirty="0" smtClean="0">
                <a:latin typeface="+mj-lt"/>
              </a:rPr>
              <a:t>Use </a:t>
            </a:r>
            <a:r>
              <a:rPr lang="en-US" dirty="0" err="1" smtClean="0">
                <a:latin typeface="+mj-lt"/>
              </a:rPr>
              <a:t>Linq</a:t>
            </a:r>
            <a:r>
              <a:rPr lang="en-US" dirty="0" smtClean="0">
                <a:latin typeface="+mj-lt"/>
              </a:rPr>
              <a:t> to filter our data</a:t>
            </a:r>
            <a:endParaRPr lang="en-US" sz="1800" dirty="0">
              <a:latin typeface="+mj-lt"/>
            </a:endParaRPr>
          </a:p>
        </p:txBody>
      </p:sp>
      <p:cxnSp>
        <p:nvCxnSpPr>
          <p:cNvPr id="19" name="Straight Arrow Connector 18"/>
          <p:cNvCxnSpPr/>
          <p:nvPr/>
        </p:nvCxnSpPr>
        <p:spPr bwMode="auto">
          <a:xfrm flipH="1">
            <a:off x="4495800" y="3886200"/>
            <a:ext cx="1752600" cy="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400800" y="3559909"/>
            <a:ext cx="2300630" cy="646331"/>
          </a:xfrm>
          <a:prstGeom prst="rect">
            <a:avLst/>
          </a:prstGeom>
          <a:noFill/>
          <a:ln w="9525">
            <a:noFill/>
            <a:miter lim="800000"/>
            <a:headEnd/>
            <a:tailEnd/>
          </a:ln>
        </p:spPr>
        <p:txBody>
          <a:bodyPr wrap="none" rtlCol="0">
            <a:spAutoFit/>
          </a:bodyPr>
          <a:lstStyle/>
          <a:p>
            <a:r>
              <a:rPr lang="en-US" dirty="0"/>
              <a:t>Set the results to the</a:t>
            </a:r>
          </a:p>
          <a:p>
            <a:r>
              <a:rPr lang="en-US" dirty="0"/>
              <a:t>bound collection</a:t>
            </a:r>
          </a:p>
        </p:txBody>
      </p:sp>
    </p:spTree>
    <p:extLst>
      <p:ext uri="{BB962C8B-B14F-4D97-AF65-F5344CB8AC3E}">
        <p14:creationId xmlns:p14="http://schemas.microsoft.com/office/powerpoint/2010/main" val="1275399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GB" dirty="0" smtClean="0"/>
              <a:t>Knockout View Model</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pic>
        <p:nvPicPr>
          <p:cNvPr id="8" name="Picture 7"/>
          <p:cNvPicPr>
            <a:picLocks noChangeAspect="1"/>
          </p:cNvPicPr>
          <p:nvPr/>
        </p:nvPicPr>
        <p:blipFill>
          <a:blip r:embed="rId3"/>
          <a:stretch>
            <a:fillRect/>
          </a:stretch>
        </p:blipFill>
        <p:spPr>
          <a:xfrm>
            <a:off x="762000" y="1981200"/>
            <a:ext cx="8096250" cy="3038475"/>
          </a:xfrm>
          <a:prstGeom prst="rect">
            <a:avLst/>
          </a:prstGeom>
        </p:spPr>
      </p:pic>
      <p:sp>
        <p:nvSpPr>
          <p:cNvPr id="2" name="Title 1"/>
          <p:cNvSpPr>
            <a:spLocks noGrp="1"/>
          </p:cNvSpPr>
          <p:nvPr>
            <p:ph type="title"/>
          </p:nvPr>
        </p:nvSpPr>
        <p:spPr/>
        <p:txBody>
          <a:bodyPr/>
          <a:lstStyle/>
          <a:p>
            <a:r>
              <a:rPr lang="en-US" dirty="0" smtClean="0"/>
              <a:t>Filtering Client Side Data</a:t>
            </a:r>
            <a:endParaRPr lang="en-GB" dirty="0"/>
          </a:p>
        </p:txBody>
      </p:sp>
      <p:cxnSp>
        <p:nvCxnSpPr>
          <p:cNvPr id="13" name="Straight Arrow Connector 12"/>
          <p:cNvCxnSpPr/>
          <p:nvPr/>
        </p:nvCxnSpPr>
        <p:spPr bwMode="auto">
          <a:xfrm flipH="1">
            <a:off x="4495800" y="2895600"/>
            <a:ext cx="1905000" cy="457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400800" y="2438400"/>
            <a:ext cx="2610523" cy="646331"/>
          </a:xfrm>
          <a:prstGeom prst="rect">
            <a:avLst/>
          </a:prstGeom>
          <a:noFill/>
          <a:ln w="9525">
            <a:noFill/>
            <a:miter lim="800000"/>
            <a:headEnd/>
            <a:tailEnd/>
          </a:ln>
        </p:spPr>
        <p:txBody>
          <a:bodyPr wrap="none" rtlCol="0">
            <a:spAutoFit/>
          </a:bodyPr>
          <a:lstStyle/>
          <a:p>
            <a:r>
              <a:rPr lang="en-US" dirty="0" smtClean="0">
                <a:latin typeface="+mj-lt"/>
              </a:rPr>
              <a:t>Use underscore.js to filter</a:t>
            </a:r>
          </a:p>
          <a:p>
            <a:r>
              <a:rPr lang="en-US" sz="1800" dirty="0" smtClean="0">
                <a:latin typeface="+mj-lt"/>
              </a:rPr>
              <a:t>Our data</a:t>
            </a:r>
            <a:endParaRPr lang="en-US" sz="1800" dirty="0">
              <a:latin typeface="+mj-lt"/>
            </a:endParaRPr>
          </a:p>
        </p:txBody>
      </p:sp>
      <p:cxnSp>
        <p:nvCxnSpPr>
          <p:cNvPr id="14" name="Straight Arrow Connector 13"/>
          <p:cNvCxnSpPr>
            <a:stCxn id="15" idx="1"/>
          </p:cNvCxnSpPr>
          <p:nvPr/>
        </p:nvCxnSpPr>
        <p:spPr bwMode="auto">
          <a:xfrm flipH="1" flipV="1">
            <a:off x="4343400" y="4419600"/>
            <a:ext cx="2057400"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bwMode="auto">
          <a:xfrm>
            <a:off x="6400800" y="4114800"/>
            <a:ext cx="2163669" cy="646331"/>
          </a:xfrm>
          <a:prstGeom prst="rect">
            <a:avLst/>
          </a:prstGeom>
          <a:noFill/>
          <a:ln w="9525">
            <a:noFill/>
            <a:miter lim="800000"/>
            <a:headEnd/>
            <a:tailEnd/>
          </a:ln>
        </p:spPr>
        <p:txBody>
          <a:bodyPr wrap="none" rtlCol="0">
            <a:spAutoFit/>
          </a:bodyPr>
          <a:lstStyle/>
          <a:p>
            <a:r>
              <a:rPr lang="en-US" dirty="0" smtClean="0">
                <a:latin typeface="+mj-lt"/>
              </a:rPr>
              <a:t>Set the results to the</a:t>
            </a:r>
          </a:p>
          <a:p>
            <a:r>
              <a:rPr lang="en-US" sz="1800" dirty="0" smtClean="0">
                <a:latin typeface="+mj-lt"/>
              </a:rPr>
              <a:t>bound collection</a:t>
            </a:r>
            <a:endParaRPr lang="en-US" sz="1800" dirty="0">
              <a:latin typeface="+mj-lt"/>
            </a:endParaRPr>
          </a:p>
        </p:txBody>
      </p:sp>
    </p:spTree>
    <p:extLst>
      <p:ext uri="{BB962C8B-B14F-4D97-AF65-F5344CB8AC3E}">
        <p14:creationId xmlns:p14="http://schemas.microsoft.com/office/powerpoint/2010/main" val="3181769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04851734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Two Way, Real Time, Text Binding</a:t>
            </a:r>
          </a:p>
          <a:p>
            <a:r>
              <a:rPr lang="en-GB" dirty="0" smtClean="0"/>
              <a:t>Client Side Filtering</a:t>
            </a:r>
          </a:p>
          <a:p>
            <a:r>
              <a:rPr lang="en-GB" dirty="0" smtClean="0">
                <a:solidFill>
                  <a:schemeClr val="accent6">
                    <a:lumMod val="75000"/>
                  </a:schemeClr>
                </a:solidFill>
              </a:rPr>
              <a:t>Advanced UI Styling</a:t>
            </a:r>
          </a:p>
          <a:p>
            <a:r>
              <a:rPr lang="en-GB" dirty="0" smtClean="0"/>
              <a:t>Visibility State of UI elements</a:t>
            </a:r>
            <a:endParaRPr lang="en-GB" dirty="0"/>
          </a:p>
          <a:p>
            <a:r>
              <a:rPr lang="en-GB" dirty="0" smtClean="0"/>
              <a:t>Deleting Data</a:t>
            </a:r>
          </a:p>
          <a:p>
            <a:r>
              <a:rPr lang="en-GB" dirty="0" smtClean="0"/>
              <a:t>Computed Totals</a:t>
            </a:r>
            <a:endParaRPr lang="en-GB" dirty="0"/>
          </a:p>
        </p:txBody>
      </p:sp>
    </p:spTree>
    <p:extLst>
      <p:ext uri="{BB962C8B-B14F-4D97-AF65-F5344CB8AC3E}">
        <p14:creationId xmlns:p14="http://schemas.microsoft.com/office/powerpoint/2010/main" val="5309472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Styles w/ Custom Bindings</a:t>
            </a:r>
            <a:endParaRPr lang="en-US" dirty="0"/>
          </a:p>
        </p:txBody>
      </p:sp>
      <p:sp>
        <p:nvSpPr>
          <p:cNvPr id="3" name="Text Placeholder 2"/>
          <p:cNvSpPr>
            <a:spLocks noGrp="1"/>
          </p:cNvSpPr>
          <p:nvPr>
            <p:ph type="body" idx="1"/>
          </p:nvPr>
        </p:nvSpPr>
        <p:spPr/>
        <p:txBody>
          <a:bodyPr/>
          <a:lstStyle/>
          <a:p>
            <a:pPr marL="0" indent="0">
              <a:buNone/>
            </a:pPr>
            <a:r>
              <a:rPr lang="en-US" dirty="0" smtClean="0"/>
              <a:t>Changing Styles via Computed Observables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Changing Styles via Custom Binding</a:t>
            </a:r>
          </a:p>
          <a:p>
            <a:pPr marL="0" indent="0">
              <a:buNone/>
            </a:pPr>
            <a:endParaRPr lang="en-US" dirty="0"/>
          </a:p>
        </p:txBody>
      </p:sp>
      <p:pic>
        <p:nvPicPr>
          <p:cNvPr id="4" name="Picture 3"/>
          <p:cNvPicPr>
            <a:picLocks noChangeAspect="1"/>
          </p:cNvPicPr>
          <p:nvPr/>
        </p:nvPicPr>
        <p:blipFill>
          <a:blip r:embed="rId3"/>
          <a:stretch>
            <a:fillRect/>
          </a:stretch>
        </p:blipFill>
        <p:spPr>
          <a:xfrm>
            <a:off x="1066800" y="1905000"/>
            <a:ext cx="6086475" cy="1219200"/>
          </a:xfrm>
          <a:prstGeom prst="rect">
            <a:avLst/>
          </a:prstGeom>
        </p:spPr>
      </p:pic>
      <p:cxnSp>
        <p:nvCxnSpPr>
          <p:cNvPr id="5" name="Straight Arrow Connector 4"/>
          <p:cNvCxnSpPr/>
          <p:nvPr/>
        </p:nvCxnSpPr>
        <p:spPr bwMode="auto">
          <a:xfrm flipH="1">
            <a:off x="5181600" y="1894159"/>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677227"/>
            <a:ext cx="2743200" cy="369332"/>
          </a:xfrm>
          <a:prstGeom prst="rect">
            <a:avLst/>
          </a:prstGeom>
          <a:noFill/>
          <a:ln w="9525">
            <a:noFill/>
            <a:miter lim="800000"/>
            <a:headEnd/>
            <a:tailEnd/>
          </a:ln>
        </p:spPr>
        <p:txBody>
          <a:bodyPr wrap="square" rtlCol="0">
            <a:spAutoFit/>
          </a:bodyPr>
          <a:lstStyle/>
          <a:p>
            <a:r>
              <a:rPr lang="en-US" dirty="0" smtClean="0">
                <a:latin typeface="+mj-lt"/>
              </a:rPr>
              <a:t>Computed Observable</a:t>
            </a:r>
          </a:p>
        </p:txBody>
      </p:sp>
      <p:pic>
        <p:nvPicPr>
          <p:cNvPr id="9" name="Picture 8"/>
          <p:cNvPicPr>
            <a:picLocks noChangeAspect="1"/>
          </p:cNvPicPr>
          <p:nvPr/>
        </p:nvPicPr>
        <p:blipFill>
          <a:blip r:embed="rId4"/>
          <a:stretch>
            <a:fillRect/>
          </a:stretch>
        </p:blipFill>
        <p:spPr>
          <a:xfrm>
            <a:off x="990600" y="3740467"/>
            <a:ext cx="5591175" cy="1571625"/>
          </a:xfrm>
          <a:prstGeom prst="rect">
            <a:avLst/>
          </a:prstGeom>
        </p:spPr>
      </p:pic>
      <p:cxnSp>
        <p:nvCxnSpPr>
          <p:cNvPr id="10" name="Straight Arrow Connector 9"/>
          <p:cNvCxnSpPr/>
          <p:nvPr/>
        </p:nvCxnSpPr>
        <p:spPr bwMode="auto">
          <a:xfrm flipH="1">
            <a:off x="5181600" y="3494359"/>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bwMode="auto">
          <a:xfrm>
            <a:off x="6400800" y="3277427"/>
            <a:ext cx="2743200" cy="646331"/>
          </a:xfrm>
          <a:prstGeom prst="rect">
            <a:avLst/>
          </a:prstGeom>
          <a:noFill/>
          <a:ln w="9525">
            <a:noFill/>
            <a:miter lim="800000"/>
            <a:headEnd/>
            <a:tailEnd/>
          </a:ln>
        </p:spPr>
        <p:txBody>
          <a:bodyPr wrap="square" rtlCol="0">
            <a:spAutoFit/>
          </a:bodyPr>
          <a:lstStyle/>
          <a:p>
            <a:r>
              <a:rPr lang="en-US" dirty="0" smtClean="0">
                <a:latin typeface="+mj-lt"/>
              </a:rPr>
              <a:t>Add a new Binding to Knockout</a:t>
            </a:r>
          </a:p>
        </p:txBody>
      </p:sp>
      <p:cxnSp>
        <p:nvCxnSpPr>
          <p:cNvPr id="12" name="Straight Arrow Connector 11"/>
          <p:cNvCxnSpPr/>
          <p:nvPr/>
        </p:nvCxnSpPr>
        <p:spPr bwMode="auto">
          <a:xfrm flipH="1" flipV="1">
            <a:off x="5181600" y="4991642"/>
            <a:ext cx="1219200" cy="14155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400800" y="4916269"/>
            <a:ext cx="2743200" cy="646331"/>
          </a:xfrm>
          <a:prstGeom prst="rect">
            <a:avLst/>
          </a:prstGeom>
          <a:noFill/>
          <a:ln w="9525">
            <a:noFill/>
            <a:miter lim="800000"/>
            <a:headEnd/>
            <a:tailEnd/>
          </a:ln>
        </p:spPr>
        <p:txBody>
          <a:bodyPr wrap="square" rtlCol="0">
            <a:spAutoFit/>
          </a:bodyPr>
          <a:lstStyle/>
          <a:p>
            <a:r>
              <a:rPr lang="en-US" dirty="0" smtClean="0">
                <a:latin typeface="+mj-lt"/>
              </a:rPr>
              <a:t>Change our underlying style via some logic</a:t>
            </a:r>
          </a:p>
        </p:txBody>
      </p:sp>
      <p:pic>
        <p:nvPicPr>
          <p:cNvPr id="16" name="Picture 15"/>
          <p:cNvPicPr>
            <a:picLocks noChangeAspect="1"/>
          </p:cNvPicPr>
          <p:nvPr/>
        </p:nvPicPr>
        <p:blipFill>
          <a:blip r:embed="rId5"/>
          <a:stretch>
            <a:fillRect/>
          </a:stretch>
        </p:blipFill>
        <p:spPr>
          <a:xfrm>
            <a:off x="838200" y="5839709"/>
            <a:ext cx="4857750" cy="495300"/>
          </a:xfrm>
          <a:prstGeom prst="rect">
            <a:avLst/>
          </a:prstGeom>
        </p:spPr>
      </p:pic>
      <p:cxnSp>
        <p:nvCxnSpPr>
          <p:cNvPr id="18" name="Straight Connector 17"/>
          <p:cNvCxnSpPr/>
          <p:nvPr/>
        </p:nvCxnSpPr>
        <p:spPr bwMode="auto">
          <a:xfrm>
            <a:off x="1828800" y="6172200"/>
            <a:ext cx="37338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9655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1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97167644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Two Way, Real Time, Text Binding</a:t>
            </a:r>
          </a:p>
          <a:p>
            <a:r>
              <a:rPr lang="en-GB" dirty="0" smtClean="0"/>
              <a:t>Client Side Filtering</a:t>
            </a:r>
          </a:p>
          <a:p>
            <a:r>
              <a:rPr lang="en-GB" dirty="0" smtClean="0"/>
              <a:t>Advanced UI Styling</a:t>
            </a:r>
          </a:p>
          <a:p>
            <a:r>
              <a:rPr lang="en-GB" dirty="0" smtClean="0">
                <a:solidFill>
                  <a:schemeClr val="accent6">
                    <a:lumMod val="75000"/>
                  </a:schemeClr>
                </a:solidFill>
              </a:rPr>
              <a:t>Visibility State of UI elements</a:t>
            </a:r>
            <a:endParaRPr lang="en-GB" dirty="0">
              <a:solidFill>
                <a:schemeClr val="accent6">
                  <a:lumMod val="75000"/>
                </a:schemeClr>
              </a:solidFill>
            </a:endParaRPr>
          </a:p>
          <a:p>
            <a:r>
              <a:rPr lang="en-GB" dirty="0" smtClean="0"/>
              <a:t>Deleting Data</a:t>
            </a:r>
          </a:p>
          <a:p>
            <a:r>
              <a:rPr lang="en-GB" dirty="0" smtClean="0"/>
              <a:t>Computed Totals</a:t>
            </a:r>
            <a:endParaRPr lang="en-GB" dirty="0"/>
          </a:p>
        </p:txBody>
      </p:sp>
    </p:spTree>
    <p:extLst>
      <p:ext uri="{BB962C8B-B14F-4D97-AF65-F5344CB8AC3E}">
        <p14:creationId xmlns:p14="http://schemas.microsoft.com/office/powerpoint/2010/main" val="304446568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 State of </a:t>
            </a:r>
            <a:r>
              <a:rPr lang="en-US" smtClean="0"/>
              <a:t>UI Elements</a:t>
            </a:r>
            <a:endParaRPr lang="en-US" dirty="0"/>
          </a:p>
        </p:txBody>
      </p:sp>
      <p:sp>
        <p:nvSpPr>
          <p:cNvPr id="3" name="Text Placeholder 2"/>
          <p:cNvSpPr>
            <a:spLocks noGrp="1"/>
          </p:cNvSpPr>
          <p:nvPr>
            <p:ph type="body" idx="1"/>
          </p:nvPr>
        </p:nvSpPr>
        <p:spPr/>
        <p:txBody>
          <a:bodyPr/>
          <a:lstStyle/>
          <a:p>
            <a:pPr marL="0" indent="0">
              <a:buNone/>
            </a:pPr>
            <a:r>
              <a:rPr lang="en-US" dirty="0" smtClean="0"/>
              <a:t>Boolean to Visibility Converter</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7" name="Picture 6"/>
          <p:cNvPicPr>
            <a:picLocks noChangeAspect="1"/>
          </p:cNvPicPr>
          <p:nvPr/>
        </p:nvPicPr>
        <p:blipFill>
          <a:blip r:embed="rId3"/>
          <a:stretch>
            <a:fillRect/>
          </a:stretch>
        </p:blipFill>
        <p:spPr>
          <a:xfrm>
            <a:off x="838200" y="1998639"/>
            <a:ext cx="6838950" cy="4210050"/>
          </a:xfrm>
          <a:prstGeom prst="rect">
            <a:avLst/>
          </a:prstGeom>
        </p:spPr>
      </p:pic>
      <p:cxnSp>
        <p:nvCxnSpPr>
          <p:cNvPr id="5" name="Straight Arrow Connector 4"/>
          <p:cNvCxnSpPr/>
          <p:nvPr/>
        </p:nvCxnSpPr>
        <p:spPr bwMode="auto">
          <a:xfrm flipH="1">
            <a:off x="5181600" y="1894159"/>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677227"/>
            <a:ext cx="2743200" cy="646331"/>
          </a:xfrm>
          <a:prstGeom prst="rect">
            <a:avLst/>
          </a:prstGeom>
          <a:noFill/>
          <a:ln w="9525">
            <a:noFill/>
            <a:miter lim="800000"/>
            <a:headEnd/>
            <a:tailEnd/>
          </a:ln>
        </p:spPr>
        <p:txBody>
          <a:bodyPr wrap="square" rtlCol="0">
            <a:spAutoFit/>
          </a:bodyPr>
          <a:lstStyle/>
          <a:p>
            <a:r>
              <a:rPr lang="en-US" dirty="0" smtClean="0">
                <a:latin typeface="+mj-lt"/>
              </a:rPr>
              <a:t>Typical Boolean to visibility converter</a:t>
            </a:r>
          </a:p>
        </p:txBody>
      </p:sp>
    </p:spTree>
    <p:extLst>
      <p:ext uri="{BB962C8B-B14F-4D97-AF65-F5344CB8AC3E}">
        <p14:creationId xmlns:p14="http://schemas.microsoft.com/office/powerpoint/2010/main" val="3312552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 State of </a:t>
            </a:r>
            <a:r>
              <a:rPr lang="en-US" smtClean="0"/>
              <a:t>UI Elements</a:t>
            </a:r>
            <a:endParaRPr lang="en-US" dirty="0"/>
          </a:p>
        </p:txBody>
      </p:sp>
      <p:sp>
        <p:nvSpPr>
          <p:cNvPr id="3" name="Text Placeholder 2"/>
          <p:cNvSpPr>
            <a:spLocks noGrp="1"/>
          </p:cNvSpPr>
          <p:nvPr>
            <p:ph type="body" idx="1"/>
          </p:nvPr>
        </p:nvSpPr>
        <p:spPr/>
        <p:txBody>
          <a:bodyPr/>
          <a:lstStyle/>
          <a:p>
            <a:pPr marL="0" indent="0">
              <a:buNone/>
            </a:pPr>
            <a:r>
              <a:rPr lang="en-US" dirty="0" smtClean="0"/>
              <a:t>Visibility binding in Knockout</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990600" y="1888321"/>
            <a:ext cx="5867400" cy="819150"/>
          </a:xfrm>
          <a:prstGeom prst="rect">
            <a:avLst/>
          </a:prstGeom>
        </p:spPr>
      </p:pic>
      <p:cxnSp>
        <p:nvCxnSpPr>
          <p:cNvPr id="5" name="Straight Arrow Connector 4"/>
          <p:cNvCxnSpPr/>
          <p:nvPr/>
        </p:nvCxnSpPr>
        <p:spPr bwMode="auto">
          <a:xfrm flipV="1">
            <a:off x="2514600" y="2567803"/>
            <a:ext cx="152400" cy="73531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1143000" y="3468469"/>
            <a:ext cx="2438400" cy="369332"/>
          </a:xfrm>
          <a:prstGeom prst="rect">
            <a:avLst/>
          </a:prstGeom>
          <a:noFill/>
          <a:ln w="9525">
            <a:noFill/>
            <a:miter lim="800000"/>
            <a:headEnd/>
            <a:tailEnd/>
          </a:ln>
        </p:spPr>
        <p:txBody>
          <a:bodyPr wrap="square" rtlCol="0">
            <a:spAutoFit/>
          </a:bodyPr>
          <a:lstStyle/>
          <a:p>
            <a:r>
              <a:rPr lang="en-US" dirty="0" smtClean="0">
                <a:latin typeface="+mj-lt"/>
              </a:rPr>
              <a:t>Use the Visible binding</a:t>
            </a:r>
            <a:endParaRPr lang="en-US" dirty="0" smtClean="0">
              <a:latin typeface="+mj-lt"/>
            </a:endParaRPr>
          </a:p>
        </p:txBody>
      </p:sp>
      <p:sp>
        <p:nvSpPr>
          <p:cNvPr id="13" name="TextBox 12"/>
          <p:cNvSpPr txBox="1"/>
          <p:nvPr/>
        </p:nvSpPr>
        <p:spPr bwMode="auto">
          <a:xfrm>
            <a:off x="4114800" y="3468469"/>
            <a:ext cx="3733800" cy="1477328"/>
          </a:xfrm>
          <a:prstGeom prst="rect">
            <a:avLst/>
          </a:prstGeom>
          <a:noFill/>
          <a:ln w="9525">
            <a:noFill/>
            <a:miter lim="800000"/>
            <a:headEnd/>
            <a:tailEnd/>
          </a:ln>
        </p:spPr>
        <p:txBody>
          <a:bodyPr wrap="square" rtlCol="0">
            <a:spAutoFit/>
          </a:bodyPr>
          <a:lstStyle/>
          <a:p>
            <a:r>
              <a:rPr lang="en-US" dirty="0" smtClean="0">
                <a:latin typeface="+mj-lt"/>
              </a:rPr>
              <a:t>Statement being evaluated to determine visibility.</a:t>
            </a:r>
          </a:p>
          <a:p>
            <a:endParaRPr lang="en-US" dirty="0">
              <a:latin typeface="+mj-lt"/>
            </a:endParaRPr>
          </a:p>
          <a:p>
            <a:r>
              <a:rPr lang="en-US" dirty="0" smtClean="0">
                <a:latin typeface="+mj-lt"/>
              </a:rPr>
              <a:t>This evaluates via the </a:t>
            </a:r>
            <a:r>
              <a:rPr lang="en-US" dirty="0" err="1" smtClean="0">
                <a:latin typeface="+mj-lt"/>
              </a:rPr>
              <a:t>truthly</a:t>
            </a:r>
            <a:r>
              <a:rPr lang="en-US" dirty="0" smtClean="0">
                <a:latin typeface="+mj-lt"/>
              </a:rPr>
              <a:t>/</a:t>
            </a:r>
            <a:r>
              <a:rPr lang="en-US" dirty="0" err="1" smtClean="0">
                <a:latin typeface="+mj-lt"/>
              </a:rPr>
              <a:t>falsy</a:t>
            </a:r>
            <a:r>
              <a:rPr lang="en-US" dirty="0" smtClean="0">
                <a:latin typeface="+mj-lt"/>
              </a:rPr>
              <a:t> concepts in JavaScript</a:t>
            </a:r>
            <a:endParaRPr lang="en-US" dirty="0" smtClean="0">
              <a:latin typeface="+mj-lt"/>
            </a:endParaRPr>
          </a:p>
        </p:txBody>
      </p:sp>
      <p:cxnSp>
        <p:nvCxnSpPr>
          <p:cNvPr id="14" name="Straight Arrow Connector 13"/>
          <p:cNvCxnSpPr/>
          <p:nvPr/>
        </p:nvCxnSpPr>
        <p:spPr bwMode="auto">
          <a:xfrm flipH="1" flipV="1">
            <a:off x="5257800" y="2580751"/>
            <a:ext cx="152400" cy="88771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870284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GB" dirty="0"/>
              <a:t>Handling Real </a:t>
            </a:r>
            <a:r>
              <a:rPr lang="en-GB" dirty="0" smtClean="0"/>
              <a:t>Time Two way text </a:t>
            </a:r>
            <a:r>
              <a:rPr lang="en-GB" dirty="0"/>
              <a:t>binding</a:t>
            </a:r>
          </a:p>
          <a:p>
            <a:pPr lvl="1"/>
            <a:r>
              <a:rPr lang="en-GB" dirty="0">
                <a:latin typeface="+mn-lt"/>
              </a:rPr>
              <a:t>Knockout </a:t>
            </a:r>
            <a:r>
              <a:rPr lang="en-GB" dirty="0" err="1">
                <a:latin typeface="+mn-lt"/>
              </a:rPr>
              <a:t>valueUpdate</a:t>
            </a:r>
            <a:r>
              <a:rPr lang="en-GB" dirty="0">
                <a:latin typeface="+mn-lt"/>
              </a:rPr>
              <a:t> </a:t>
            </a:r>
            <a:r>
              <a:rPr lang="en-GB" dirty="0" err="1">
                <a:latin typeface="+mn-lt"/>
              </a:rPr>
              <a:t>vs</a:t>
            </a:r>
            <a:r>
              <a:rPr lang="en-GB" dirty="0">
                <a:latin typeface="+mn-lt"/>
              </a:rPr>
              <a:t> XAML </a:t>
            </a:r>
            <a:r>
              <a:rPr lang="en-GB" dirty="0" err="1">
                <a:latin typeface="+mn-lt"/>
              </a:rPr>
              <a:t>Behaviors</a:t>
            </a:r>
            <a:endParaRPr lang="en-GB" dirty="0">
              <a:latin typeface="+mn-lt"/>
            </a:endParaRPr>
          </a:p>
          <a:p>
            <a:endParaRPr lang="en-US" dirty="0" smtClean="0">
              <a:latin typeface="+mn-lt"/>
            </a:endParaRPr>
          </a:p>
          <a:p>
            <a:r>
              <a:rPr lang="en-GB" dirty="0" smtClean="0"/>
              <a:t>Filtering Client Side Data</a:t>
            </a:r>
          </a:p>
          <a:p>
            <a:pPr lvl="1"/>
            <a:r>
              <a:rPr lang="en-GB" dirty="0" smtClean="0">
                <a:latin typeface="+mn-lt"/>
              </a:rPr>
              <a:t>Knockout View Model </a:t>
            </a:r>
            <a:r>
              <a:rPr lang="en-GB" dirty="0" err="1" smtClean="0">
                <a:latin typeface="+mn-lt"/>
              </a:rPr>
              <a:t>vs</a:t>
            </a:r>
            <a:r>
              <a:rPr lang="en-GB" dirty="0" smtClean="0">
                <a:latin typeface="+mn-lt"/>
              </a:rPr>
              <a:t> XAML View Model</a:t>
            </a:r>
          </a:p>
          <a:p>
            <a:pPr lvl="1"/>
            <a:r>
              <a:rPr lang="en-US" dirty="0">
                <a:latin typeface="+mn-lt"/>
              </a:rPr>
              <a:t>Knockout Click Binding </a:t>
            </a:r>
            <a:r>
              <a:rPr lang="en-US" dirty="0" err="1">
                <a:latin typeface="+mn-lt"/>
              </a:rPr>
              <a:t>vs</a:t>
            </a:r>
            <a:r>
              <a:rPr lang="en-US" dirty="0">
                <a:latin typeface="+mn-lt"/>
              </a:rPr>
              <a:t> </a:t>
            </a:r>
            <a:r>
              <a:rPr lang="en-US" dirty="0" err="1">
                <a:latin typeface="+mn-lt"/>
              </a:rPr>
              <a:t>ICommand</a:t>
            </a:r>
            <a:endParaRPr lang="en-US" dirty="0">
              <a:latin typeface="+mn-lt"/>
            </a:endParaRPr>
          </a:p>
          <a:p>
            <a:pPr lvl="1"/>
            <a:endParaRPr lang="en-GB" dirty="0" smtClean="0"/>
          </a:p>
          <a:p>
            <a:r>
              <a:rPr lang="en-GB" dirty="0" smtClean="0"/>
              <a:t>Advanced UI Styling</a:t>
            </a:r>
          </a:p>
          <a:p>
            <a:pPr lvl="1"/>
            <a:r>
              <a:rPr lang="en-GB" dirty="0" smtClean="0">
                <a:latin typeface="+mn-lt"/>
              </a:rPr>
              <a:t>Knockout Custom Bindings vs. Style Converter</a:t>
            </a:r>
          </a:p>
          <a:p>
            <a:pPr marL="457200" lvl="1" indent="0">
              <a:buNone/>
            </a:pP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76329177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Two Way, Real Time, Text Binding</a:t>
            </a:r>
          </a:p>
          <a:p>
            <a:r>
              <a:rPr lang="en-GB" dirty="0" smtClean="0"/>
              <a:t>Client Side Filtering</a:t>
            </a:r>
          </a:p>
          <a:p>
            <a:r>
              <a:rPr lang="en-GB" dirty="0" smtClean="0"/>
              <a:t>Advanced UI Styling</a:t>
            </a:r>
          </a:p>
          <a:p>
            <a:r>
              <a:rPr lang="en-GB" dirty="0" smtClean="0"/>
              <a:t>Visibility State of UI elements</a:t>
            </a:r>
            <a:endParaRPr lang="en-GB" dirty="0"/>
          </a:p>
          <a:p>
            <a:r>
              <a:rPr lang="en-GB" dirty="0" smtClean="0">
                <a:solidFill>
                  <a:schemeClr val="accent6">
                    <a:lumMod val="75000"/>
                  </a:schemeClr>
                </a:solidFill>
              </a:rPr>
              <a:t>Deleting </a:t>
            </a:r>
            <a:r>
              <a:rPr lang="en-GB" dirty="0" smtClean="0">
                <a:solidFill>
                  <a:schemeClr val="accent6">
                    <a:lumMod val="75000"/>
                  </a:schemeClr>
                </a:solidFill>
              </a:rPr>
              <a:t>Data </a:t>
            </a:r>
            <a:endParaRPr lang="en-GB" dirty="0" smtClean="0">
              <a:solidFill>
                <a:schemeClr val="accent6">
                  <a:lumMod val="75000"/>
                </a:schemeClr>
              </a:solidFill>
            </a:endParaRPr>
          </a:p>
          <a:p>
            <a:r>
              <a:rPr lang="en-GB" dirty="0" smtClean="0"/>
              <a:t>Computed Totals</a:t>
            </a:r>
            <a:endParaRPr lang="en-GB" dirty="0"/>
          </a:p>
        </p:txBody>
      </p:sp>
    </p:spTree>
    <p:extLst>
      <p:ext uri="{BB962C8B-B14F-4D97-AF65-F5344CB8AC3E}">
        <p14:creationId xmlns:p14="http://schemas.microsoft.com/office/powerpoint/2010/main" val="107907460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Data</a:t>
            </a:r>
            <a:endParaRPr lang="en-US" dirty="0"/>
          </a:p>
        </p:txBody>
      </p:sp>
      <p:sp>
        <p:nvSpPr>
          <p:cNvPr id="3" name="Text Placeholder 2"/>
          <p:cNvSpPr>
            <a:spLocks noGrp="1"/>
          </p:cNvSpPr>
          <p:nvPr>
            <p:ph type="body" idx="1"/>
          </p:nvPr>
        </p:nvSpPr>
        <p:spPr/>
        <p:txBody>
          <a:bodyPr/>
          <a:lstStyle/>
          <a:p>
            <a:pPr marL="0" indent="0">
              <a:buNone/>
            </a:pPr>
            <a:r>
              <a:rPr lang="en-US" dirty="0" smtClean="0"/>
              <a:t>Making the call in Silverlight</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8" name="Picture 7"/>
          <p:cNvPicPr>
            <a:picLocks noChangeAspect="1"/>
          </p:cNvPicPr>
          <p:nvPr/>
        </p:nvPicPr>
        <p:blipFill>
          <a:blip r:embed="rId3"/>
          <a:stretch>
            <a:fillRect/>
          </a:stretch>
        </p:blipFill>
        <p:spPr>
          <a:xfrm>
            <a:off x="772268" y="2016337"/>
            <a:ext cx="7599463" cy="3516041"/>
          </a:xfrm>
          <a:prstGeom prst="rect">
            <a:avLst/>
          </a:prstGeom>
        </p:spPr>
      </p:pic>
      <p:cxnSp>
        <p:nvCxnSpPr>
          <p:cNvPr id="5" name="Straight Arrow Connector 4"/>
          <p:cNvCxnSpPr/>
          <p:nvPr/>
        </p:nvCxnSpPr>
        <p:spPr bwMode="auto">
          <a:xfrm flipH="1">
            <a:off x="5181600" y="189415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563469"/>
            <a:ext cx="2743200" cy="646331"/>
          </a:xfrm>
          <a:prstGeom prst="rect">
            <a:avLst/>
          </a:prstGeom>
          <a:noFill/>
          <a:ln w="9525">
            <a:noFill/>
            <a:miter lim="800000"/>
            <a:headEnd/>
            <a:tailEnd/>
          </a:ln>
        </p:spPr>
        <p:txBody>
          <a:bodyPr wrap="square" rtlCol="0">
            <a:spAutoFit/>
          </a:bodyPr>
          <a:lstStyle/>
          <a:p>
            <a:r>
              <a:rPr lang="en-US" dirty="0" smtClean="0">
                <a:latin typeface="+mj-lt"/>
              </a:rPr>
              <a:t>Service to perform the delete</a:t>
            </a:r>
            <a:endParaRPr lang="en-US" dirty="0" smtClean="0">
              <a:latin typeface="+mj-lt"/>
            </a:endParaRPr>
          </a:p>
        </p:txBody>
      </p:sp>
      <p:sp>
        <p:nvSpPr>
          <p:cNvPr id="10" name="TextBox 9"/>
          <p:cNvSpPr txBox="1"/>
          <p:nvPr/>
        </p:nvSpPr>
        <p:spPr bwMode="auto">
          <a:xfrm>
            <a:off x="6400800" y="2581870"/>
            <a:ext cx="2743200" cy="646331"/>
          </a:xfrm>
          <a:prstGeom prst="rect">
            <a:avLst/>
          </a:prstGeom>
          <a:noFill/>
          <a:ln w="9525">
            <a:noFill/>
            <a:miter lim="800000"/>
            <a:headEnd/>
            <a:tailEnd/>
          </a:ln>
        </p:spPr>
        <p:txBody>
          <a:bodyPr wrap="square" rtlCol="0">
            <a:spAutoFit/>
          </a:bodyPr>
          <a:lstStyle/>
          <a:p>
            <a:r>
              <a:rPr lang="en-US" dirty="0" smtClean="0">
                <a:latin typeface="+mj-lt"/>
              </a:rPr>
              <a:t>Client to make the service call</a:t>
            </a:r>
            <a:endParaRPr lang="en-US" dirty="0" smtClean="0">
              <a:latin typeface="+mj-lt"/>
            </a:endParaRPr>
          </a:p>
        </p:txBody>
      </p:sp>
      <p:cxnSp>
        <p:nvCxnSpPr>
          <p:cNvPr id="11" name="Straight Arrow Connector 10"/>
          <p:cNvCxnSpPr/>
          <p:nvPr/>
        </p:nvCxnSpPr>
        <p:spPr bwMode="auto">
          <a:xfrm flipH="1">
            <a:off x="5181600" y="2845863"/>
            <a:ext cx="1219200" cy="18597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019800" y="4730393"/>
            <a:ext cx="2743200" cy="646331"/>
          </a:xfrm>
          <a:prstGeom prst="rect">
            <a:avLst/>
          </a:prstGeom>
          <a:noFill/>
          <a:ln w="9525">
            <a:noFill/>
            <a:miter lim="800000"/>
            <a:headEnd/>
            <a:tailEnd/>
          </a:ln>
        </p:spPr>
        <p:txBody>
          <a:bodyPr wrap="square" rtlCol="0">
            <a:spAutoFit/>
          </a:bodyPr>
          <a:lstStyle/>
          <a:p>
            <a:r>
              <a:rPr lang="en-US" dirty="0" smtClean="0">
                <a:latin typeface="+mj-lt"/>
              </a:rPr>
              <a:t>Evaluate the response and take some action</a:t>
            </a:r>
            <a:endParaRPr lang="en-US" dirty="0" smtClean="0">
              <a:latin typeface="+mj-lt"/>
            </a:endParaRPr>
          </a:p>
        </p:txBody>
      </p:sp>
      <p:cxnSp>
        <p:nvCxnSpPr>
          <p:cNvPr id="14" name="Straight Arrow Connector 13"/>
          <p:cNvCxnSpPr/>
          <p:nvPr/>
        </p:nvCxnSpPr>
        <p:spPr bwMode="auto">
          <a:xfrm flipH="1" flipV="1">
            <a:off x="4114800" y="3773941"/>
            <a:ext cx="1828799" cy="122044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473968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0"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US" dirty="0" smtClean="0"/>
              <a:t>Making the call in Typescript</a:t>
            </a:r>
            <a:endParaRPr lang="en-US" dirty="0"/>
          </a:p>
        </p:txBody>
      </p:sp>
      <p:pic>
        <p:nvPicPr>
          <p:cNvPr id="4" name="Picture 3"/>
          <p:cNvPicPr>
            <a:picLocks noChangeAspect="1"/>
          </p:cNvPicPr>
          <p:nvPr/>
        </p:nvPicPr>
        <p:blipFill>
          <a:blip r:embed="rId3"/>
          <a:stretch>
            <a:fillRect/>
          </a:stretch>
        </p:blipFill>
        <p:spPr>
          <a:xfrm>
            <a:off x="915015" y="2038350"/>
            <a:ext cx="6496050" cy="3162300"/>
          </a:xfrm>
          <a:prstGeom prst="rect">
            <a:avLst/>
          </a:prstGeom>
        </p:spPr>
      </p:pic>
      <p:sp>
        <p:nvSpPr>
          <p:cNvPr id="2" name="Title 1"/>
          <p:cNvSpPr>
            <a:spLocks noGrp="1"/>
          </p:cNvSpPr>
          <p:nvPr>
            <p:ph type="title"/>
          </p:nvPr>
        </p:nvSpPr>
        <p:spPr/>
        <p:txBody>
          <a:bodyPr/>
          <a:lstStyle/>
          <a:p>
            <a:r>
              <a:rPr lang="en-US" dirty="0" smtClean="0"/>
              <a:t>Deleting Data</a:t>
            </a:r>
            <a:endParaRPr lang="en-US" dirty="0"/>
          </a:p>
        </p:txBody>
      </p:sp>
      <p:cxnSp>
        <p:nvCxnSpPr>
          <p:cNvPr id="5" name="Straight Arrow Connector 4"/>
          <p:cNvCxnSpPr/>
          <p:nvPr/>
        </p:nvCxnSpPr>
        <p:spPr bwMode="auto">
          <a:xfrm flipH="1">
            <a:off x="5181600" y="189415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563469"/>
            <a:ext cx="2743200" cy="646331"/>
          </a:xfrm>
          <a:prstGeom prst="rect">
            <a:avLst/>
          </a:prstGeom>
          <a:noFill/>
          <a:ln w="9525">
            <a:noFill/>
            <a:miter lim="800000"/>
            <a:headEnd/>
            <a:tailEnd/>
          </a:ln>
        </p:spPr>
        <p:txBody>
          <a:bodyPr wrap="square" rtlCol="0">
            <a:spAutoFit/>
          </a:bodyPr>
          <a:lstStyle/>
          <a:p>
            <a:r>
              <a:rPr lang="en-US" dirty="0" smtClean="0">
                <a:latin typeface="+mj-lt"/>
              </a:rPr>
              <a:t>Service to perform the delete</a:t>
            </a:r>
            <a:endParaRPr lang="en-US" dirty="0" smtClean="0">
              <a:latin typeface="+mj-lt"/>
            </a:endParaRPr>
          </a:p>
        </p:txBody>
      </p:sp>
      <p:sp>
        <p:nvSpPr>
          <p:cNvPr id="13" name="TextBox 12"/>
          <p:cNvSpPr txBox="1"/>
          <p:nvPr/>
        </p:nvSpPr>
        <p:spPr bwMode="auto">
          <a:xfrm>
            <a:off x="6019800" y="4730393"/>
            <a:ext cx="2743200" cy="646331"/>
          </a:xfrm>
          <a:prstGeom prst="rect">
            <a:avLst/>
          </a:prstGeom>
          <a:noFill/>
          <a:ln w="9525">
            <a:noFill/>
            <a:miter lim="800000"/>
            <a:headEnd/>
            <a:tailEnd/>
          </a:ln>
        </p:spPr>
        <p:txBody>
          <a:bodyPr wrap="square" rtlCol="0">
            <a:spAutoFit/>
          </a:bodyPr>
          <a:lstStyle/>
          <a:p>
            <a:r>
              <a:rPr lang="en-US" dirty="0" smtClean="0">
                <a:latin typeface="+mj-lt"/>
              </a:rPr>
              <a:t>Evaluate the response and take some action</a:t>
            </a:r>
            <a:endParaRPr lang="en-US" dirty="0" smtClean="0">
              <a:latin typeface="+mj-lt"/>
            </a:endParaRPr>
          </a:p>
        </p:txBody>
      </p:sp>
      <p:cxnSp>
        <p:nvCxnSpPr>
          <p:cNvPr id="14" name="Straight Arrow Connector 13"/>
          <p:cNvCxnSpPr/>
          <p:nvPr/>
        </p:nvCxnSpPr>
        <p:spPr bwMode="auto">
          <a:xfrm flipH="1" flipV="1">
            <a:off x="3962400" y="4038600"/>
            <a:ext cx="1981200" cy="95578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400800" y="2935069"/>
            <a:ext cx="2743200" cy="646331"/>
          </a:xfrm>
          <a:prstGeom prst="rect">
            <a:avLst/>
          </a:prstGeom>
          <a:noFill/>
          <a:ln w="9525">
            <a:noFill/>
            <a:miter lim="800000"/>
            <a:headEnd/>
            <a:tailEnd/>
          </a:ln>
        </p:spPr>
        <p:txBody>
          <a:bodyPr wrap="square" rtlCol="0">
            <a:spAutoFit/>
          </a:bodyPr>
          <a:lstStyle/>
          <a:p>
            <a:r>
              <a:rPr lang="en-US" dirty="0" smtClean="0">
                <a:latin typeface="+mj-lt"/>
              </a:rPr>
              <a:t>Make the cal</a:t>
            </a:r>
            <a:r>
              <a:rPr lang="en-US" dirty="0" smtClean="0">
                <a:latin typeface="+mj-lt"/>
              </a:rPr>
              <a:t>l via </a:t>
            </a:r>
            <a:r>
              <a:rPr lang="en-US" dirty="0" err="1" smtClean="0">
                <a:latin typeface="+mj-lt"/>
              </a:rPr>
              <a:t>jQuery</a:t>
            </a:r>
            <a:r>
              <a:rPr lang="en-US" dirty="0" smtClean="0">
                <a:latin typeface="+mj-lt"/>
              </a:rPr>
              <a:t> and Ajax</a:t>
            </a:r>
            <a:endParaRPr lang="en-US" dirty="0" smtClean="0">
              <a:latin typeface="+mj-lt"/>
            </a:endParaRPr>
          </a:p>
        </p:txBody>
      </p:sp>
      <p:cxnSp>
        <p:nvCxnSpPr>
          <p:cNvPr id="18" name="Straight Arrow Connector 17"/>
          <p:cNvCxnSpPr/>
          <p:nvPr/>
        </p:nvCxnSpPr>
        <p:spPr bwMode="auto">
          <a:xfrm flipH="1" flipV="1">
            <a:off x="2743200" y="3048000"/>
            <a:ext cx="3657600" cy="15106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95350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3"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420923981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Two Way, Real Time, Text Binding</a:t>
            </a:r>
          </a:p>
          <a:p>
            <a:r>
              <a:rPr lang="en-GB" dirty="0" smtClean="0"/>
              <a:t>Client Side Filtering</a:t>
            </a:r>
          </a:p>
          <a:p>
            <a:r>
              <a:rPr lang="en-GB" dirty="0" smtClean="0"/>
              <a:t>Advanced UI Styling</a:t>
            </a:r>
          </a:p>
          <a:p>
            <a:r>
              <a:rPr lang="en-GB" dirty="0" smtClean="0"/>
              <a:t>Visibility State of UI elements</a:t>
            </a:r>
            <a:endParaRPr lang="en-GB" dirty="0"/>
          </a:p>
          <a:p>
            <a:r>
              <a:rPr lang="en-GB" dirty="0" smtClean="0"/>
              <a:t>Deleting Data</a:t>
            </a:r>
          </a:p>
          <a:p>
            <a:r>
              <a:rPr lang="en-GB" dirty="0" smtClean="0">
                <a:solidFill>
                  <a:schemeClr val="accent6">
                    <a:lumMod val="75000"/>
                  </a:schemeClr>
                </a:solidFill>
              </a:rPr>
              <a:t>Computed Totals</a:t>
            </a:r>
            <a:endParaRPr lang="en-GB" dirty="0">
              <a:solidFill>
                <a:schemeClr val="accent6">
                  <a:lumMod val="75000"/>
                </a:schemeClr>
              </a:solidFill>
            </a:endParaRPr>
          </a:p>
        </p:txBody>
      </p:sp>
    </p:spTree>
    <p:extLst>
      <p:ext uri="{BB962C8B-B14F-4D97-AF65-F5344CB8AC3E}">
        <p14:creationId xmlns:p14="http://schemas.microsoft.com/office/powerpoint/2010/main" val="10903086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Computed Totals</a:t>
            </a:r>
            <a:endParaRPr lang="en-US" dirty="0"/>
          </a:p>
        </p:txBody>
      </p:sp>
      <p:pic>
        <p:nvPicPr>
          <p:cNvPr id="11" name="Picture 10"/>
          <p:cNvPicPr>
            <a:picLocks noChangeAspect="1"/>
          </p:cNvPicPr>
          <p:nvPr/>
        </p:nvPicPr>
        <p:blipFill>
          <a:blip r:embed="rId3"/>
          <a:stretch>
            <a:fillRect/>
          </a:stretch>
        </p:blipFill>
        <p:spPr>
          <a:xfrm>
            <a:off x="623887" y="1447800"/>
            <a:ext cx="7896225" cy="5006369"/>
          </a:xfrm>
          <a:prstGeom prst="rect">
            <a:avLst/>
          </a:prstGeom>
        </p:spPr>
      </p:pic>
      <p:cxnSp>
        <p:nvCxnSpPr>
          <p:cNvPr id="15" name="Straight Arrow Connector 14"/>
          <p:cNvCxnSpPr/>
          <p:nvPr/>
        </p:nvCxnSpPr>
        <p:spPr bwMode="auto">
          <a:xfrm>
            <a:off x="4724400" y="6286500"/>
            <a:ext cx="1295400" cy="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bwMode="auto">
          <a:xfrm>
            <a:off x="6686550" y="6370320"/>
            <a:ext cx="1524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bwMode="auto">
          <a:xfrm>
            <a:off x="7366635" y="6370320"/>
            <a:ext cx="1524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bwMode="auto">
          <a:xfrm>
            <a:off x="8052435" y="6370320"/>
            <a:ext cx="1524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8779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US" dirty="0" smtClean="0"/>
              <a:t>Computing totals in Silverlight View Model</a:t>
            </a:r>
            <a:endParaRPr lang="en-US" dirty="0"/>
          </a:p>
        </p:txBody>
      </p:sp>
      <p:sp>
        <p:nvSpPr>
          <p:cNvPr id="2" name="Title 1"/>
          <p:cNvSpPr>
            <a:spLocks noGrp="1"/>
          </p:cNvSpPr>
          <p:nvPr>
            <p:ph type="title"/>
          </p:nvPr>
        </p:nvSpPr>
        <p:spPr/>
        <p:txBody>
          <a:bodyPr/>
          <a:lstStyle/>
          <a:p>
            <a:r>
              <a:rPr lang="en-US" dirty="0" smtClean="0"/>
              <a:t>Computed Totals</a:t>
            </a:r>
            <a:endParaRPr lang="en-US" dirty="0"/>
          </a:p>
        </p:txBody>
      </p:sp>
      <p:cxnSp>
        <p:nvCxnSpPr>
          <p:cNvPr id="5" name="Straight Arrow Connector 4"/>
          <p:cNvCxnSpPr/>
          <p:nvPr/>
        </p:nvCxnSpPr>
        <p:spPr bwMode="auto">
          <a:xfrm flipH="1">
            <a:off x="5181600" y="189415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563469"/>
            <a:ext cx="2743200" cy="646331"/>
          </a:xfrm>
          <a:prstGeom prst="rect">
            <a:avLst/>
          </a:prstGeom>
          <a:noFill/>
          <a:ln w="9525">
            <a:noFill/>
            <a:miter lim="800000"/>
            <a:headEnd/>
            <a:tailEnd/>
          </a:ln>
        </p:spPr>
        <p:txBody>
          <a:bodyPr wrap="square" rtlCol="0">
            <a:spAutoFit/>
          </a:bodyPr>
          <a:lstStyle/>
          <a:p>
            <a:r>
              <a:rPr lang="en-US" dirty="0" smtClean="0">
                <a:latin typeface="+mj-lt"/>
              </a:rPr>
              <a:t>Raise Notifications to the UI to rebind the properties</a:t>
            </a:r>
            <a:endParaRPr lang="en-US" dirty="0" smtClean="0">
              <a:latin typeface="+mj-lt"/>
            </a:endParaRPr>
          </a:p>
        </p:txBody>
      </p:sp>
      <p:pic>
        <p:nvPicPr>
          <p:cNvPr id="7" name="Picture 6"/>
          <p:cNvPicPr>
            <a:picLocks noChangeAspect="1"/>
          </p:cNvPicPr>
          <p:nvPr/>
        </p:nvPicPr>
        <p:blipFill>
          <a:blip r:embed="rId3"/>
          <a:stretch>
            <a:fillRect/>
          </a:stretch>
        </p:blipFill>
        <p:spPr>
          <a:xfrm>
            <a:off x="914400" y="2094544"/>
            <a:ext cx="3657600" cy="752475"/>
          </a:xfrm>
          <a:prstGeom prst="rect">
            <a:avLst/>
          </a:prstGeom>
        </p:spPr>
      </p:pic>
      <p:pic>
        <p:nvPicPr>
          <p:cNvPr id="8" name="Picture 7"/>
          <p:cNvPicPr>
            <a:picLocks noChangeAspect="1"/>
          </p:cNvPicPr>
          <p:nvPr/>
        </p:nvPicPr>
        <p:blipFill>
          <a:blip r:embed="rId4"/>
          <a:stretch>
            <a:fillRect/>
          </a:stretch>
        </p:blipFill>
        <p:spPr>
          <a:xfrm>
            <a:off x="914400" y="3557109"/>
            <a:ext cx="6115050" cy="1600200"/>
          </a:xfrm>
          <a:prstGeom prst="rect">
            <a:avLst/>
          </a:prstGeom>
        </p:spPr>
      </p:pic>
      <p:cxnSp>
        <p:nvCxnSpPr>
          <p:cNvPr id="15" name="Straight Arrow Connector 14"/>
          <p:cNvCxnSpPr/>
          <p:nvPr/>
        </p:nvCxnSpPr>
        <p:spPr bwMode="auto">
          <a:xfrm flipH="1">
            <a:off x="5181600" y="386642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400800" y="3535739"/>
            <a:ext cx="2743200" cy="646331"/>
          </a:xfrm>
          <a:prstGeom prst="rect">
            <a:avLst/>
          </a:prstGeom>
          <a:noFill/>
          <a:ln w="9525">
            <a:noFill/>
            <a:miter lim="800000"/>
            <a:headEnd/>
            <a:tailEnd/>
          </a:ln>
        </p:spPr>
        <p:txBody>
          <a:bodyPr wrap="square" rtlCol="0">
            <a:spAutoFit/>
          </a:bodyPr>
          <a:lstStyle/>
          <a:p>
            <a:r>
              <a:rPr lang="en-US" dirty="0" smtClean="0">
                <a:latin typeface="+mj-lt"/>
              </a:rPr>
              <a:t>Backing field to calculate the summary values</a:t>
            </a:r>
            <a:endParaRPr lang="en-US" dirty="0" smtClean="0">
              <a:latin typeface="+mj-lt"/>
            </a:endParaRPr>
          </a:p>
        </p:txBody>
      </p:sp>
    </p:spTree>
    <p:extLst>
      <p:ext uri="{BB962C8B-B14F-4D97-AF65-F5344CB8AC3E}">
        <p14:creationId xmlns:p14="http://schemas.microsoft.com/office/powerpoint/2010/main" val="2584144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943896" y="3975079"/>
            <a:ext cx="5638800" cy="1447800"/>
          </a:xfrm>
          <a:prstGeom prst="rect">
            <a:avLst/>
          </a:prstGeom>
        </p:spPr>
      </p:pic>
      <p:sp>
        <p:nvSpPr>
          <p:cNvPr id="3" name="Text Placeholder 2"/>
          <p:cNvSpPr>
            <a:spLocks noGrp="1"/>
          </p:cNvSpPr>
          <p:nvPr>
            <p:ph type="body" idx="1"/>
          </p:nvPr>
        </p:nvSpPr>
        <p:spPr/>
        <p:txBody>
          <a:bodyPr/>
          <a:lstStyle/>
          <a:p>
            <a:pPr marL="0" indent="0">
              <a:buNone/>
            </a:pPr>
            <a:r>
              <a:rPr lang="en-US" dirty="0" smtClean="0"/>
              <a:t>Computing totals in Typescript View Model</a:t>
            </a:r>
            <a:endParaRPr lang="en-US" dirty="0"/>
          </a:p>
        </p:txBody>
      </p:sp>
      <p:sp>
        <p:nvSpPr>
          <p:cNvPr id="2" name="Title 1"/>
          <p:cNvSpPr>
            <a:spLocks noGrp="1"/>
          </p:cNvSpPr>
          <p:nvPr>
            <p:ph type="title"/>
          </p:nvPr>
        </p:nvSpPr>
        <p:spPr/>
        <p:txBody>
          <a:bodyPr/>
          <a:lstStyle/>
          <a:p>
            <a:r>
              <a:rPr lang="en-US" dirty="0" smtClean="0"/>
              <a:t>Computed Totals</a:t>
            </a:r>
            <a:endParaRPr lang="en-US" dirty="0"/>
          </a:p>
        </p:txBody>
      </p:sp>
      <p:cxnSp>
        <p:nvCxnSpPr>
          <p:cNvPr id="5" name="Straight Arrow Connector 4"/>
          <p:cNvCxnSpPr/>
          <p:nvPr/>
        </p:nvCxnSpPr>
        <p:spPr bwMode="auto">
          <a:xfrm flipH="1">
            <a:off x="5181600" y="189415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563469"/>
            <a:ext cx="2743200" cy="646331"/>
          </a:xfrm>
          <a:prstGeom prst="rect">
            <a:avLst/>
          </a:prstGeom>
          <a:noFill/>
          <a:ln w="9525">
            <a:noFill/>
            <a:miter lim="800000"/>
            <a:headEnd/>
            <a:tailEnd/>
          </a:ln>
        </p:spPr>
        <p:txBody>
          <a:bodyPr wrap="square" rtlCol="0">
            <a:spAutoFit/>
          </a:bodyPr>
          <a:lstStyle/>
          <a:p>
            <a:r>
              <a:rPr lang="en-US" dirty="0" smtClean="0">
                <a:latin typeface="+mj-lt"/>
              </a:rPr>
              <a:t>Declare our Knockout computed fields</a:t>
            </a:r>
            <a:endParaRPr lang="en-US" dirty="0" smtClean="0">
              <a:latin typeface="+mj-lt"/>
            </a:endParaRPr>
          </a:p>
        </p:txBody>
      </p:sp>
      <p:cxnSp>
        <p:nvCxnSpPr>
          <p:cNvPr id="15" name="Straight Arrow Connector 14"/>
          <p:cNvCxnSpPr/>
          <p:nvPr/>
        </p:nvCxnSpPr>
        <p:spPr bwMode="auto">
          <a:xfrm flipH="1">
            <a:off x="5410200" y="3866429"/>
            <a:ext cx="990600" cy="33751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400800" y="3535739"/>
            <a:ext cx="2743200" cy="923330"/>
          </a:xfrm>
          <a:prstGeom prst="rect">
            <a:avLst/>
          </a:prstGeom>
          <a:noFill/>
          <a:ln w="9525">
            <a:noFill/>
            <a:miter lim="800000"/>
            <a:headEnd/>
            <a:tailEnd/>
          </a:ln>
        </p:spPr>
        <p:txBody>
          <a:bodyPr wrap="square" rtlCol="0">
            <a:spAutoFit/>
          </a:bodyPr>
          <a:lstStyle/>
          <a:p>
            <a:r>
              <a:rPr lang="en-US" dirty="0" smtClean="0">
                <a:latin typeface="+mj-lt"/>
              </a:rPr>
              <a:t>Computed field using underscore JS to summarize the value</a:t>
            </a:r>
            <a:endParaRPr lang="en-US" dirty="0" smtClean="0">
              <a:latin typeface="+mj-lt"/>
            </a:endParaRPr>
          </a:p>
        </p:txBody>
      </p:sp>
      <p:pic>
        <p:nvPicPr>
          <p:cNvPr id="4" name="Picture 3"/>
          <p:cNvPicPr>
            <a:picLocks noChangeAspect="1"/>
          </p:cNvPicPr>
          <p:nvPr/>
        </p:nvPicPr>
        <p:blipFill>
          <a:blip r:embed="rId4"/>
          <a:stretch>
            <a:fillRect/>
          </a:stretch>
        </p:blipFill>
        <p:spPr>
          <a:xfrm>
            <a:off x="929148" y="2116692"/>
            <a:ext cx="3390900" cy="695325"/>
          </a:xfrm>
          <a:prstGeom prst="rect">
            <a:avLst/>
          </a:prstGeom>
        </p:spPr>
      </p:pic>
      <p:cxnSp>
        <p:nvCxnSpPr>
          <p:cNvPr id="14" name="Straight Connector 13"/>
          <p:cNvCxnSpPr/>
          <p:nvPr/>
        </p:nvCxnSpPr>
        <p:spPr bwMode="auto">
          <a:xfrm>
            <a:off x="2446873" y="4572000"/>
            <a:ext cx="572502"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bwMode="auto">
          <a:xfrm>
            <a:off x="3200400" y="4572000"/>
            <a:ext cx="9144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bwMode="auto">
          <a:xfrm flipH="1" flipV="1">
            <a:off x="3810000" y="4698157"/>
            <a:ext cx="838200" cy="90729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4648200" y="5274760"/>
            <a:ext cx="2743200" cy="923330"/>
          </a:xfrm>
          <a:prstGeom prst="rect">
            <a:avLst/>
          </a:prstGeom>
          <a:noFill/>
          <a:ln w="9525">
            <a:noFill/>
            <a:miter lim="800000"/>
            <a:headEnd/>
            <a:tailEnd/>
          </a:ln>
        </p:spPr>
        <p:txBody>
          <a:bodyPr wrap="square" rtlCol="0">
            <a:spAutoFit/>
          </a:bodyPr>
          <a:lstStyle/>
          <a:p>
            <a:r>
              <a:rPr lang="en-US" dirty="0" smtClean="0">
                <a:latin typeface="+mj-lt"/>
              </a:rPr>
              <a:t>Will recalculate when the </a:t>
            </a:r>
            <a:r>
              <a:rPr lang="en-US" dirty="0" err="1" smtClean="0">
                <a:latin typeface="+mj-lt"/>
              </a:rPr>
              <a:t>ToDo’s</a:t>
            </a:r>
            <a:r>
              <a:rPr lang="en-US" dirty="0" smtClean="0">
                <a:latin typeface="+mj-lt"/>
              </a:rPr>
              <a:t> collection is modified</a:t>
            </a:r>
            <a:endParaRPr lang="en-US" dirty="0" smtClean="0">
              <a:latin typeface="+mj-lt"/>
            </a:endParaRPr>
          </a:p>
        </p:txBody>
      </p:sp>
    </p:spTree>
    <p:extLst>
      <p:ext uri="{BB962C8B-B14F-4D97-AF65-F5344CB8AC3E}">
        <p14:creationId xmlns:p14="http://schemas.microsoft.com/office/powerpoint/2010/main" val="4082591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6"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6424292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Handling Visible State</a:t>
            </a:r>
          </a:p>
          <a:p>
            <a:pPr lvl="1"/>
            <a:r>
              <a:rPr lang="en-US" dirty="0" smtClean="0">
                <a:latin typeface="+mn-lt"/>
              </a:rPr>
              <a:t>Knockout Visible </a:t>
            </a:r>
            <a:r>
              <a:rPr lang="en-US" dirty="0" err="1" smtClean="0">
                <a:latin typeface="+mn-lt"/>
              </a:rPr>
              <a:t>vs</a:t>
            </a:r>
            <a:r>
              <a:rPr lang="en-US" dirty="0" smtClean="0">
                <a:latin typeface="+mn-lt"/>
              </a:rPr>
              <a:t> Visibility Converter</a:t>
            </a:r>
          </a:p>
          <a:p>
            <a:pPr marL="457200" lvl="1" indent="0">
              <a:buNone/>
            </a:pPr>
            <a:endParaRPr lang="en-US" dirty="0" smtClean="0">
              <a:latin typeface="+mn-lt"/>
            </a:endParaRPr>
          </a:p>
          <a:p>
            <a:r>
              <a:rPr lang="en-GB" dirty="0"/>
              <a:t>Deleting Client Side Data</a:t>
            </a:r>
          </a:p>
          <a:p>
            <a:pPr lvl="1"/>
            <a:r>
              <a:rPr lang="en-GB" dirty="0">
                <a:latin typeface="+mn-lt"/>
              </a:rPr>
              <a:t>Ajax Posting to Web API end </a:t>
            </a:r>
            <a:r>
              <a:rPr lang="en-GB" dirty="0" smtClean="0">
                <a:latin typeface="+mn-lt"/>
              </a:rPr>
              <a:t>point</a:t>
            </a:r>
          </a:p>
          <a:p>
            <a:pPr lvl="1"/>
            <a:endParaRPr lang="en-GB" dirty="0"/>
          </a:p>
          <a:p>
            <a:r>
              <a:rPr lang="en-US" dirty="0" smtClean="0"/>
              <a:t>Computed Totals</a:t>
            </a:r>
            <a:endParaRPr lang="en-US" dirty="0"/>
          </a:p>
          <a:p>
            <a:pPr lvl="1"/>
            <a:r>
              <a:rPr lang="en-US" dirty="0">
                <a:latin typeface="+mn-lt"/>
              </a:rPr>
              <a:t>Knockout </a:t>
            </a:r>
            <a:r>
              <a:rPr lang="en-US" dirty="0" smtClean="0">
                <a:latin typeface="+mn-lt"/>
              </a:rPr>
              <a:t>Computed </a:t>
            </a:r>
            <a:r>
              <a:rPr lang="en-US" dirty="0" err="1">
                <a:latin typeface="+mn-lt"/>
              </a:rPr>
              <a:t>vs</a:t>
            </a:r>
            <a:r>
              <a:rPr lang="en-US" dirty="0">
                <a:latin typeface="+mn-lt"/>
              </a:rPr>
              <a:t> </a:t>
            </a:r>
            <a:r>
              <a:rPr lang="en-US" dirty="0" smtClean="0">
                <a:latin typeface="+mn-lt"/>
              </a:rPr>
              <a:t>View Model Properties</a:t>
            </a:r>
            <a:endParaRPr lang="en-US" dirty="0">
              <a:latin typeface="+mn-lt"/>
            </a:endParaRPr>
          </a:p>
          <a:p>
            <a:pPr marL="457200" lvl="1" indent="0">
              <a:buNone/>
            </a:pPr>
            <a:endParaRPr lang="en-GB" dirty="0" smtClean="0"/>
          </a:p>
          <a:p>
            <a:pPr marL="457200" lvl="1" indent="0">
              <a:buNone/>
            </a:pPr>
            <a:endParaRPr lang="en-GB" dirty="0"/>
          </a:p>
        </p:txBody>
      </p:sp>
    </p:spTree>
    <p:extLst>
      <p:ext uri="{BB962C8B-B14F-4D97-AF65-F5344CB8AC3E}">
        <p14:creationId xmlns:p14="http://schemas.microsoft.com/office/powerpoint/2010/main" val="3792548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Summery		</a:t>
            </a:r>
            <a:endParaRPr lang="en-GB" dirty="0"/>
          </a:p>
        </p:txBody>
      </p:sp>
      <p:sp>
        <p:nvSpPr>
          <p:cNvPr id="3" name="Text Placeholder 2"/>
          <p:cNvSpPr>
            <a:spLocks noGrp="1"/>
          </p:cNvSpPr>
          <p:nvPr>
            <p:ph type="body" idx="1"/>
          </p:nvPr>
        </p:nvSpPr>
        <p:spPr/>
        <p:txBody>
          <a:bodyPr/>
          <a:lstStyle/>
          <a:p>
            <a:r>
              <a:rPr lang="en-US" dirty="0" smtClean="0"/>
              <a:t>Learned how to setup Two </a:t>
            </a:r>
            <a:r>
              <a:rPr lang="en-US" dirty="0"/>
              <a:t>Way, Real Time, Text Binding</a:t>
            </a:r>
          </a:p>
          <a:p>
            <a:r>
              <a:rPr lang="en-GB" dirty="0" smtClean="0"/>
              <a:t>Learned how to do Client </a:t>
            </a:r>
            <a:r>
              <a:rPr lang="en-GB" dirty="0"/>
              <a:t>Side Filtering</a:t>
            </a:r>
          </a:p>
          <a:p>
            <a:r>
              <a:rPr lang="en-GB" dirty="0" smtClean="0"/>
              <a:t>Learned another way to apply styles to your UI elements</a:t>
            </a:r>
          </a:p>
          <a:p>
            <a:r>
              <a:rPr lang="en-GB" dirty="0" smtClean="0"/>
              <a:t>Learned how to toggle visibility state of UI elements</a:t>
            </a:r>
            <a:endParaRPr lang="en-GB" dirty="0"/>
          </a:p>
          <a:p>
            <a:r>
              <a:rPr lang="en-GB" dirty="0" smtClean="0"/>
              <a:t>Learned how to make http posts to Deleting </a:t>
            </a:r>
            <a:r>
              <a:rPr lang="en-GB" dirty="0"/>
              <a:t>Data</a:t>
            </a:r>
          </a:p>
          <a:p>
            <a:r>
              <a:rPr lang="en-GB" dirty="0" smtClean="0"/>
              <a:t>Learned how to create Computed </a:t>
            </a:r>
            <a:r>
              <a:rPr lang="en-GB" dirty="0"/>
              <a:t>Totals</a:t>
            </a:r>
          </a:p>
          <a:p>
            <a:endParaRPr lang="en-GB" dirty="0">
              <a:solidFill>
                <a:schemeClr val="accent6">
                  <a:lumMod val="75000"/>
                </a:schemeClr>
              </a:solidFill>
            </a:endParaRPr>
          </a:p>
        </p:txBody>
      </p:sp>
    </p:spTree>
    <p:extLst>
      <p:ext uri="{BB962C8B-B14F-4D97-AF65-F5344CB8AC3E}">
        <p14:creationId xmlns:p14="http://schemas.microsoft.com/office/powerpoint/2010/main" val="363678513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Two Way, Real Time, Text Binding</a:t>
            </a:r>
          </a:p>
          <a:p>
            <a:r>
              <a:rPr lang="en-GB" dirty="0" smtClean="0"/>
              <a:t>Client Side Filtering</a:t>
            </a:r>
          </a:p>
          <a:p>
            <a:r>
              <a:rPr lang="en-GB" dirty="0" smtClean="0"/>
              <a:t>Advanced UI Styling</a:t>
            </a:r>
          </a:p>
          <a:p>
            <a:r>
              <a:rPr lang="en-GB" dirty="0" smtClean="0"/>
              <a:t>Visibility State of UI elements</a:t>
            </a:r>
            <a:endParaRPr lang="en-GB" dirty="0"/>
          </a:p>
          <a:p>
            <a:r>
              <a:rPr lang="en-GB" dirty="0" smtClean="0"/>
              <a:t>Deleting Data</a:t>
            </a:r>
          </a:p>
          <a:p>
            <a:r>
              <a:rPr lang="en-GB" dirty="0" smtClean="0"/>
              <a:t>Computed Totals</a:t>
            </a:r>
            <a:endParaRPr lang="en-GB" dirty="0"/>
          </a:p>
        </p:txBody>
      </p:sp>
    </p:spTree>
    <p:extLst>
      <p:ext uri="{BB962C8B-B14F-4D97-AF65-F5344CB8AC3E}">
        <p14:creationId xmlns:p14="http://schemas.microsoft.com/office/powerpoint/2010/main" val="125704653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real time Text Binding</a:t>
            </a:r>
            <a:endParaRPr lang="en-GB" dirty="0"/>
          </a:p>
        </p:txBody>
      </p:sp>
      <p:pic>
        <p:nvPicPr>
          <p:cNvPr id="4" name="Picture 3"/>
          <p:cNvPicPr>
            <a:picLocks noChangeAspect="1"/>
          </p:cNvPicPr>
          <p:nvPr/>
        </p:nvPicPr>
        <p:blipFill>
          <a:blip r:embed="rId3"/>
          <a:stretch>
            <a:fillRect/>
          </a:stretch>
        </p:blipFill>
        <p:spPr>
          <a:xfrm>
            <a:off x="623887" y="1371600"/>
            <a:ext cx="7896225" cy="5006369"/>
          </a:xfrm>
          <a:prstGeom prst="rect">
            <a:avLst/>
          </a:prstGeom>
        </p:spPr>
      </p:pic>
      <p:cxnSp>
        <p:nvCxnSpPr>
          <p:cNvPr id="7" name="Straight Arrow Connector 6"/>
          <p:cNvCxnSpPr/>
          <p:nvPr/>
        </p:nvCxnSpPr>
        <p:spPr bwMode="auto">
          <a:xfrm>
            <a:off x="4343400" y="2057400"/>
            <a:ext cx="1295400" cy="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84193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GB" dirty="0" smtClean="0"/>
              <a:t>Silverlight Text Binding</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Knockout/Html Text Binding</a:t>
            </a:r>
          </a:p>
          <a:p>
            <a:pPr marL="0" indent="0">
              <a:buNone/>
            </a:pPr>
            <a:endParaRPr lang="en-GB" dirty="0"/>
          </a:p>
        </p:txBody>
      </p:sp>
      <p:pic>
        <p:nvPicPr>
          <p:cNvPr id="9" name="Picture 8"/>
          <p:cNvPicPr>
            <a:picLocks noChangeAspect="1"/>
          </p:cNvPicPr>
          <p:nvPr/>
        </p:nvPicPr>
        <p:blipFill>
          <a:blip r:embed="rId3"/>
          <a:stretch>
            <a:fillRect/>
          </a:stretch>
        </p:blipFill>
        <p:spPr>
          <a:xfrm>
            <a:off x="934728" y="4169122"/>
            <a:ext cx="5705475" cy="838200"/>
          </a:xfrm>
          <a:prstGeom prst="rect">
            <a:avLst/>
          </a:prstGeom>
        </p:spPr>
      </p:pic>
      <p:pic>
        <p:nvPicPr>
          <p:cNvPr id="8" name="Picture 7"/>
          <p:cNvPicPr>
            <a:picLocks noChangeAspect="1"/>
          </p:cNvPicPr>
          <p:nvPr/>
        </p:nvPicPr>
        <p:blipFill>
          <a:blip r:embed="rId4"/>
          <a:stretch>
            <a:fillRect/>
          </a:stretch>
        </p:blipFill>
        <p:spPr>
          <a:xfrm>
            <a:off x="934728" y="1811119"/>
            <a:ext cx="6734175" cy="819150"/>
          </a:xfrm>
          <a:prstGeom prst="rect">
            <a:avLst/>
          </a:prstGeom>
        </p:spPr>
      </p:pic>
      <p:sp>
        <p:nvSpPr>
          <p:cNvPr id="2" name="Title 1"/>
          <p:cNvSpPr>
            <a:spLocks noGrp="1"/>
          </p:cNvSpPr>
          <p:nvPr>
            <p:ph type="title"/>
          </p:nvPr>
        </p:nvSpPr>
        <p:spPr/>
        <p:txBody>
          <a:bodyPr/>
          <a:lstStyle/>
          <a:p>
            <a:r>
              <a:rPr lang="en-US" dirty="0" smtClean="0"/>
              <a:t>Two Way Text Binding		</a:t>
            </a:r>
            <a:endParaRPr lang="en-GB" dirty="0"/>
          </a:p>
        </p:txBody>
      </p:sp>
      <p:cxnSp>
        <p:nvCxnSpPr>
          <p:cNvPr id="6" name="Straight Arrow Connector 5"/>
          <p:cNvCxnSpPr/>
          <p:nvPr/>
        </p:nvCxnSpPr>
        <p:spPr bwMode="auto">
          <a:xfrm flipH="1">
            <a:off x="4572000" y="1676400"/>
            <a:ext cx="1828800" cy="35814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bwMode="auto">
          <a:xfrm>
            <a:off x="6400800" y="1219200"/>
            <a:ext cx="2228495" cy="646331"/>
          </a:xfrm>
          <a:prstGeom prst="rect">
            <a:avLst/>
          </a:prstGeom>
          <a:noFill/>
          <a:ln w="9525">
            <a:noFill/>
            <a:miter lim="800000"/>
            <a:headEnd/>
            <a:tailEnd/>
          </a:ln>
        </p:spPr>
        <p:txBody>
          <a:bodyPr wrap="none" rtlCol="0">
            <a:spAutoFit/>
          </a:bodyPr>
          <a:lstStyle/>
          <a:p>
            <a:r>
              <a:rPr lang="en-US" dirty="0" smtClean="0">
                <a:latin typeface="+mj-lt"/>
              </a:rPr>
              <a:t>Setup Binding to our </a:t>
            </a:r>
          </a:p>
          <a:p>
            <a:r>
              <a:rPr lang="en-US" dirty="0">
                <a:latin typeface="+mj-lt"/>
              </a:rPr>
              <a:t>b</a:t>
            </a:r>
            <a:r>
              <a:rPr lang="en-US" dirty="0" smtClean="0">
                <a:latin typeface="+mj-lt"/>
              </a:rPr>
              <a:t>acking property</a:t>
            </a:r>
            <a:endParaRPr lang="en-US" sz="1800" dirty="0">
              <a:latin typeface="+mj-lt"/>
            </a:endParaRPr>
          </a:p>
        </p:txBody>
      </p:sp>
      <p:cxnSp>
        <p:nvCxnSpPr>
          <p:cNvPr id="14" name="Straight Arrow Connector 13"/>
          <p:cNvCxnSpPr/>
          <p:nvPr/>
        </p:nvCxnSpPr>
        <p:spPr bwMode="auto">
          <a:xfrm flipH="1">
            <a:off x="4114800" y="4038600"/>
            <a:ext cx="2286000" cy="4290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bwMode="auto">
          <a:xfrm>
            <a:off x="6400800" y="3581400"/>
            <a:ext cx="1880451" cy="646331"/>
          </a:xfrm>
          <a:prstGeom prst="rect">
            <a:avLst/>
          </a:prstGeom>
          <a:noFill/>
          <a:ln w="9525">
            <a:noFill/>
            <a:miter lim="800000"/>
            <a:headEnd/>
            <a:tailEnd/>
          </a:ln>
        </p:spPr>
        <p:txBody>
          <a:bodyPr wrap="none" rtlCol="0">
            <a:spAutoFit/>
          </a:bodyPr>
          <a:lstStyle/>
          <a:p>
            <a:r>
              <a:rPr lang="en-US" dirty="0" smtClean="0">
                <a:latin typeface="+mj-lt"/>
              </a:rPr>
              <a:t>Setup binding via</a:t>
            </a:r>
          </a:p>
          <a:p>
            <a:r>
              <a:rPr lang="en-US" sz="1800" dirty="0" smtClean="0">
                <a:latin typeface="+mj-lt"/>
              </a:rPr>
              <a:t>data-bind</a:t>
            </a:r>
            <a:endParaRPr lang="en-US" sz="1800" dirty="0">
              <a:latin typeface="+mj-lt"/>
            </a:endParaRPr>
          </a:p>
        </p:txBody>
      </p:sp>
      <p:cxnSp>
        <p:nvCxnSpPr>
          <p:cNvPr id="13" name="Straight Arrow Connector 12"/>
          <p:cNvCxnSpPr/>
          <p:nvPr/>
        </p:nvCxnSpPr>
        <p:spPr bwMode="auto">
          <a:xfrm flipH="1" flipV="1">
            <a:off x="5715000" y="2438400"/>
            <a:ext cx="685800" cy="457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400800" y="2438400"/>
            <a:ext cx="2534796" cy="646331"/>
          </a:xfrm>
          <a:prstGeom prst="rect">
            <a:avLst/>
          </a:prstGeom>
          <a:noFill/>
          <a:ln w="9525">
            <a:noFill/>
            <a:miter lim="800000"/>
            <a:headEnd/>
            <a:tailEnd/>
          </a:ln>
        </p:spPr>
        <p:txBody>
          <a:bodyPr wrap="none" rtlCol="0">
            <a:spAutoFit/>
          </a:bodyPr>
          <a:lstStyle/>
          <a:p>
            <a:r>
              <a:rPr lang="en-US" dirty="0" smtClean="0">
                <a:latin typeface="+mj-lt"/>
              </a:rPr>
              <a:t>Have to explicitly set the</a:t>
            </a:r>
          </a:p>
          <a:p>
            <a:r>
              <a:rPr lang="en-US" sz="1800" dirty="0" smtClean="0">
                <a:latin typeface="+mj-lt"/>
              </a:rPr>
              <a:t>Mode to </a:t>
            </a:r>
            <a:r>
              <a:rPr lang="en-US" sz="1800" dirty="0" err="1" smtClean="0">
                <a:latin typeface="+mj-lt"/>
              </a:rPr>
              <a:t>TwoWay</a:t>
            </a:r>
            <a:endParaRPr lang="en-US" sz="1800" dirty="0">
              <a:latin typeface="+mj-lt"/>
            </a:endParaRPr>
          </a:p>
        </p:txBody>
      </p:sp>
      <p:cxnSp>
        <p:nvCxnSpPr>
          <p:cNvPr id="17" name="Straight Arrow Connector 16"/>
          <p:cNvCxnSpPr/>
          <p:nvPr/>
        </p:nvCxnSpPr>
        <p:spPr bwMode="auto">
          <a:xfrm flipH="1" flipV="1">
            <a:off x="4301815" y="4879538"/>
            <a:ext cx="2098985" cy="6463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bwMode="auto">
          <a:xfrm>
            <a:off x="6400800" y="5068669"/>
            <a:ext cx="2498889" cy="646331"/>
          </a:xfrm>
          <a:prstGeom prst="rect">
            <a:avLst/>
          </a:prstGeom>
          <a:noFill/>
          <a:ln w="9525">
            <a:noFill/>
            <a:miter lim="800000"/>
            <a:headEnd/>
            <a:tailEnd/>
          </a:ln>
        </p:spPr>
        <p:txBody>
          <a:bodyPr wrap="none" rtlCol="0">
            <a:spAutoFit/>
          </a:bodyPr>
          <a:lstStyle/>
          <a:p>
            <a:r>
              <a:rPr lang="en-US" dirty="0" smtClean="0">
                <a:latin typeface="+mj-lt"/>
              </a:rPr>
              <a:t>No need to explicitly set</a:t>
            </a:r>
          </a:p>
          <a:p>
            <a:r>
              <a:rPr lang="en-US" dirty="0" smtClean="0">
                <a:latin typeface="+mj-lt"/>
              </a:rPr>
              <a:t>binding mode</a:t>
            </a:r>
            <a:endParaRPr lang="en-US" sz="1800" dirty="0">
              <a:latin typeface="+mj-lt"/>
            </a:endParaRPr>
          </a:p>
        </p:txBody>
      </p:sp>
    </p:spTree>
    <p:extLst>
      <p:ext uri="{BB962C8B-B14F-4D97-AF65-F5344CB8AC3E}">
        <p14:creationId xmlns:p14="http://schemas.microsoft.com/office/powerpoint/2010/main" val="2146904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p:bldP spid="15"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GB" dirty="0" smtClean="0"/>
              <a:t>Silverlight Immediate Update</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r>
              <a:rPr lang="en-GB" dirty="0" smtClean="0"/>
              <a:t>Knockout Immediate Update</a:t>
            </a:r>
          </a:p>
          <a:p>
            <a:pPr marL="0" indent="0">
              <a:buNone/>
            </a:pPr>
            <a:endParaRPr lang="en-GB" dirty="0"/>
          </a:p>
        </p:txBody>
      </p:sp>
      <p:pic>
        <p:nvPicPr>
          <p:cNvPr id="6" name="Picture 5"/>
          <p:cNvPicPr>
            <a:picLocks noChangeAspect="1"/>
          </p:cNvPicPr>
          <p:nvPr/>
        </p:nvPicPr>
        <p:blipFill>
          <a:blip r:embed="rId3"/>
          <a:stretch>
            <a:fillRect/>
          </a:stretch>
        </p:blipFill>
        <p:spPr>
          <a:xfrm>
            <a:off x="762000" y="4685030"/>
            <a:ext cx="6124575" cy="771525"/>
          </a:xfrm>
          <a:prstGeom prst="rect">
            <a:avLst/>
          </a:prstGeom>
        </p:spPr>
      </p:pic>
      <p:pic>
        <p:nvPicPr>
          <p:cNvPr id="4" name="Picture 3"/>
          <p:cNvPicPr>
            <a:picLocks noChangeAspect="1"/>
          </p:cNvPicPr>
          <p:nvPr/>
        </p:nvPicPr>
        <p:blipFill>
          <a:blip r:embed="rId4"/>
          <a:stretch>
            <a:fillRect/>
          </a:stretch>
        </p:blipFill>
        <p:spPr>
          <a:xfrm>
            <a:off x="762000" y="1914525"/>
            <a:ext cx="6800850" cy="1504950"/>
          </a:xfrm>
          <a:prstGeom prst="rect">
            <a:avLst/>
          </a:prstGeom>
        </p:spPr>
      </p:pic>
      <p:sp>
        <p:nvSpPr>
          <p:cNvPr id="2" name="Title 1"/>
          <p:cNvSpPr>
            <a:spLocks noGrp="1"/>
          </p:cNvSpPr>
          <p:nvPr>
            <p:ph type="title"/>
          </p:nvPr>
        </p:nvSpPr>
        <p:spPr/>
        <p:txBody>
          <a:bodyPr/>
          <a:lstStyle/>
          <a:p>
            <a:r>
              <a:rPr lang="en-US" dirty="0" smtClean="0"/>
              <a:t>Real Time Binding Update		</a:t>
            </a:r>
            <a:endParaRPr lang="en-GB" dirty="0"/>
          </a:p>
        </p:txBody>
      </p:sp>
      <p:cxnSp>
        <p:nvCxnSpPr>
          <p:cNvPr id="19" name="Straight Arrow Connector 18"/>
          <p:cNvCxnSpPr/>
          <p:nvPr/>
        </p:nvCxnSpPr>
        <p:spPr bwMode="auto">
          <a:xfrm flipH="1">
            <a:off x="4572000" y="1981200"/>
            <a:ext cx="1828800" cy="6858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400800" y="1524000"/>
            <a:ext cx="2536207" cy="646331"/>
          </a:xfrm>
          <a:prstGeom prst="rect">
            <a:avLst/>
          </a:prstGeom>
          <a:noFill/>
          <a:ln w="9525">
            <a:noFill/>
            <a:miter lim="800000"/>
            <a:headEnd/>
            <a:tailEnd/>
          </a:ln>
        </p:spPr>
        <p:txBody>
          <a:bodyPr wrap="square" rtlCol="0">
            <a:spAutoFit/>
          </a:bodyPr>
          <a:lstStyle/>
          <a:p>
            <a:r>
              <a:rPr lang="en-US" dirty="0" smtClean="0">
                <a:latin typeface="+mj-lt"/>
              </a:rPr>
              <a:t>Need to implement a custom behavior</a:t>
            </a:r>
            <a:endParaRPr lang="en-US" sz="1800" dirty="0">
              <a:latin typeface="+mj-lt"/>
            </a:endParaRPr>
          </a:p>
        </p:txBody>
      </p:sp>
      <p:cxnSp>
        <p:nvCxnSpPr>
          <p:cNvPr id="26" name="Straight Arrow Connector 25"/>
          <p:cNvCxnSpPr/>
          <p:nvPr/>
        </p:nvCxnSpPr>
        <p:spPr bwMode="auto">
          <a:xfrm flipH="1">
            <a:off x="5334000" y="4419600"/>
            <a:ext cx="1066800" cy="457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bwMode="auto">
          <a:xfrm>
            <a:off x="6400800" y="3962400"/>
            <a:ext cx="2536207" cy="646331"/>
          </a:xfrm>
          <a:prstGeom prst="rect">
            <a:avLst/>
          </a:prstGeom>
          <a:noFill/>
          <a:ln w="9525">
            <a:noFill/>
            <a:miter lim="800000"/>
            <a:headEnd/>
            <a:tailEnd/>
          </a:ln>
        </p:spPr>
        <p:txBody>
          <a:bodyPr wrap="square" rtlCol="0">
            <a:spAutoFit/>
          </a:bodyPr>
          <a:lstStyle/>
          <a:p>
            <a:r>
              <a:rPr lang="en-US" dirty="0" smtClean="0">
                <a:latin typeface="+mj-lt"/>
              </a:rPr>
              <a:t>Wire to the </a:t>
            </a:r>
            <a:r>
              <a:rPr lang="en-US" dirty="0" err="1" smtClean="0">
                <a:latin typeface="+mj-lt"/>
              </a:rPr>
              <a:t>valueUpdate</a:t>
            </a:r>
            <a:r>
              <a:rPr lang="en-US" dirty="0">
                <a:latin typeface="+mj-lt"/>
              </a:rPr>
              <a:t> </a:t>
            </a:r>
            <a:r>
              <a:rPr lang="en-US" dirty="0" smtClean="0">
                <a:latin typeface="+mj-lt"/>
              </a:rPr>
              <a:t>browser event</a:t>
            </a:r>
          </a:p>
        </p:txBody>
      </p:sp>
      <p:sp>
        <p:nvSpPr>
          <p:cNvPr id="17" name="TextBox 16"/>
          <p:cNvSpPr txBox="1"/>
          <p:nvPr/>
        </p:nvSpPr>
        <p:spPr bwMode="auto">
          <a:xfrm>
            <a:off x="1447800" y="5410200"/>
            <a:ext cx="2743200" cy="1200329"/>
          </a:xfrm>
          <a:prstGeom prst="rect">
            <a:avLst/>
          </a:prstGeom>
          <a:noFill/>
          <a:ln w="9525">
            <a:noFill/>
            <a:miter lim="800000"/>
            <a:headEnd/>
            <a:tailEnd/>
          </a:ln>
        </p:spPr>
        <p:txBody>
          <a:bodyPr wrap="square" rtlCol="0">
            <a:spAutoFit/>
          </a:bodyPr>
          <a:lstStyle/>
          <a:p>
            <a:r>
              <a:rPr lang="en-US" dirty="0" smtClean="0">
                <a:latin typeface="+mj-lt"/>
              </a:rPr>
              <a:t>Possible Events:</a:t>
            </a:r>
          </a:p>
          <a:p>
            <a:r>
              <a:rPr lang="en-US" sz="1800" dirty="0">
                <a:latin typeface="+mj-lt"/>
              </a:rPr>
              <a:t>	</a:t>
            </a:r>
            <a:r>
              <a:rPr lang="en-US" sz="1800" dirty="0" err="1" smtClean="0">
                <a:latin typeface="+mj-lt"/>
              </a:rPr>
              <a:t>keyup</a:t>
            </a:r>
            <a:endParaRPr lang="en-US" sz="1800" dirty="0" smtClean="0">
              <a:latin typeface="+mj-lt"/>
            </a:endParaRPr>
          </a:p>
          <a:p>
            <a:r>
              <a:rPr lang="en-US" dirty="0">
                <a:latin typeface="+mj-lt"/>
              </a:rPr>
              <a:t>	</a:t>
            </a:r>
            <a:r>
              <a:rPr lang="en-US" dirty="0" err="1" smtClean="0">
                <a:latin typeface="+mj-lt"/>
              </a:rPr>
              <a:t>keypress</a:t>
            </a:r>
            <a:endParaRPr lang="en-US" dirty="0" smtClean="0">
              <a:latin typeface="+mj-lt"/>
            </a:endParaRPr>
          </a:p>
          <a:p>
            <a:r>
              <a:rPr lang="en-US" sz="1800" dirty="0">
                <a:latin typeface="+mj-lt"/>
              </a:rPr>
              <a:t>	</a:t>
            </a:r>
            <a:r>
              <a:rPr lang="en-US" sz="1800" dirty="0" err="1" smtClean="0">
                <a:latin typeface="+mj-lt"/>
              </a:rPr>
              <a:t>afterKeyDown</a:t>
            </a:r>
            <a:endParaRPr lang="en-US" sz="1800" dirty="0">
              <a:latin typeface="+mj-lt"/>
            </a:endParaRPr>
          </a:p>
        </p:txBody>
      </p:sp>
      <p:cxnSp>
        <p:nvCxnSpPr>
          <p:cNvPr id="21" name="Straight Arrow Connector 20"/>
          <p:cNvCxnSpPr/>
          <p:nvPr/>
        </p:nvCxnSpPr>
        <p:spPr bwMode="auto">
          <a:xfrm flipH="1">
            <a:off x="3969067" y="5867400"/>
            <a:ext cx="1051560" cy="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5005687" y="5687568"/>
            <a:ext cx="2536207" cy="369332"/>
          </a:xfrm>
          <a:prstGeom prst="rect">
            <a:avLst/>
          </a:prstGeom>
          <a:noFill/>
          <a:ln w="9525">
            <a:noFill/>
            <a:miter lim="800000"/>
            <a:headEnd/>
            <a:tailEnd/>
          </a:ln>
        </p:spPr>
        <p:txBody>
          <a:bodyPr wrap="square" rtlCol="0">
            <a:spAutoFit/>
          </a:bodyPr>
          <a:lstStyle/>
          <a:p>
            <a:r>
              <a:rPr lang="en-US" dirty="0" smtClean="0">
                <a:latin typeface="+mj-lt"/>
              </a:rPr>
              <a:t>User releases a key</a:t>
            </a:r>
          </a:p>
        </p:txBody>
      </p:sp>
      <p:cxnSp>
        <p:nvCxnSpPr>
          <p:cNvPr id="30" name="Straight Arrow Connector 29"/>
          <p:cNvCxnSpPr/>
          <p:nvPr/>
        </p:nvCxnSpPr>
        <p:spPr bwMode="auto">
          <a:xfrm flipH="1">
            <a:off x="3962400" y="6135100"/>
            <a:ext cx="1051560" cy="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bwMode="auto">
          <a:xfrm>
            <a:off x="4999020" y="5955268"/>
            <a:ext cx="4068780" cy="369332"/>
          </a:xfrm>
          <a:prstGeom prst="rect">
            <a:avLst/>
          </a:prstGeom>
          <a:noFill/>
          <a:ln w="9525">
            <a:noFill/>
            <a:miter lim="800000"/>
            <a:headEnd/>
            <a:tailEnd/>
          </a:ln>
        </p:spPr>
        <p:txBody>
          <a:bodyPr wrap="square" rtlCol="0">
            <a:spAutoFit/>
          </a:bodyPr>
          <a:lstStyle/>
          <a:p>
            <a:r>
              <a:rPr lang="en-US" dirty="0" smtClean="0">
                <a:latin typeface="+mj-lt"/>
              </a:rPr>
              <a:t>Like </a:t>
            </a:r>
            <a:r>
              <a:rPr lang="en-US" dirty="0" err="1" smtClean="0">
                <a:latin typeface="+mj-lt"/>
              </a:rPr>
              <a:t>keyup</a:t>
            </a:r>
            <a:r>
              <a:rPr lang="en-US" dirty="0" smtClean="0">
                <a:latin typeface="+mj-lt"/>
              </a:rPr>
              <a:t>, but will repeat if key is held</a:t>
            </a:r>
          </a:p>
        </p:txBody>
      </p:sp>
      <p:cxnSp>
        <p:nvCxnSpPr>
          <p:cNvPr id="32" name="Straight Arrow Connector 31"/>
          <p:cNvCxnSpPr/>
          <p:nvPr/>
        </p:nvCxnSpPr>
        <p:spPr bwMode="auto">
          <a:xfrm flipH="1">
            <a:off x="3962400" y="6439900"/>
            <a:ext cx="1051560" cy="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TextBox 32"/>
          <p:cNvSpPr txBox="1"/>
          <p:nvPr/>
        </p:nvSpPr>
        <p:spPr bwMode="auto">
          <a:xfrm>
            <a:off x="4999020" y="6260068"/>
            <a:ext cx="4068780" cy="369332"/>
          </a:xfrm>
          <a:prstGeom prst="rect">
            <a:avLst/>
          </a:prstGeom>
          <a:noFill/>
          <a:ln w="9525">
            <a:noFill/>
            <a:miter lim="800000"/>
            <a:headEnd/>
            <a:tailEnd/>
          </a:ln>
        </p:spPr>
        <p:txBody>
          <a:bodyPr wrap="square" rtlCol="0">
            <a:spAutoFit/>
          </a:bodyPr>
          <a:lstStyle/>
          <a:p>
            <a:r>
              <a:rPr lang="en-US" dirty="0" smtClean="0">
                <a:latin typeface="+mj-lt"/>
              </a:rPr>
              <a:t>As user types – Best Choice for real-time</a:t>
            </a:r>
          </a:p>
        </p:txBody>
      </p:sp>
    </p:spTree>
    <p:extLst>
      <p:ext uri="{BB962C8B-B14F-4D97-AF65-F5344CB8AC3E}">
        <p14:creationId xmlns:p14="http://schemas.microsoft.com/office/powerpoint/2010/main" val="2628489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3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0" grpId="0"/>
      <p:bldP spid="27" grpId="0"/>
      <p:bldP spid="17" grpId="0"/>
      <p:bldP spid="24" grpId="0"/>
      <p:bldP spid="24" grpId="1"/>
      <p:bldP spid="31" grpId="0"/>
      <p:bldP spid="31" grpId="1"/>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88786870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1685463B-57CE-4CE4-B1CF-FE44EB79BF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21772</TotalTime>
  <Words>3179</Words>
  <Application>Microsoft Office PowerPoint</Application>
  <PresentationFormat>On-screen Show (4:3)</PresentationFormat>
  <Paragraphs>385</Paragraphs>
  <Slides>30</Slides>
  <Notes>30</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Consolas</vt:lpstr>
      <vt:lpstr>Myriad Pro</vt:lpstr>
      <vt:lpstr>Myriad Pro Light</vt:lpstr>
      <vt:lpstr>Segoe UI</vt:lpstr>
      <vt:lpstr>Verdana</vt:lpstr>
      <vt:lpstr>Wingdings</vt:lpstr>
      <vt:lpstr>PluralsightSlideTemplate</vt:lpstr>
      <vt:lpstr>Porting the ToDo Listing Screen – Part 2</vt:lpstr>
      <vt:lpstr>Agenda  </vt:lpstr>
      <vt:lpstr>Agenda  </vt:lpstr>
      <vt:lpstr>END OF Overview Slides  </vt:lpstr>
      <vt:lpstr>Agenda  </vt:lpstr>
      <vt:lpstr>Two Way, real time Text Binding</vt:lpstr>
      <vt:lpstr>Two Way Text Binding  </vt:lpstr>
      <vt:lpstr>Real Time Binding Update  </vt:lpstr>
      <vt:lpstr>END OF Overview Slides  </vt:lpstr>
      <vt:lpstr>Agenda  </vt:lpstr>
      <vt:lpstr>Filtering Client Side Data</vt:lpstr>
      <vt:lpstr>Filtering Client Side Data</vt:lpstr>
      <vt:lpstr>END OF Overview Slides  </vt:lpstr>
      <vt:lpstr>Agenda  </vt:lpstr>
      <vt:lpstr>Changing Styles w/ Custom Bindings</vt:lpstr>
      <vt:lpstr>END OF Overview Slides  </vt:lpstr>
      <vt:lpstr>Agenda  </vt:lpstr>
      <vt:lpstr>Visibility State of UI Elements</vt:lpstr>
      <vt:lpstr>Visibility State of UI Elements</vt:lpstr>
      <vt:lpstr>END OF Overview Slides  </vt:lpstr>
      <vt:lpstr>Agenda  </vt:lpstr>
      <vt:lpstr>Deleting Data</vt:lpstr>
      <vt:lpstr>Deleting Data</vt:lpstr>
      <vt:lpstr>END OF Overview Slides  </vt:lpstr>
      <vt:lpstr>Agenda  </vt:lpstr>
      <vt:lpstr>Computed Totals</vt:lpstr>
      <vt:lpstr>Computed Totals</vt:lpstr>
      <vt:lpstr>Computed Totals</vt:lpstr>
      <vt:lpstr>END OF Overview Slides  </vt:lpstr>
      <vt:lpstr>Summery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289</cp:revision>
  <dcterms:created xsi:type="dcterms:W3CDTF">2013-02-20T23:32:03Z</dcterms:created>
  <dcterms:modified xsi:type="dcterms:W3CDTF">2013-03-23T10:50:30Z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